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28" r:id="rId2"/>
    <p:sldId id="598" r:id="rId3"/>
    <p:sldId id="606" r:id="rId4"/>
    <p:sldId id="608" r:id="rId5"/>
    <p:sldId id="601" r:id="rId6"/>
    <p:sldId id="455" r:id="rId7"/>
    <p:sldId id="453" r:id="rId8"/>
    <p:sldId id="468" r:id="rId9"/>
    <p:sldId id="470" r:id="rId10"/>
    <p:sldId id="469" r:id="rId11"/>
    <p:sldId id="473" r:id="rId12"/>
    <p:sldId id="457" r:id="rId13"/>
    <p:sldId id="460" r:id="rId14"/>
    <p:sldId id="395" r:id="rId15"/>
    <p:sldId id="382" r:id="rId16"/>
    <p:sldId id="585" r:id="rId17"/>
    <p:sldId id="398" r:id="rId18"/>
    <p:sldId id="407" r:id="rId19"/>
    <p:sldId id="408" r:id="rId20"/>
    <p:sldId id="605" r:id="rId21"/>
    <p:sldId id="603" r:id="rId22"/>
    <p:sldId id="440" r:id="rId23"/>
    <p:sldId id="442" r:id="rId24"/>
    <p:sldId id="451" r:id="rId25"/>
    <p:sldId id="456" r:id="rId26"/>
    <p:sldId id="639" r:id="rId27"/>
    <p:sldId id="638" r:id="rId28"/>
    <p:sldId id="462" r:id="rId29"/>
    <p:sldId id="463" r:id="rId30"/>
    <p:sldId id="533" r:id="rId31"/>
    <p:sldId id="400" r:id="rId32"/>
    <p:sldId id="412" r:id="rId33"/>
    <p:sldId id="471" r:id="rId34"/>
    <p:sldId id="406" r:id="rId35"/>
    <p:sldId id="330" r:id="rId36"/>
    <p:sldId id="383" r:id="rId37"/>
    <p:sldId id="604" r:id="rId38"/>
    <p:sldId id="388" r:id="rId39"/>
    <p:sldId id="640" r:id="rId40"/>
    <p:sldId id="637" r:id="rId41"/>
    <p:sldId id="647" r:id="rId42"/>
    <p:sldId id="645" r:id="rId43"/>
    <p:sldId id="646" r:id="rId44"/>
    <p:sldId id="643" r:id="rId45"/>
    <p:sldId id="648" r:id="rId46"/>
    <p:sldId id="629" r:id="rId47"/>
    <p:sldId id="630" r:id="rId48"/>
    <p:sldId id="644" r:id="rId49"/>
    <p:sldId id="649" r:id="rId50"/>
    <p:sldId id="336" r:id="rId51"/>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4" autoAdjust="0"/>
    <p:restoredTop sz="94249" autoAdjust="0"/>
  </p:normalViewPr>
  <p:slideViewPr>
    <p:cSldViewPr snapToGrid="0" snapToObjects="1">
      <p:cViewPr varScale="1">
        <p:scale>
          <a:sx n="93" d="100"/>
          <a:sy n="93" d="100"/>
        </p:scale>
        <p:origin x="92" y="200"/>
      </p:cViewPr>
      <p:guideLst/>
    </p:cSldViewPr>
  </p:slideViewPr>
  <p:outlineViewPr>
    <p:cViewPr>
      <p:scale>
        <a:sx n="33" d="100"/>
        <a:sy n="33" d="100"/>
      </p:scale>
      <p:origin x="0" y="-1648"/>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5290" cy="4976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10C7EC4A-DAC7-4E42-A7E5-319B10EA44E3}" type="datetimeFigureOut">
              <a:rPr lang="en-US" smtClean="0"/>
              <a:t>3/23/2021</a:t>
            </a:fld>
            <a:endParaRPr lang="en-US"/>
          </a:p>
        </p:txBody>
      </p:sp>
      <p:sp>
        <p:nvSpPr>
          <p:cNvPr id="4" name="Slide Image Placeholder 3"/>
          <p:cNvSpPr>
            <a:spLocks noGrp="1" noRot="1" noChangeAspect="1"/>
          </p:cNvSpPr>
          <p:nvPr>
            <p:ph type="sldImg" idx="2"/>
          </p:nvPr>
        </p:nvSpPr>
        <p:spPr>
          <a:xfrm>
            <a:off x="433388" y="1239838"/>
            <a:ext cx="5953125" cy="33480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991" y="4773375"/>
            <a:ext cx="5455920" cy="3905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1045"/>
            <a:ext cx="2955290" cy="49765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63032" y="9421045"/>
            <a:ext cx="2955290" cy="497657"/>
          </a:xfrm>
          <a:prstGeom prst="rect">
            <a:avLst/>
          </a:prstGeom>
        </p:spPr>
        <p:txBody>
          <a:bodyPr vert="horz" lIns="91440" tIns="45720" rIns="91440" bIns="45720" rtlCol="0" anchor="b"/>
          <a:lstStyle>
            <a:lvl1pPr algn="r">
              <a:defRPr sz="1200"/>
            </a:lvl1pPr>
          </a:lstStyle>
          <a:p>
            <a:fld id="{516B331E-5FCD-1D4D-8049-0BE0D4E6F1FD}" type="slidenum">
              <a:rPr lang="en-US" smtClean="0"/>
              <a:t>‹#›</a:t>
            </a:fld>
            <a:endParaRPr lang="en-US"/>
          </a:p>
        </p:txBody>
      </p:sp>
    </p:spTree>
    <p:extLst>
      <p:ext uri="{BB962C8B-B14F-4D97-AF65-F5344CB8AC3E}">
        <p14:creationId xmlns:p14="http://schemas.microsoft.com/office/powerpoint/2010/main" val="1469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1</a:t>
            </a:fld>
            <a:endParaRPr lang="en-US"/>
          </a:p>
        </p:txBody>
      </p:sp>
    </p:spTree>
    <p:extLst>
      <p:ext uri="{BB962C8B-B14F-4D97-AF65-F5344CB8AC3E}">
        <p14:creationId xmlns:p14="http://schemas.microsoft.com/office/powerpoint/2010/main" val="116210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11</a:t>
            </a:fld>
            <a:endParaRPr lang="en-US"/>
          </a:p>
        </p:txBody>
      </p:sp>
    </p:spTree>
    <p:extLst>
      <p:ext uri="{BB962C8B-B14F-4D97-AF65-F5344CB8AC3E}">
        <p14:creationId xmlns:p14="http://schemas.microsoft.com/office/powerpoint/2010/main" val="44957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leverageedu.com</a:t>
            </a:r>
            <a:r>
              <a:rPr lang="en-US" dirty="0"/>
              <a:t>/blog/types-of-mass-media/</a:t>
            </a:r>
          </a:p>
          <a:p>
            <a:endParaRPr lang="en-US" dirty="0"/>
          </a:p>
          <a:p>
            <a:r>
              <a:rPr lang="en-US" dirty="0"/>
              <a:t>Picture 2:</a:t>
            </a:r>
          </a:p>
          <a:p>
            <a:r>
              <a:rPr lang="en-US" dirty="0"/>
              <a:t>https://</a:t>
            </a:r>
            <a:r>
              <a:rPr lang="en-US" dirty="0" err="1"/>
              <a:t>toth-illustration.com</a:t>
            </a:r>
            <a:r>
              <a:rPr lang="en-US" dirty="0"/>
              <a:t>/is-it-time-to-emerge-from-</a:t>
            </a:r>
            <a:r>
              <a:rPr lang="en-US" dirty="0" err="1"/>
              <a:t>platos</a:t>
            </a:r>
            <a:r>
              <a:rPr lang="en-US" dirty="0"/>
              <a:t>-cave/ </a:t>
            </a:r>
          </a:p>
        </p:txBody>
      </p:sp>
      <p:sp>
        <p:nvSpPr>
          <p:cNvPr id="4" name="Slide Number Placeholder 3"/>
          <p:cNvSpPr>
            <a:spLocks noGrp="1"/>
          </p:cNvSpPr>
          <p:nvPr>
            <p:ph type="sldNum" sz="quarter" idx="5"/>
          </p:nvPr>
        </p:nvSpPr>
        <p:spPr/>
        <p:txBody>
          <a:bodyPr/>
          <a:lstStyle/>
          <a:p>
            <a:fld id="{516B331E-5FCD-1D4D-8049-0BE0D4E6F1FD}" type="slidenum">
              <a:rPr lang="en-US" smtClean="0"/>
              <a:t>12</a:t>
            </a:fld>
            <a:endParaRPr lang="en-US"/>
          </a:p>
        </p:txBody>
      </p:sp>
    </p:spTree>
    <p:extLst>
      <p:ext uri="{BB962C8B-B14F-4D97-AF65-F5344CB8AC3E}">
        <p14:creationId xmlns:p14="http://schemas.microsoft.com/office/powerpoint/2010/main" val="301093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www.washingtonpost.com</a:t>
            </a:r>
            <a:r>
              <a:rPr lang="en-US" dirty="0"/>
              <a:t>/</a:t>
            </a:r>
            <a:r>
              <a:rPr lang="en-US" dirty="0" err="1"/>
              <a:t>gdpr</a:t>
            </a:r>
            <a:r>
              <a:rPr lang="en-US" dirty="0"/>
              <a:t>-consent/?</a:t>
            </a:r>
            <a:r>
              <a:rPr lang="en-US" dirty="0" err="1"/>
              <a:t>next_url</a:t>
            </a:r>
            <a:r>
              <a:rPr lang="en-US" dirty="0"/>
              <a:t>=https%3a%2f%2fwww.washingtonpost.com%2fnews%2fopinions%2fwp%2f2015%2f05%2f08%2fhate-speech-vs-free-speech%2f </a:t>
            </a:r>
          </a:p>
        </p:txBody>
      </p:sp>
      <p:sp>
        <p:nvSpPr>
          <p:cNvPr id="4" name="Slide Number Placeholder 3"/>
          <p:cNvSpPr>
            <a:spLocks noGrp="1"/>
          </p:cNvSpPr>
          <p:nvPr>
            <p:ph type="sldNum" sz="quarter" idx="5"/>
          </p:nvPr>
        </p:nvSpPr>
        <p:spPr/>
        <p:txBody>
          <a:bodyPr/>
          <a:lstStyle/>
          <a:p>
            <a:fld id="{516B331E-5FCD-1D4D-8049-0BE0D4E6F1FD}" type="slidenum">
              <a:rPr lang="en-US" smtClean="0"/>
              <a:t>13</a:t>
            </a:fld>
            <a:endParaRPr lang="en-US"/>
          </a:p>
        </p:txBody>
      </p:sp>
    </p:spTree>
    <p:extLst>
      <p:ext uri="{BB962C8B-B14F-4D97-AF65-F5344CB8AC3E}">
        <p14:creationId xmlns:p14="http://schemas.microsoft.com/office/powerpoint/2010/main" val="284101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18</a:t>
            </a:fld>
            <a:endParaRPr lang="en-US"/>
          </a:p>
        </p:txBody>
      </p:sp>
    </p:spTree>
    <p:extLst>
      <p:ext uri="{BB962C8B-B14F-4D97-AF65-F5344CB8AC3E}">
        <p14:creationId xmlns:p14="http://schemas.microsoft.com/office/powerpoint/2010/main" val="2117423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19</a:t>
            </a:fld>
            <a:endParaRPr lang="en-US"/>
          </a:p>
        </p:txBody>
      </p:sp>
    </p:spTree>
    <p:extLst>
      <p:ext uri="{BB962C8B-B14F-4D97-AF65-F5344CB8AC3E}">
        <p14:creationId xmlns:p14="http://schemas.microsoft.com/office/powerpoint/2010/main" val="94763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1:</a:t>
            </a:r>
          </a:p>
          <a:p>
            <a:r>
              <a:rPr lang="en-US" dirty="0"/>
              <a:t>https://</a:t>
            </a:r>
            <a:r>
              <a:rPr lang="en-US" dirty="0" err="1"/>
              <a:t>foreignpolicy.com</a:t>
            </a:r>
            <a:r>
              <a:rPr lang="en-US" dirty="0"/>
              <a:t>/2018/12/19/the-war-torn-web-internet-warring-states-cyber-espionage/ </a:t>
            </a:r>
          </a:p>
          <a:p>
            <a:endParaRPr lang="en-US" dirty="0"/>
          </a:p>
          <a:p>
            <a:r>
              <a:rPr lang="en-US" dirty="0"/>
              <a:t>Picture 2: </a:t>
            </a:r>
          </a:p>
          <a:p>
            <a:r>
              <a:rPr lang="en-US" dirty="0"/>
              <a:t>https://</a:t>
            </a:r>
            <a:r>
              <a:rPr lang="en-US" dirty="0" err="1"/>
              <a:t>rm.coe.int</a:t>
            </a:r>
            <a:r>
              <a:rPr lang="en-US" dirty="0"/>
              <a:t>/internet-literacy-handbook/1680766c85 </a:t>
            </a:r>
          </a:p>
        </p:txBody>
      </p:sp>
      <p:sp>
        <p:nvSpPr>
          <p:cNvPr id="4" name="Slide Number Placeholder 3"/>
          <p:cNvSpPr>
            <a:spLocks noGrp="1"/>
          </p:cNvSpPr>
          <p:nvPr>
            <p:ph type="sldNum" sz="quarter" idx="5"/>
          </p:nvPr>
        </p:nvSpPr>
        <p:spPr/>
        <p:txBody>
          <a:bodyPr/>
          <a:lstStyle/>
          <a:p>
            <a:fld id="{516B331E-5FCD-1D4D-8049-0BE0D4E6F1FD}" type="slidenum">
              <a:rPr lang="en-US" smtClean="0"/>
              <a:t>20</a:t>
            </a:fld>
            <a:endParaRPr lang="en-US"/>
          </a:p>
        </p:txBody>
      </p:sp>
    </p:spTree>
    <p:extLst>
      <p:ext uri="{BB962C8B-B14F-4D97-AF65-F5344CB8AC3E}">
        <p14:creationId xmlns:p14="http://schemas.microsoft.com/office/powerpoint/2010/main" val="126307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23</a:t>
            </a:fld>
            <a:endParaRPr lang="en-US"/>
          </a:p>
        </p:txBody>
      </p:sp>
    </p:spTree>
    <p:extLst>
      <p:ext uri="{BB962C8B-B14F-4D97-AF65-F5344CB8AC3E}">
        <p14:creationId xmlns:p14="http://schemas.microsoft.com/office/powerpoint/2010/main" val="965591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a:t>
            </a:r>
          </a:p>
          <a:p>
            <a:r>
              <a:rPr lang="en-US" dirty="0"/>
              <a:t>https://</a:t>
            </a:r>
            <a:r>
              <a:rPr lang="en-US" dirty="0" err="1"/>
              <a:t>gonsoeg.wordpress.com</a:t>
            </a:r>
            <a:r>
              <a:rPr lang="en-US" dirty="0"/>
              <a:t>/journalism-2-0/an-information-society/ </a:t>
            </a:r>
          </a:p>
          <a:p>
            <a:r>
              <a:rPr lang="en-US" dirty="0"/>
              <a:t>Picture 2: </a:t>
            </a:r>
          </a:p>
          <a:p>
            <a:r>
              <a:rPr lang="en-US" dirty="0"/>
              <a:t>https://</a:t>
            </a:r>
            <a:r>
              <a:rPr lang="en-US" dirty="0" err="1"/>
              <a:t>rm.coe.int</a:t>
            </a:r>
            <a:r>
              <a:rPr lang="en-US" dirty="0"/>
              <a:t>/internet-literacy-handbook/1680766c85 </a:t>
            </a:r>
          </a:p>
        </p:txBody>
      </p:sp>
      <p:sp>
        <p:nvSpPr>
          <p:cNvPr id="4" name="Slide Number Placeholder 3"/>
          <p:cNvSpPr>
            <a:spLocks noGrp="1"/>
          </p:cNvSpPr>
          <p:nvPr>
            <p:ph type="sldNum" sz="quarter" idx="5"/>
          </p:nvPr>
        </p:nvSpPr>
        <p:spPr/>
        <p:txBody>
          <a:bodyPr/>
          <a:lstStyle/>
          <a:p>
            <a:fld id="{516B331E-5FCD-1D4D-8049-0BE0D4E6F1FD}" type="slidenum">
              <a:rPr lang="en-US" smtClean="0"/>
              <a:t>24</a:t>
            </a:fld>
            <a:endParaRPr lang="en-US"/>
          </a:p>
        </p:txBody>
      </p:sp>
    </p:spTree>
    <p:extLst>
      <p:ext uri="{BB962C8B-B14F-4D97-AF65-F5344CB8AC3E}">
        <p14:creationId xmlns:p14="http://schemas.microsoft.com/office/powerpoint/2010/main" val="2755578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1:</a:t>
            </a:r>
          </a:p>
          <a:p>
            <a:r>
              <a:rPr lang="en-US" dirty="0"/>
              <a:t>https://</a:t>
            </a:r>
            <a:r>
              <a:rPr lang="en-US" dirty="0" err="1"/>
              <a:t>foreignpolicy.com</a:t>
            </a:r>
            <a:r>
              <a:rPr lang="en-US" dirty="0"/>
              <a:t>/2018/12/19/the-war-torn-web-internet-warring-states-cyber-espionage/ </a:t>
            </a:r>
          </a:p>
          <a:p>
            <a:endParaRPr lang="en-US" dirty="0"/>
          </a:p>
          <a:p>
            <a:r>
              <a:rPr lang="en-US" dirty="0"/>
              <a:t>Picture 2: </a:t>
            </a:r>
          </a:p>
          <a:p>
            <a:r>
              <a:rPr lang="en-US" dirty="0"/>
              <a:t>https://</a:t>
            </a:r>
            <a:r>
              <a:rPr lang="en-US" dirty="0" err="1"/>
              <a:t>rm.coe.int</a:t>
            </a:r>
            <a:r>
              <a:rPr lang="en-US" dirty="0"/>
              <a:t>/internet-literacy-handbook/1680766c85 </a:t>
            </a:r>
          </a:p>
        </p:txBody>
      </p:sp>
      <p:sp>
        <p:nvSpPr>
          <p:cNvPr id="4" name="Slide Number Placeholder 3"/>
          <p:cNvSpPr>
            <a:spLocks noGrp="1"/>
          </p:cNvSpPr>
          <p:nvPr>
            <p:ph type="sldNum" sz="quarter" idx="5"/>
          </p:nvPr>
        </p:nvSpPr>
        <p:spPr/>
        <p:txBody>
          <a:bodyPr/>
          <a:lstStyle/>
          <a:p>
            <a:fld id="{516B331E-5FCD-1D4D-8049-0BE0D4E6F1FD}" type="slidenum">
              <a:rPr lang="en-US" smtClean="0"/>
              <a:t>25</a:t>
            </a:fld>
            <a:endParaRPr lang="en-US"/>
          </a:p>
        </p:txBody>
      </p:sp>
    </p:spTree>
    <p:extLst>
      <p:ext uri="{BB962C8B-B14F-4D97-AF65-F5344CB8AC3E}">
        <p14:creationId xmlns:p14="http://schemas.microsoft.com/office/powerpoint/2010/main" val="1156795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1:</a:t>
            </a:r>
          </a:p>
          <a:p>
            <a:r>
              <a:rPr lang="en-US" dirty="0"/>
              <a:t>https://</a:t>
            </a:r>
            <a:r>
              <a:rPr lang="en-US" dirty="0" err="1"/>
              <a:t>foreignpolicy.com</a:t>
            </a:r>
            <a:r>
              <a:rPr lang="en-US" dirty="0"/>
              <a:t>/2018/12/19/the-war-torn-web-internet-warring-states-cyber-espionage/ </a:t>
            </a:r>
          </a:p>
          <a:p>
            <a:endParaRPr lang="en-US" dirty="0"/>
          </a:p>
          <a:p>
            <a:r>
              <a:rPr lang="en-US" dirty="0"/>
              <a:t>Picture 2: </a:t>
            </a:r>
          </a:p>
          <a:p>
            <a:r>
              <a:rPr lang="en-US" dirty="0"/>
              <a:t>https://</a:t>
            </a:r>
            <a:r>
              <a:rPr lang="en-US" dirty="0" err="1"/>
              <a:t>rm.coe.int</a:t>
            </a:r>
            <a:r>
              <a:rPr lang="en-US" dirty="0"/>
              <a:t>/internet-literacy-handbook/1680766c85 </a:t>
            </a:r>
          </a:p>
        </p:txBody>
      </p:sp>
      <p:sp>
        <p:nvSpPr>
          <p:cNvPr id="4" name="Slide Number Placeholder 3"/>
          <p:cNvSpPr>
            <a:spLocks noGrp="1"/>
          </p:cNvSpPr>
          <p:nvPr>
            <p:ph type="sldNum" sz="quarter" idx="5"/>
          </p:nvPr>
        </p:nvSpPr>
        <p:spPr/>
        <p:txBody>
          <a:bodyPr/>
          <a:lstStyle/>
          <a:p>
            <a:fld id="{516B331E-5FCD-1D4D-8049-0BE0D4E6F1FD}" type="slidenum">
              <a:rPr lang="en-US" smtClean="0"/>
              <a:t>26</a:t>
            </a:fld>
            <a:endParaRPr lang="en-US"/>
          </a:p>
        </p:txBody>
      </p:sp>
    </p:spTree>
    <p:extLst>
      <p:ext uri="{BB962C8B-B14F-4D97-AF65-F5344CB8AC3E}">
        <p14:creationId xmlns:p14="http://schemas.microsoft.com/office/powerpoint/2010/main" val="51112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2</a:t>
            </a:fld>
            <a:endParaRPr lang="en-US"/>
          </a:p>
        </p:txBody>
      </p:sp>
    </p:spTree>
    <p:extLst>
      <p:ext uri="{BB962C8B-B14F-4D97-AF65-F5344CB8AC3E}">
        <p14:creationId xmlns:p14="http://schemas.microsoft.com/office/powerpoint/2010/main" val="3600148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1:</a:t>
            </a:r>
          </a:p>
          <a:p>
            <a:r>
              <a:rPr lang="en-US" dirty="0"/>
              <a:t>https://</a:t>
            </a:r>
            <a:r>
              <a:rPr lang="en-US" dirty="0" err="1"/>
              <a:t>foreignpolicy.com</a:t>
            </a:r>
            <a:r>
              <a:rPr lang="en-US" dirty="0"/>
              <a:t>/2018/12/19/the-war-torn-web-internet-warring-states-cyber-espionage/ </a:t>
            </a:r>
          </a:p>
          <a:p>
            <a:endParaRPr lang="en-US" dirty="0"/>
          </a:p>
          <a:p>
            <a:r>
              <a:rPr lang="en-US" dirty="0"/>
              <a:t>Picture 2: </a:t>
            </a:r>
          </a:p>
          <a:p>
            <a:r>
              <a:rPr lang="en-US" dirty="0"/>
              <a:t>https://</a:t>
            </a:r>
            <a:r>
              <a:rPr lang="en-US" dirty="0" err="1"/>
              <a:t>rm.coe.int</a:t>
            </a:r>
            <a:r>
              <a:rPr lang="en-US" dirty="0"/>
              <a:t>/internet-literacy-handbook/1680766c85 </a:t>
            </a:r>
          </a:p>
        </p:txBody>
      </p:sp>
      <p:sp>
        <p:nvSpPr>
          <p:cNvPr id="4" name="Slide Number Placeholder 3"/>
          <p:cNvSpPr>
            <a:spLocks noGrp="1"/>
          </p:cNvSpPr>
          <p:nvPr>
            <p:ph type="sldNum" sz="quarter" idx="5"/>
          </p:nvPr>
        </p:nvSpPr>
        <p:spPr/>
        <p:txBody>
          <a:bodyPr/>
          <a:lstStyle/>
          <a:p>
            <a:fld id="{516B331E-5FCD-1D4D-8049-0BE0D4E6F1FD}" type="slidenum">
              <a:rPr lang="en-US" smtClean="0"/>
              <a:t>27</a:t>
            </a:fld>
            <a:endParaRPr lang="en-US"/>
          </a:p>
        </p:txBody>
      </p:sp>
    </p:spTree>
    <p:extLst>
      <p:ext uri="{BB962C8B-B14F-4D97-AF65-F5344CB8AC3E}">
        <p14:creationId xmlns:p14="http://schemas.microsoft.com/office/powerpoint/2010/main" val="86907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t>
            </a:r>
          </a:p>
          <a:p>
            <a:r>
              <a:rPr lang="en-US" dirty="0"/>
              <a:t>Picture 1:</a:t>
            </a:r>
          </a:p>
          <a:p>
            <a:r>
              <a:rPr lang="en-US" dirty="0"/>
              <a:t>https://</a:t>
            </a:r>
            <a:r>
              <a:rPr lang="en-US" dirty="0" err="1"/>
              <a:t>www.newyorker.com</a:t>
            </a:r>
            <a:r>
              <a:rPr lang="en-US" dirty="0"/>
              <a:t>/magazine/2018/11/12/in-the-age-of-</a:t>
            </a:r>
            <a:r>
              <a:rPr lang="en-US" dirty="0" err="1"/>
              <a:t>ai</a:t>
            </a:r>
            <a:r>
              <a:rPr lang="en-US" dirty="0"/>
              <a:t>-is-seeing-still-believing</a:t>
            </a:r>
          </a:p>
          <a:p>
            <a:endParaRPr lang="en-US" dirty="0"/>
          </a:p>
          <a:p>
            <a:r>
              <a:rPr lang="en-US" dirty="0"/>
              <a:t>Picture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www.ozy.com</a:t>
            </a:r>
            <a:r>
              <a:rPr lang="en-US" dirty="0"/>
              <a:t>/news-and-politics/artificial-intelligence-will-save-humanity-but-does-anyone-care/90195/ </a:t>
            </a:r>
          </a:p>
          <a:p>
            <a:endParaRPr lang="en-US" dirty="0"/>
          </a:p>
        </p:txBody>
      </p:sp>
      <p:sp>
        <p:nvSpPr>
          <p:cNvPr id="4" name="Slide Number Placeholder 3"/>
          <p:cNvSpPr>
            <a:spLocks noGrp="1"/>
          </p:cNvSpPr>
          <p:nvPr>
            <p:ph type="sldNum" sz="quarter" idx="5"/>
          </p:nvPr>
        </p:nvSpPr>
        <p:spPr/>
        <p:txBody>
          <a:bodyPr/>
          <a:lstStyle/>
          <a:p>
            <a:fld id="{516B331E-5FCD-1D4D-8049-0BE0D4E6F1FD}" type="slidenum">
              <a:rPr lang="en-US" smtClean="0"/>
              <a:t>28</a:t>
            </a:fld>
            <a:endParaRPr lang="en-US"/>
          </a:p>
        </p:txBody>
      </p:sp>
    </p:spTree>
    <p:extLst>
      <p:ext uri="{BB962C8B-B14F-4D97-AF65-F5344CB8AC3E}">
        <p14:creationId xmlns:p14="http://schemas.microsoft.com/office/powerpoint/2010/main" val="157181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29</a:t>
            </a:fld>
            <a:endParaRPr lang="en-US"/>
          </a:p>
        </p:txBody>
      </p:sp>
    </p:spTree>
    <p:extLst>
      <p:ext uri="{BB962C8B-B14F-4D97-AF65-F5344CB8AC3E}">
        <p14:creationId xmlns:p14="http://schemas.microsoft.com/office/powerpoint/2010/main" val="964357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30</a:t>
            </a:fld>
            <a:endParaRPr lang="en-US"/>
          </a:p>
        </p:txBody>
      </p:sp>
    </p:spTree>
    <p:extLst>
      <p:ext uri="{BB962C8B-B14F-4D97-AF65-F5344CB8AC3E}">
        <p14:creationId xmlns:p14="http://schemas.microsoft.com/office/powerpoint/2010/main" val="396791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34</a:t>
            </a:fld>
            <a:endParaRPr lang="en-US"/>
          </a:p>
        </p:txBody>
      </p:sp>
    </p:spTree>
    <p:extLst>
      <p:ext uri="{BB962C8B-B14F-4D97-AF65-F5344CB8AC3E}">
        <p14:creationId xmlns:p14="http://schemas.microsoft.com/office/powerpoint/2010/main" val="2879305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39</a:t>
            </a:fld>
            <a:endParaRPr lang="en-US"/>
          </a:p>
        </p:txBody>
      </p:sp>
    </p:spTree>
    <p:extLst>
      <p:ext uri="{BB962C8B-B14F-4D97-AF65-F5344CB8AC3E}">
        <p14:creationId xmlns:p14="http://schemas.microsoft.com/office/powerpoint/2010/main" val="2416661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40</a:t>
            </a:fld>
            <a:endParaRPr lang="en-US"/>
          </a:p>
        </p:txBody>
      </p:sp>
    </p:spTree>
    <p:extLst>
      <p:ext uri="{BB962C8B-B14F-4D97-AF65-F5344CB8AC3E}">
        <p14:creationId xmlns:p14="http://schemas.microsoft.com/office/powerpoint/2010/main" val="3368672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41</a:t>
            </a:fld>
            <a:endParaRPr lang="en-US"/>
          </a:p>
        </p:txBody>
      </p:sp>
    </p:spTree>
    <p:extLst>
      <p:ext uri="{BB962C8B-B14F-4D97-AF65-F5344CB8AC3E}">
        <p14:creationId xmlns:p14="http://schemas.microsoft.com/office/powerpoint/2010/main" val="883441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42</a:t>
            </a:fld>
            <a:endParaRPr lang="en-US"/>
          </a:p>
        </p:txBody>
      </p:sp>
    </p:spTree>
    <p:extLst>
      <p:ext uri="{BB962C8B-B14F-4D97-AF65-F5344CB8AC3E}">
        <p14:creationId xmlns:p14="http://schemas.microsoft.com/office/powerpoint/2010/main" val="3575493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43</a:t>
            </a:fld>
            <a:endParaRPr lang="en-US"/>
          </a:p>
        </p:txBody>
      </p:sp>
    </p:spTree>
    <p:extLst>
      <p:ext uri="{BB962C8B-B14F-4D97-AF65-F5344CB8AC3E}">
        <p14:creationId xmlns:p14="http://schemas.microsoft.com/office/powerpoint/2010/main" val="241666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3</a:t>
            </a:fld>
            <a:endParaRPr lang="en-US"/>
          </a:p>
        </p:txBody>
      </p:sp>
    </p:spTree>
    <p:extLst>
      <p:ext uri="{BB962C8B-B14F-4D97-AF65-F5344CB8AC3E}">
        <p14:creationId xmlns:p14="http://schemas.microsoft.com/office/powerpoint/2010/main" val="1662223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44</a:t>
            </a:fld>
            <a:endParaRPr lang="en-US"/>
          </a:p>
        </p:txBody>
      </p:sp>
    </p:spTree>
    <p:extLst>
      <p:ext uri="{BB962C8B-B14F-4D97-AF65-F5344CB8AC3E}">
        <p14:creationId xmlns:p14="http://schemas.microsoft.com/office/powerpoint/2010/main" val="2852256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www.jayzuubar.com</a:t>
            </a:r>
            <a:r>
              <a:rPr lang="en-US" dirty="0"/>
              <a:t>/post/</a:t>
            </a:r>
            <a:r>
              <a:rPr lang="en-US" dirty="0" err="1"/>
              <a:t>ielts</a:t>
            </a:r>
            <a:r>
              <a:rPr lang="en-US" dirty="0"/>
              <a:t>-attention-economy</a:t>
            </a:r>
          </a:p>
          <a:p>
            <a:r>
              <a:rPr lang="en-US" dirty="0"/>
              <a:t>From IETLS textbooks</a:t>
            </a:r>
          </a:p>
          <a:p>
            <a:endParaRPr lang="en-US" dirty="0"/>
          </a:p>
          <a:p>
            <a:r>
              <a:rPr lang="en-US" dirty="0"/>
              <a:t>Picture 2:</a:t>
            </a:r>
          </a:p>
          <a:p>
            <a:r>
              <a:rPr lang="en-US" dirty="0"/>
              <a:t>https://</a:t>
            </a:r>
            <a:r>
              <a:rPr lang="en-US" dirty="0" err="1"/>
              <a:t>www.theatlantic.com</a:t>
            </a:r>
            <a:r>
              <a:rPr lang="en-US" dirty="0"/>
              <a:t>/health/archive/2016/07/can-this-app-make-me-happier/490049/ </a:t>
            </a:r>
          </a:p>
        </p:txBody>
      </p:sp>
      <p:sp>
        <p:nvSpPr>
          <p:cNvPr id="4" name="Slide Number Placeholder 3"/>
          <p:cNvSpPr>
            <a:spLocks noGrp="1"/>
          </p:cNvSpPr>
          <p:nvPr>
            <p:ph type="sldNum" sz="quarter" idx="5"/>
          </p:nvPr>
        </p:nvSpPr>
        <p:spPr/>
        <p:txBody>
          <a:bodyPr/>
          <a:lstStyle/>
          <a:p>
            <a:fld id="{516B331E-5FCD-1D4D-8049-0BE0D4E6F1FD}" type="slidenum">
              <a:rPr lang="en-US" smtClean="0"/>
              <a:t>45</a:t>
            </a:fld>
            <a:endParaRPr lang="en-US"/>
          </a:p>
        </p:txBody>
      </p:sp>
    </p:spTree>
    <p:extLst>
      <p:ext uri="{BB962C8B-B14F-4D97-AF65-F5344CB8AC3E}">
        <p14:creationId xmlns:p14="http://schemas.microsoft.com/office/powerpoint/2010/main" val="334244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46</a:t>
            </a:fld>
            <a:endParaRPr lang="en-US"/>
          </a:p>
        </p:txBody>
      </p:sp>
    </p:spTree>
    <p:extLst>
      <p:ext uri="{BB962C8B-B14F-4D97-AF65-F5344CB8AC3E}">
        <p14:creationId xmlns:p14="http://schemas.microsoft.com/office/powerpoint/2010/main" val="3289546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47</a:t>
            </a:fld>
            <a:endParaRPr lang="en-US"/>
          </a:p>
        </p:txBody>
      </p:sp>
    </p:spTree>
    <p:extLst>
      <p:ext uri="{BB962C8B-B14F-4D97-AF65-F5344CB8AC3E}">
        <p14:creationId xmlns:p14="http://schemas.microsoft.com/office/powerpoint/2010/main" val="441889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48</a:t>
            </a:fld>
            <a:endParaRPr lang="en-US"/>
          </a:p>
        </p:txBody>
      </p:sp>
    </p:spTree>
    <p:extLst>
      <p:ext uri="{BB962C8B-B14F-4D97-AF65-F5344CB8AC3E}">
        <p14:creationId xmlns:p14="http://schemas.microsoft.com/office/powerpoint/2010/main" val="1549120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49</a:t>
            </a:fld>
            <a:endParaRPr lang="en-US"/>
          </a:p>
        </p:txBody>
      </p:sp>
    </p:spTree>
    <p:extLst>
      <p:ext uri="{BB962C8B-B14F-4D97-AF65-F5344CB8AC3E}">
        <p14:creationId xmlns:p14="http://schemas.microsoft.com/office/powerpoint/2010/main" val="3902824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50</a:t>
            </a:fld>
            <a:endParaRPr lang="en-US"/>
          </a:p>
        </p:txBody>
      </p:sp>
    </p:spTree>
    <p:extLst>
      <p:ext uri="{BB962C8B-B14F-4D97-AF65-F5344CB8AC3E}">
        <p14:creationId xmlns:p14="http://schemas.microsoft.com/office/powerpoint/2010/main" val="358237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6B331E-5FCD-1D4D-8049-0BE0D4E6F1FD}" type="slidenum">
              <a:rPr lang="en-US" smtClean="0"/>
              <a:t>4</a:t>
            </a:fld>
            <a:endParaRPr lang="en-US"/>
          </a:p>
        </p:txBody>
      </p:sp>
    </p:spTree>
    <p:extLst>
      <p:ext uri="{BB962C8B-B14F-4D97-AF65-F5344CB8AC3E}">
        <p14:creationId xmlns:p14="http://schemas.microsoft.com/office/powerpoint/2010/main" val="225230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/2019/01/03/technology/</a:t>
            </a:r>
            <a:r>
              <a:rPr lang="en-US" dirty="0" err="1"/>
              <a:t>personaltech</a:t>
            </a:r>
            <a:r>
              <a:rPr lang="en-US" dirty="0"/>
              <a:t>/tech-2019-overhyped.html </a:t>
            </a:r>
          </a:p>
        </p:txBody>
      </p:sp>
      <p:sp>
        <p:nvSpPr>
          <p:cNvPr id="4" name="Slide Number Placeholder 3"/>
          <p:cNvSpPr>
            <a:spLocks noGrp="1"/>
          </p:cNvSpPr>
          <p:nvPr>
            <p:ph type="sldNum" sz="quarter" idx="5"/>
          </p:nvPr>
        </p:nvSpPr>
        <p:spPr/>
        <p:txBody>
          <a:bodyPr/>
          <a:lstStyle/>
          <a:p>
            <a:fld id="{516B331E-5FCD-1D4D-8049-0BE0D4E6F1FD}" type="slidenum">
              <a:rPr lang="en-US" smtClean="0"/>
              <a:t>6</a:t>
            </a:fld>
            <a:endParaRPr lang="en-US"/>
          </a:p>
        </p:txBody>
      </p:sp>
    </p:spTree>
    <p:extLst>
      <p:ext uri="{BB962C8B-B14F-4D97-AF65-F5344CB8AC3E}">
        <p14:creationId xmlns:p14="http://schemas.microsoft.com/office/powerpoint/2010/main" val="306249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technology divide </a:t>
            </a:r>
          </a:p>
          <a:p>
            <a:r>
              <a:rPr lang="en-US" dirty="0"/>
              <a:t>https://</a:t>
            </a:r>
            <a:r>
              <a:rPr lang="en-US" dirty="0" err="1"/>
              <a:t>globalab.wordpress.com</a:t>
            </a:r>
            <a:r>
              <a:rPr lang="en-US" dirty="0"/>
              <a:t>/2007/10/14/knowledge-politics-quarterly-journal-launched/ </a:t>
            </a:r>
          </a:p>
        </p:txBody>
      </p:sp>
      <p:sp>
        <p:nvSpPr>
          <p:cNvPr id="4" name="Slide Number Placeholder 3"/>
          <p:cNvSpPr>
            <a:spLocks noGrp="1"/>
          </p:cNvSpPr>
          <p:nvPr>
            <p:ph type="sldNum" sz="quarter" idx="5"/>
          </p:nvPr>
        </p:nvSpPr>
        <p:spPr/>
        <p:txBody>
          <a:bodyPr/>
          <a:lstStyle/>
          <a:p>
            <a:fld id="{516B331E-5FCD-1D4D-8049-0BE0D4E6F1FD}" type="slidenum">
              <a:rPr lang="en-US" smtClean="0"/>
              <a:t>7</a:t>
            </a:fld>
            <a:endParaRPr lang="en-US"/>
          </a:p>
        </p:txBody>
      </p:sp>
    </p:spTree>
    <p:extLst>
      <p:ext uri="{BB962C8B-B14F-4D97-AF65-F5344CB8AC3E}">
        <p14:creationId xmlns:p14="http://schemas.microsoft.com/office/powerpoint/2010/main" val="1938635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B331E-5FCD-1D4D-8049-0BE0D4E6F1FD}" type="slidenum">
              <a:rPr lang="en-US" smtClean="0"/>
              <a:t>8</a:t>
            </a:fld>
            <a:endParaRPr lang="en-US"/>
          </a:p>
        </p:txBody>
      </p:sp>
    </p:spTree>
    <p:extLst>
      <p:ext uri="{BB962C8B-B14F-4D97-AF65-F5344CB8AC3E}">
        <p14:creationId xmlns:p14="http://schemas.microsoft.com/office/powerpoint/2010/main" val="357893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B331E-5FCD-1D4D-8049-0BE0D4E6F1FD}" type="slidenum">
              <a:rPr lang="en-US" smtClean="0"/>
              <a:t>9</a:t>
            </a:fld>
            <a:endParaRPr lang="en-US"/>
          </a:p>
        </p:txBody>
      </p:sp>
    </p:spTree>
    <p:extLst>
      <p:ext uri="{BB962C8B-B14F-4D97-AF65-F5344CB8AC3E}">
        <p14:creationId xmlns:p14="http://schemas.microsoft.com/office/powerpoint/2010/main" val="2644624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B331E-5FCD-1D4D-8049-0BE0D4E6F1FD}" type="slidenum">
              <a:rPr lang="en-US" smtClean="0"/>
              <a:t>10</a:t>
            </a:fld>
            <a:endParaRPr lang="en-US"/>
          </a:p>
        </p:txBody>
      </p:sp>
    </p:spTree>
    <p:extLst>
      <p:ext uri="{BB962C8B-B14F-4D97-AF65-F5344CB8AC3E}">
        <p14:creationId xmlns:p14="http://schemas.microsoft.com/office/powerpoint/2010/main" val="166264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94FD-CD78-7B49-A681-FC3841ABC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43F5A1-1234-954A-B60A-699C93502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C9E5CA-4BC0-F24B-BA4F-8887BE76FECE}"/>
              </a:ext>
            </a:extLst>
          </p:cNvPr>
          <p:cNvSpPr>
            <a:spLocks noGrp="1"/>
          </p:cNvSpPr>
          <p:nvPr>
            <p:ph type="dt" sz="half" idx="10"/>
          </p:nvPr>
        </p:nvSpPr>
        <p:spPr/>
        <p:txBody>
          <a:bodyPr/>
          <a:lstStyle/>
          <a:p>
            <a:fld id="{93D22FDE-CCA5-4F9B-BAA2-01DB18F5DAEB}" type="datetime1">
              <a:rPr lang="fr-FR" smtClean="0"/>
              <a:t>23/03/2021</a:t>
            </a:fld>
            <a:endParaRPr lang="en-US"/>
          </a:p>
        </p:txBody>
      </p:sp>
      <p:sp>
        <p:nvSpPr>
          <p:cNvPr id="5" name="Footer Placeholder 4">
            <a:extLst>
              <a:ext uri="{FF2B5EF4-FFF2-40B4-BE49-F238E27FC236}">
                <a16:creationId xmlns:a16="http://schemas.microsoft.com/office/drawing/2014/main" id="{A5E06E61-A941-B64A-B65B-49920D7BB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0968F-45B6-5443-A7CD-296CFFEC22A2}"/>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346844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931E-6BA6-E048-9A2D-451AA8250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1D355-BF9B-8143-9839-F027BD7D38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4EFB-2B63-854D-9EE3-1E1DFDF342E5}"/>
              </a:ext>
            </a:extLst>
          </p:cNvPr>
          <p:cNvSpPr>
            <a:spLocks noGrp="1"/>
          </p:cNvSpPr>
          <p:nvPr>
            <p:ph type="dt" sz="half" idx="10"/>
          </p:nvPr>
        </p:nvSpPr>
        <p:spPr/>
        <p:txBody>
          <a:bodyPr/>
          <a:lstStyle/>
          <a:p>
            <a:fld id="{77ECCF36-8667-41E0-BB1B-2B62A10C10CB}" type="datetime1">
              <a:rPr lang="fr-FR" smtClean="0"/>
              <a:t>23/03/2021</a:t>
            </a:fld>
            <a:endParaRPr lang="en-US"/>
          </a:p>
        </p:txBody>
      </p:sp>
      <p:sp>
        <p:nvSpPr>
          <p:cNvPr id="5" name="Footer Placeholder 4">
            <a:extLst>
              <a:ext uri="{FF2B5EF4-FFF2-40B4-BE49-F238E27FC236}">
                <a16:creationId xmlns:a16="http://schemas.microsoft.com/office/drawing/2014/main" id="{BC0CCCE0-DB5A-D249-9D42-643F26E07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BB39E-95EA-8B4A-B889-415EDEB16877}"/>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106915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5AB70-F7A3-EC49-BD1E-774EE955E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5C73EB-05A0-114A-8FDC-7B734BC0C1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AE819-EA56-164C-996A-C58D7F3C5C58}"/>
              </a:ext>
            </a:extLst>
          </p:cNvPr>
          <p:cNvSpPr>
            <a:spLocks noGrp="1"/>
          </p:cNvSpPr>
          <p:nvPr>
            <p:ph type="dt" sz="half" idx="10"/>
          </p:nvPr>
        </p:nvSpPr>
        <p:spPr/>
        <p:txBody>
          <a:bodyPr/>
          <a:lstStyle/>
          <a:p>
            <a:fld id="{2723F252-AE9B-4E4D-9CB1-04873AEE84E0}" type="datetime1">
              <a:rPr lang="fr-FR" smtClean="0"/>
              <a:t>23/03/2021</a:t>
            </a:fld>
            <a:endParaRPr lang="en-US"/>
          </a:p>
        </p:txBody>
      </p:sp>
      <p:sp>
        <p:nvSpPr>
          <p:cNvPr id="5" name="Footer Placeholder 4">
            <a:extLst>
              <a:ext uri="{FF2B5EF4-FFF2-40B4-BE49-F238E27FC236}">
                <a16:creationId xmlns:a16="http://schemas.microsoft.com/office/drawing/2014/main" id="{0F004B0B-FA35-9A47-BFAA-879ED4712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C1B03-761C-DE4D-A83C-FC2AD4D1FE2E}"/>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105827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chemeClr val="tx1">
                    <a:tint val="75000"/>
                  </a:schemeClr>
                </a:solidFill>
                <a:latin typeface="Arial Narrow" charset="0"/>
                <a:ea typeface="Arial Narrow" charset="0"/>
                <a:cs typeface="Arial Narrow" charset="0"/>
              </a:defRPr>
            </a:lvl1pPr>
          </a:lstStyle>
          <a:p>
            <a:fld id="{417483F8-0AA0-4533-83B5-5132C3457F98}" type="datetime1">
              <a:rPr lang="fr-FR" smtClean="0"/>
              <a:t>23/03/2021</a:t>
            </a:fld>
            <a:endParaRPr lang="fr-FR" dirty="0"/>
          </a:p>
        </p:txBody>
      </p:sp>
      <p:sp>
        <p:nvSpPr>
          <p:cNvPr id="13"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a:solidFill>
                  <a:schemeClr val="tx1">
                    <a:tint val="75000"/>
                  </a:schemeClr>
                </a:solidFill>
                <a:latin typeface="Arial Narrow" charset="0"/>
                <a:ea typeface="Arial Narrow" charset="0"/>
                <a:cs typeface="Arial Narrow" charset="0"/>
              </a:defRPr>
            </a:lvl1pPr>
          </a:lstStyle>
          <a:p>
            <a:fld id="{E8716A00-CC3F-A24A-9B86-816E9CA7F4AC}" type="slidenum">
              <a:rPr lang="fr-FR" smtClean="0"/>
              <a:pPr/>
              <a:t>‹#›</a:t>
            </a:fld>
            <a:endParaRPr lang="fr-FR" dirty="0"/>
          </a:p>
        </p:txBody>
      </p:sp>
    </p:spTree>
    <p:extLst>
      <p:ext uri="{BB962C8B-B14F-4D97-AF65-F5344CB8AC3E}">
        <p14:creationId xmlns:p14="http://schemas.microsoft.com/office/powerpoint/2010/main" val="161555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1A98-660D-0C42-A1AB-9D80B034D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4C1C1-FCED-0F4A-B329-8F0C3CE947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D4E29-F02D-A946-9929-641DE1CA15D2}"/>
              </a:ext>
            </a:extLst>
          </p:cNvPr>
          <p:cNvSpPr>
            <a:spLocks noGrp="1"/>
          </p:cNvSpPr>
          <p:nvPr>
            <p:ph type="dt" sz="half" idx="10"/>
          </p:nvPr>
        </p:nvSpPr>
        <p:spPr/>
        <p:txBody>
          <a:bodyPr/>
          <a:lstStyle/>
          <a:p>
            <a:fld id="{72526F1A-1989-4932-9F31-16F28C0C00B5}" type="datetime1">
              <a:rPr lang="fr-FR" smtClean="0"/>
              <a:t>23/03/2021</a:t>
            </a:fld>
            <a:endParaRPr lang="en-US"/>
          </a:p>
        </p:txBody>
      </p:sp>
      <p:sp>
        <p:nvSpPr>
          <p:cNvPr id="5" name="Footer Placeholder 4">
            <a:extLst>
              <a:ext uri="{FF2B5EF4-FFF2-40B4-BE49-F238E27FC236}">
                <a16:creationId xmlns:a16="http://schemas.microsoft.com/office/drawing/2014/main" id="{9A9B918E-8E30-EA4D-9B73-81AC8CCC4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66A4C-B490-044C-AB36-0140A99F8138}"/>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5400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9925-047B-1C40-A391-367BBBC93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B0A37-FE5A-864F-B769-123F92481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395A636-B7D0-6047-92D2-ED9A983A626A}"/>
              </a:ext>
            </a:extLst>
          </p:cNvPr>
          <p:cNvSpPr>
            <a:spLocks noGrp="1"/>
          </p:cNvSpPr>
          <p:nvPr>
            <p:ph type="dt" sz="half" idx="10"/>
          </p:nvPr>
        </p:nvSpPr>
        <p:spPr/>
        <p:txBody>
          <a:bodyPr/>
          <a:lstStyle/>
          <a:p>
            <a:fld id="{F5E29179-4BE6-4B30-9ABD-6E82455B30F8}" type="datetime1">
              <a:rPr lang="fr-FR" smtClean="0"/>
              <a:t>23/03/2021</a:t>
            </a:fld>
            <a:endParaRPr lang="en-US"/>
          </a:p>
        </p:txBody>
      </p:sp>
      <p:sp>
        <p:nvSpPr>
          <p:cNvPr id="5" name="Footer Placeholder 4">
            <a:extLst>
              <a:ext uri="{FF2B5EF4-FFF2-40B4-BE49-F238E27FC236}">
                <a16:creationId xmlns:a16="http://schemas.microsoft.com/office/drawing/2014/main" id="{74B31800-B64A-8648-9A14-36AEF97B9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199C5-399D-A247-81E3-C9553297A5E8}"/>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25205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CEA3-26E4-5D42-802E-B8BF75E4A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63E7F-20D8-7D4D-B26C-9D1D7D248F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8E5C1-D46B-464C-8C20-3EEF4BDD2A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D8F836-976D-2740-B0C4-5C6D2A5646F6}"/>
              </a:ext>
            </a:extLst>
          </p:cNvPr>
          <p:cNvSpPr>
            <a:spLocks noGrp="1"/>
          </p:cNvSpPr>
          <p:nvPr>
            <p:ph type="dt" sz="half" idx="10"/>
          </p:nvPr>
        </p:nvSpPr>
        <p:spPr/>
        <p:txBody>
          <a:bodyPr/>
          <a:lstStyle/>
          <a:p>
            <a:fld id="{E74FFF7D-0A57-47DF-806D-486567AC6E5B}" type="datetime1">
              <a:rPr lang="fr-FR" smtClean="0"/>
              <a:t>23/03/2021</a:t>
            </a:fld>
            <a:endParaRPr lang="en-US"/>
          </a:p>
        </p:txBody>
      </p:sp>
      <p:sp>
        <p:nvSpPr>
          <p:cNvPr id="6" name="Footer Placeholder 5">
            <a:extLst>
              <a:ext uri="{FF2B5EF4-FFF2-40B4-BE49-F238E27FC236}">
                <a16:creationId xmlns:a16="http://schemas.microsoft.com/office/drawing/2014/main" id="{CE5D053C-FCCC-FC4C-86B2-843976F37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B1B8F-B25E-C24A-A250-2D7C129B3996}"/>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300663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BE16-74ED-AB4E-9331-CAB7622C6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65E4F1-2E30-504C-BA93-D8729E47C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AE3B1E-9EE9-7C46-A287-843CBFDC92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BD331-8A95-4D45-A2E3-3283DBC72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4FCD23-37CD-2344-92B3-D7FB1F7176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765C2-42DB-6E4C-A247-FF9B68E5D3C8}"/>
              </a:ext>
            </a:extLst>
          </p:cNvPr>
          <p:cNvSpPr>
            <a:spLocks noGrp="1"/>
          </p:cNvSpPr>
          <p:nvPr>
            <p:ph type="dt" sz="half" idx="10"/>
          </p:nvPr>
        </p:nvSpPr>
        <p:spPr/>
        <p:txBody>
          <a:bodyPr/>
          <a:lstStyle/>
          <a:p>
            <a:fld id="{EDF65B5C-0645-4086-A808-FA2145C99E5D}" type="datetime1">
              <a:rPr lang="fr-FR" smtClean="0"/>
              <a:t>23/03/2021</a:t>
            </a:fld>
            <a:endParaRPr lang="en-US"/>
          </a:p>
        </p:txBody>
      </p:sp>
      <p:sp>
        <p:nvSpPr>
          <p:cNvPr id="8" name="Footer Placeholder 7">
            <a:extLst>
              <a:ext uri="{FF2B5EF4-FFF2-40B4-BE49-F238E27FC236}">
                <a16:creationId xmlns:a16="http://schemas.microsoft.com/office/drawing/2014/main" id="{18853B5D-0E4C-D94A-8E76-5D53E1547C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B1ACB0-D2D5-F048-97CC-E4C946FB7A55}"/>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269399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402B-2E1C-4641-837B-C6D1418C2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636BF-A3E5-9B41-A269-EB8B1C141A35}"/>
              </a:ext>
            </a:extLst>
          </p:cNvPr>
          <p:cNvSpPr>
            <a:spLocks noGrp="1"/>
          </p:cNvSpPr>
          <p:nvPr>
            <p:ph type="dt" sz="half" idx="10"/>
          </p:nvPr>
        </p:nvSpPr>
        <p:spPr/>
        <p:txBody>
          <a:bodyPr/>
          <a:lstStyle/>
          <a:p>
            <a:fld id="{354C517C-1308-40BA-99B6-00A4E5DA9E2C}" type="datetime1">
              <a:rPr lang="fr-FR" smtClean="0"/>
              <a:t>23/03/2021</a:t>
            </a:fld>
            <a:endParaRPr lang="en-US"/>
          </a:p>
        </p:txBody>
      </p:sp>
      <p:sp>
        <p:nvSpPr>
          <p:cNvPr id="4" name="Footer Placeholder 3">
            <a:extLst>
              <a:ext uri="{FF2B5EF4-FFF2-40B4-BE49-F238E27FC236}">
                <a16:creationId xmlns:a16="http://schemas.microsoft.com/office/drawing/2014/main" id="{4D288C29-9C0A-0F48-808B-5BCBB5C60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903005-9079-1242-BA6F-9A6715DAEF52}"/>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250108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793B1-1A11-FE43-8704-8C811510102C}"/>
              </a:ext>
            </a:extLst>
          </p:cNvPr>
          <p:cNvSpPr>
            <a:spLocks noGrp="1"/>
          </p:cNvSpPr>
          <p:nvPr>
            <p:ph type="dt" sz="half" idx="10"/>
          </p:nvPr>
        </p:nvSpPr>
        <p:spPr/>
        <p:txBody>
          <a:bodyPr/>
          <a:lstStyle/>
          <a:p>
            <a:fld id="{E4D67ACC-7B9E-46BC-AB61-53D62E2BD9F6}" type="datetime1">
              <a:rPr lang="fr-FR" smtClean="0"/>
              <a:t>23/03/2021</a:t>
            </a:fld>
            <a:endParaRPr lang="en-US"/>
          </a:p>
        </p:txBody>
      </p:sp>
      <p:sp>
        <p:nvSpPr>
          <p:cNvPr id="3" name="Footer Placeholder 2">
            <a:extLst>
              <a:ext uri="{FF2B5EF4-FFF2-40B4-BE49-F238E27FC236}">
                <a16:creationId xmlns:a16="http://schemas.microsoft.com/office/drawing/2014/main" id="{E08CA4D2-BDCA-8943-91EE-031DC34E8F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454C67-CA74-984D-9811-8A753B6565DC}"/>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328318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2E5D-3E73-C54D-892E-AC53A8672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48F634-A14E-E140-89B1-B53505FE3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E9981-3425-7E42-8CA0-DEE8018B0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7FBBF8-9E7F-E745-8D73-CFA9AA608D2E}"/>
              </a:ext>
            </a:extLst>
          </p:cNvPr>
          <p:cNvSpPr>
            <a:spLocks noGrp="1"/>
          </p:cNvSpPr>
          <p:nvPr>
            <p:ph type="dt" sz="half" idx="10"/>
          </p:nvPr>
        </p:nvSpPr>
        <p:spPr/>
        <p:txBody>
          <a:bodyPr/>
          <a:lstStyle/>
          <a:p>
            <a:fld id="{822B688B-A9DE-4A2C-B17F-C1E6B5B7C2A2}" type="datetime1">
              <a:rPr lang="fr-FR" smtClean="0"/>
              <a:t>23/03/2021</a:t>
            </a:fld>
            <a:endParaRPr lang="en-US"/>
          </a:p>
        </p:txBody>
      </p:sp>
      <p:sp>
        <p:nvSpPr>
          <p:cNvPr id="6" name="Footer Placeholder 5">
            <a:extLst>
              <a:ext uri="{FF2B5EF4-FFF2-40B4-BE49-F238E27FC236}">
                <a16:creationId xmlns:a16="http://schemas.microsoft.com/office/drawing/2014/main" id="{BB3139C0-839C-9246-BA0B-09E89F63E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E9263-4619-1845-B646-6984AE399478}"/>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126343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14C8-5EB3-B642-B583-5EF36CC9A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E15930-4D1C-204B-92E6-395F3CB24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606A0-2D98-A84E-AC17-8BA669B50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607880-28B5-4148-8D88-447F2E0B0BE4}"/>
              </a:ext>
            </a:extLst>
          </p:cNvPr>
          <p:cNvSpPr>
            <a:spLocks noGrp="1"/>
          </p:cNvSpPr>
          <p:nvPr>
            <p:ph type="dt" sz="half" idx="10"/>
          </p:nvPr>
        </p:nvSpPr>
        <p:spPr/>
        <p:txBody>
          <a:bodyPr/>
          <a:lstStyle/>
          <a:p>
            <a:fld id="{975E2578-3D8E-4997-B1CD-33EC7AFCC9C0}" type="datetime1">
              <a:rPr lang="fr-FR" smtClean="0"/>
              <a:t>23/03/2021</a:t>
            </a:fld>
            <a:endParaRPr lang="en-US"/>
          </a:p>
        </p:txBody>
      </p:sp>
      <p:sp>
        <p:nvSpPr>
          <p:cNvPr id="6" name="Footer Placeholder 5">
            <a:extLst>
              <a:ext uri="{FF2B5EF4-FFF2-40B4-BE49-F238E27FC236}">
                <a16:creationId xmlns:a16="http://schemas.microsoft.com/office/drawing/2014/main" id="{55C4702F-AFC9-7247-BE29-1762741A6F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F1479-6EC9-B441-866A-AD03B025E29A}"/>
              </a:ext>
            </a:extLst>
          </p:cNvPr>
          <p:cNvSpPr>
            <a:spLocks noGrp="1"/>
          </p:cNvSpPr>
          <p:nvPr>
            <p:ph type="sldNum" sz="quarter" idx="12"/>
          </p:nvPr>
        </p:nvSpPr>
        <p:spPr/>
        <p:txBody>
          <a:bodyPr/>
          <a:lstStyle/>
          <a:p>
            <a:fld id="{B428B033-46C0-2C4D-BDAA-A01C92C76D43}" type="slidenum">
              <a:rPr lang="en-US" smtClean="0"/>
              <a:t>‹#›</a:t>
            </a:fld>
            <a:endParaRPr lang="en-US"/>
          </a:p>
        </p:txBody>
      </p:sp>
    </p:spTree>
    <p:extLst>
      <p:ext uri="{BB962C8B-B14F-4D97-AF65-F5344CB8AC3E}">
        <p14:creationId xmlns:p14="http://schemas.microsoft.com/office/powerpoint/2010/main" val="116743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E7C03-0B4F-C046-B7FD-792D30617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13EE70-0F5E-3546-B7ED-A65ED8C4E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3CF6D-4FBA-A74D-BC55-BB33CC635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95633-242F-46FF-95A8-6925CDC8DB4C}" type="datetime1">
              <a:rPr lang="fr-FR" smtClean="0"/>
              <a:t>23/03/2021</a:t>
            </a:fld>
            <a:endParaRPr lang="en-US"/>
          </a:p>
        </p:txBody>
      </p:sp>
      <p:sp>
        <p:nvSpPr>
          <p:cNvPr id="5" name="Footer Placeholder 4">
            <a:extLst>
              <a:ext uri="{FF2B5EF4-FFF2-40B4-BE49-F238E27FC236}">
                <a16:creationId xmlns:a16="http://schemas.microsoft.com/office/drawing/2014/main" id="{9F8574FC-AA20-0745-A8A8-B9FA385FD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9EAF6-364F-AA40-8747-36907342E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8B033-46C0-2C4D-BDAA-A01C92C76D43}" type="slidenum">
              <a:rPr lang="en-US" smtClean="0"/>
              <a:t>‹#›</a:t>
            </a:fld>
            <a:endParaRPr lang="en-US"/>
          </a:p>
        </p:txBody>
      </p:sp>
    </p:spTree>
    <p:extLst>
      <p:ext uri="{BB962C8B-B14F-4D97-AF65-F5344CB8AC3E}">
        <p14:creationId xmlns:p14="http://schemas.microsoft.com/office/powerpoint/2010/main" val="1462918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hyperlink" Target="http://www.digitalnewsreport.org/survey/2019/overview-key-findings-201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hyperlink" Target="https://the-journal.com/articles/8649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hyperlink" Target="https://cdn2.hubspot.net/hubfs/440941/Trust%20Barometer%202020/2020%20Edelman%20Trust%20Barometer%20Global%20Report.pdf?utm_campaign=Global:%20Trust%20Barometer%202020&amp;utm_source=Websi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hyperlink" Target="https://www.ft.com/content/cb7c3dfe-8217-11e5-a01c-8650859a476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hyperlink" Target="https://www.clarionsolicitors.com/articles/the-european-court-of-justice-and-the-european-court-of-human-rights"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8.jpg"/><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Image 2">
            <a:extLst>
              <a:ext uri="{FF2B5EF4-FFF2-40B4-BE49-F238E27FC236}">
                <a16:creationId xmlns:a16="http://schemas.microsoft.com/office/drawing/2014/main" id="{90F6E2DA-BAA4-4871-807B-7496A0113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08" b="24426"/>
          <a:stretch>
            <a:fillRect/>
          </a:stretch>
        </p:blipFill>
        <p:spPr bwMode="auto">
          <a:xfrm>
            <a:off x="-1" y="-19050"/>
            <a:ext cx="12192001" cy="277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8">
            <a:extLst>
              <a:ext uri="{FF2B5EF4-FFF2-40B4-BE49-F238E27FC236}">
                <a16:creationId xmlns:a16="http://schemas.microsoft.com/office/drawing/2014/main" id="{17E71889-8B5E-4907-8F68-9D0BF75D9AC3}"/>
              </a:ext>
            </a:extLst>
          </p:cNvPr>
          <p:cNvSpPr>
            <a:spLocks noChangeArrowheads="1"/>
          </p:cNvSpPr>
          <p:nvPr/>
        </p:nvSpPr>
        <p:spPr bwMode="auto">
          <a:xfrm>
            <a:off x="4821398" y="3469361"/>
            <a:ext cx="5671548" cy="430887"/>
          </a:xfrm>
          <a:prstGeom prst="rect">
            <a:avLst/>
          </a:prstGeom>
          <a:noFill/>
        </p:spPr>
        <p:txBody>
          <a:bodyPr wrap="square">
            <a:spAutoFit/>
          </a:bodyPr>
          <a:lstStyle>
            <a:lvl1pPr>
              <a:spcBef>
                <a:spcPct val="20000"/>
              </a:spcBef>
              <a:buChar char="•"/>
              <a:defRPr sz="2800">
                <a:solidFill>
                  <a:srgbClr val="8A92BD"/>
                </a:solidFill>
                <a:latin typeface="Bookman Old Style" panose="02050604050505020204" pitchFamily="18" charset="0"/>
              </a:defRPr>
            </a:lvl1pPr>
            <a:lvl2pPr marL="742950" indent="-285750">
              <a:spcBef>
                <a:spcPct val="20000"/>
              </a:spcBef>
              <a:buChar char="–"/>
              <a:defRPr sz="2400">
                <a:solidFill>
                  <a:srgbClr val="8A92BD"/>
                </a:solidFill>
                <a:latin typeface="Bookman Old Style" panose="02050604050505020204" pitchFamily="18" charset="0"/>
              </a:defRPr>
            </a:lvl2pPr>
            <a:lvl3pPr marL="1143000" indent="-228600">
              <a:spcBef>
                <a:spcPct val="20000"/>
              </a:spcBef>
              <a:buChar char="•"/>
              <a:defRPr sz="2000">
                <a:solidFill>
                  <a:srgbClr val="8A92BD"/>
                </a:solidFill>
                <a:latin typeface="Bookman Old Style" panose="02050604050505020204" pitchFamily="18" charset="0"/>
              </a:defRPr>
            </a:lvl3pPr>
            <a:lvl4pPr marL="1600200" indent="-228600">
              <a:spcBef>
                <a:spcPct val="20000"/>
              </a:spcBef>
              <a:buChar char="–"/>
              <a:defRPr>
                <a:solidFill>
                  <a:srgbClr val="8A92BD"/>
                </a:solidFill>
                <a:latin typeface="Bookman Old Style" panose="02050604050505020204" pitchFamily="18" charset="0"/>
              </a:defRPr>
            </a:lvl4pPr>
            <a:lvl5pPr marL="2057400" indent="-228600">
              <a:spcBef>
                <a:spcPct val="20000"/>
              </a:spcBef>
              <a:buChar char="»"/>
              <a:defRPr>
                <a:solidFill>
                  <a:srgbClr val="8A92BD"/>
                </a:solidFill>
                <a:latin typeface="Bookman Old Style" panose="02050604050505020204" pitchFamily="18" charset="0"/>
              </a:defRPr>
            </a:lvl5pPr>
            <a:lvl6pPr marL="2514600" indent="-228600" eaLnBrk="0" fontAlgn="base" hangingPunct="0">
              <a:spcBef>
                <a:spcPct val="20000"/>
              </a:spcBef>
              <a:spcAft>
                <a:spcPct val="0"/>
              </a:spcAft>
              <a:buChar char="»"/>
              <a:defRPr>
                <a:solidFill>
                  <a:srgbClr val="8A92BD"/>
                </a:solidFill>
                <a:latin typeface="Bookman Old Style" panose="02050604050505020204" pitchFamily="18" charset="0"/>
              </a:defRPr>
            </a:lvl6pPr>
            <a:lvl7pPr marL="2971800" indent="-228600" eaLnBrk="0" fontAlgn="base" hangingPunct="0">
              <a:spcBef>
                <a:spcPct val="20000"/>
              </a:spcBef>
              <a:spcAft>
                <a:spcPct val="0"/>
              </a:spcAft>
              <a:buChar char="»"/>
              <a:defRPr>
                <a:solidFill>
                  <a:srgbClr val="8A92BD"/>
                </a:solidFill>
                <a:latin typeface="Bookman Old Style" panose="02050604050505020204" pitchFamily="18" charset="0"/>
              </a:defRPr>
            </a:lvl7pPr>
            <a:lvl8pPr marL="3429000" indent="-228600" eaLnBrk="0" fontAlgn="base" hangingPunct="0">
              <a:spcBef>
                <a:spcPct val="20000"/>
              </a:spcBef>
              <a:spcAft>
                <a:spcPct val="0"/>
              </a:spcAft>
              <a:buChar char="»"/>
              <a:defRPr>
                <a:solidFill>
                  <a:srgbClr val="8A92BD"/>
                </a:solidFill>
                <a:latin typeface="Bookman Old Style" panose="02050604050505020204" pitchFamily="18" charset="0"/>
              </a:defRPr>
            </a:lvl8pPr>
            <a:lvl9pPr marL="3886200" indent="-228600" eaLnBrk="0" fontAlgn="base" hangingPunct="0">
              <a:spcBef>
                <a:spcPct val="20000"/>
              </a:spcBef>
              <a:spcAft>
                <a:spcPct val="0"/>
              </a:spcAft>
              <a:buChar char="»"/>
              <a:defRPr>
                <a:solidFill>
                  <a:srgbClr val="8A92BD"/>
                </a:solidFill>
                <a:latin typeface="Bookman Old Style" panose="02050604050505020204" pitchFamily="18" charset="0"/>
              </a:defRPr>
            </a:lvl9pPr>
          </a:lstStyle>
          <a:p>
            <a:pPr>
              <a:buNone/>
            </a:pPr>
            <a:r>
              <a:rPr lang="en-GB" altLang="en-US" sz="2200" dirty="0">
                <a:solidFill>
                  <a:srgbClr val="AFAD9A"/>
                </a:solidFill>
                <a:latin typeface="+mn-lt"/>
                <a:cs typeface="Calibri" panose="020F0502020204030204" pitchFamily="34" charset="0"/>
              </a:rPr>
              <a:t>Conference</a:t>
            </a:r>
          </a:p>
        </p:txBody>
      </p:sp>
      <p:sp>
        <p:nvSpPr>
          <p:cNvPr id="6150" name="Content Placeholder 1">
            <a:extLst>
              <a:ext uri="{FF2B5EF4-FFF2-40B4-BE49-F238E27FC236}">
                <a16:creationId xmlns:a16="http://schemas.microsoft.com/office/drawing/2014/main" id="{4CAEDB7F-5F8D-4675-8F0D-D617BEF7E22B}"/>
              </a:ext>
            </a:extLst>
          </p:cNvPr>
          <p:cNvSpPr txBox="1">
            <a:spLocks noChangeArrowheads="1"/>
          </p:cNvSpPr>
          <p:nvPr/>
        </p:nvSpPr>
        <p:spPr bwMode="auto">
          <a:xfrm>
            <a:off x="4551833" y="3572590"/>
            <a:ext cx="74203" cy="2851176"/>
          </a:xfrm>
          <a:prstGeom prst="rect">
            <a:avLst/>
          </a:prstGeom>
          <a:solidFill>
            <a:srgbClr val="AFAD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a:spcBef>
                <a:spcPct val="20000"/>
              </a:spcBef>
              <a:buChar char="•"/>
              <a:defRPr sz="2800">
                <a:solidFill>
                  <a:srgbClr val="8A92BD"/>
                </a:solidFill>
                <a:latin typeface="Bookman Old Style" panose="02050604050505020204" pitchFamily="18" charset="0"/>
              </a:defRPr>
            </a:lvl1pPr>
            <a:lvl2pPr marL="685800" indent="-228600">
              <a:spcBef>
                <a:spcPct val="20000"/>
              </a:spcBef>
              <a:buChar char="–"/>
              <a:defRPr sz="2400">
                <a:solidFill>
                  <a:srgbClr val="8A92BD"/>
                </a:solidFill>
                <a:latin typeface="Bookman Old Style" panose="02050604050505020204" pitchFamily="18" charset="0"/>
              </a:defRPr>
            </a:lvl2pPr>
            <a:lvl3pPr marL="1143000" indent="-228600">
              <a:spcBef>
                <a:spcPct val="20000"/>
              </a:spcBef>
              <a:buChar char="•"/>
              <a:defRPr sz="2000">
                <a:solidFill>
                  <a:srgbClr val="8A92BD"/>
                </a:solidFill>
                <a:latin typeface="Bookman Old Style" panose="02050604050505020204" pitchFamily="18" charset="0"/>
              </a:defRPr>
            </a:lvl3pPr>
            <a:lvl4pPr marL="1600200" indent="-228600">
              <a:spcBef>
                <a:spcPct val="20000"/>
              </a:spcBef>
              <a:buChar char="–"/>
              <a:defRPr>
                <a:solidFill>
                  <a:srgbClr val="8A92BD"/>
                </a:solidFill>
                <a:latin typeface="Bookman Old Style" panose="02050604050505020204" pitchFamily="18" charset="0"/>
              </a:defRPr>
            </a:lvl4pPr>
            <a:lvl5pPr marL="2057400" indent="-228600">
              <a:spcBef>
                <a:spcPct val="20000"/>
              </a:spcBef>
              <a:buChar char="»"/>
              <a:defRPr>
                <a:solidFill>
                  <a:srgbClr val="8A92BD"/>
                </a:solidFill>
                <a:latin typeface="Bookman Old Style" panose="02050604050505020204" pitchFamily="18" charset="0"/>
              </a:defRPr>
            </a:lvl5pPr>
            <a:lvl6pPr marL="2514600" indent="-228600" eaLnBrk="0" fontAlgn="base" hangingPunct="0">
              <a:spcBef>
                <a:spcPct val="20000"/>
              </a:spcBef>
              <a:spcAft>
                <a:spcPct val="0"/>
              </a:spcAft>
              <a:buChar char="»"/>
              <a:defRPr>
                <a:solidFill>
                  <a:srgbClr val="8A92BD"/>
                </a:solidFill>
                <a:latin typeface="Bookman Old Style" panose="02050604050505020204" pitchFamily="18" charset="0"/>
              </a:defRPr>
            </a:lvl6pPr>
            <a:lvl7pPr marL="2971800" indent="-228600" eaLnBrk="0" fontAlgn="base" hangingPunct="0">
              <a:spcBef>
                <a:spcPct val="20000"/>
              </a:spcBef>
              <a:spcAft>
                <a:spcPct val="0"/>
              </a:spcAft>
              <a:buChar char="»"/>
              <a:defRPr>
                <a:solidFill>
                  <a:srgbClr val="8A92BD"/>
                </a:solidFill>
                <a:latin typeface="Bookman Old Style" panose="02050604050505020204" pitchFamily="18" charset="0"/>
              </a:defRPr>
            </a:lvl7pPr>
            <a:lvl8pPr marL="3429000" indent="-228600" eaLnBrk="0" fontAlgn="base" hangingPunct="0">
              <a:spcBef>
                <a:spcPct val="20000"/>
              </a:spcBef>
              <a:spcAft>
                <a:spcPct val="0"/>
              </a:spcAft>
              <a:buChar char="»"/>
              <a:defRPr>
                <a:solidFill>
                  <a:srgbClr val="8A92BD"/>
                </a:solidFill>
                <a:latin typeface="Bookman Old Style" panose="02050604050505020204" pitchFamily="18" charset="0"/>
              </a:defRPr>
            </a:lvl8pPr>
            <a:lvl9pPr marL="3886200" indent="-228600" eaLnBrk="0" fontAlgn="base" hangingPunct="0">
              <a:spcBef>
                <a:spcPct val="20000"/>
              </a:spcBef>
              <a:spcAft>
                <a:spcPct val="0"/>
              </a:spcAft>
              <a:buChar char="»"/>
              <a:defRPr>
                <a:solidFill>
                  <a:srgbClr val="8A92BD"/>
                </a:solidFill>
                <a:latin typeface="Bookman Old Style" panose="02050604050505020204" pitchFamily="18" charset="0"/>
              </a:defRPr>
            </a:lvl9pPr>
          </a:lstStyle>
          <a:p>
            <a:pPr>
              <a:lnSpc>
                <a:spcPct val="140000"/>
              </a:lnSpc>
              <a:spcBef>
                <a:spcPts val="1000"/>
              </a:spcBef>
              <a:spcAft>
                <a:spcPts val="600"/>
              </a:spcAft>
              <a:buNone/>
            </a:pPr>
            <a:endParaRPr lang="en-GB" altLang="en-US" dirty="0">
              <a:solidFill>
                <a:schemeClr val="tx1"/>
              </a:solidFill>
            </a:endParaRPr>
          </a:p>
        </p:txBody>
      </p:sp>
      <p:sp>
        <p:nvSpPr>
          <p:cNvPr id="6151" name="Rectangle 11">
            <a:extLst>
              <a:ext uri="{FF2B5EF4-FFF2-40B4-BE49-F238E27FC236}">
                <a16:creationId xmlns:a16="http://schemas.microsoft.com/office/drawing/2014/main" id="{D0A02D8A-CEE1-4E7D-AF0A-AD67B9863E41}"/>
              </a:ext>
            </a:extLst>
          </p:cNvPr>
          <p:cNvSpPr>
            <a:spLocks noChangeArrowheads="1"/>
          </p:cNvSpPr>
          <p:nvPr/>
        </p:nvSpPr>
        <p:spPr bwMode="auto">
          <a:xfrm>
            <a:off x="163828" y="5652982"/>
            <a:ext cx="4154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8A92BD"/>
                </a:solidFill>
                <a:latin typeface="Bookman Old Style" panose="02050604050505020204" pitchFamily="18" charset="0"/>
              </a:defRPr>
            </a:lvl1pPr>
            <a:lvl2pPr marL="742950" indent="-285750">
              <a:spcBef>
                <a:spcPct val="20000"/>
              </a:spcBef>
              <a:buChar char="–"/>
              <a:defRPr sz="2400">
                <a:solidFill>
                  <a:srgbClr val="8A92BD"/>
                </a:solidFill>
                <a:latin typeface="Bookman Old Style" panose="02050604050505020204" pitchFamily="18" charset="0"/>
              </a:defRPr>
            </a:lvl2pPr>
            <a:lvl3pPr marL="1143000" indent="-228600">
              <a:spcBef>
                <a:spcPct val="20000"/>
              </a:spcBef>
              <a:buChar char="•"/>
              <a:defRPr sz="2000">
                <a:solidFill>
                  <a:srgbClr val="8A92BD"/>
                </a:solidFill>
                <a:latin typeface="Bookman Old Style" panose="02050604050505020204" pitchFamily="18" charset="0"/>
              </a:defRPr>
            </a:lvl3pPr>
            <a:lvl4pPr marL="1600200" indent="-228600">
              <a:spcBef>
                <a:spcPct val="20000"/>
              </a:spcBef>
              <a:buChar char="–"/>
              <a:defRPr>
                <a:solidFill>
                  <a:srgbClr val="8A92BD"/>
                </a:solidFill>
                <a:latin typeface="Bookman Old Style" panose="02050604050505020204" pitchFamily="18" charset="0"/>
              </a:defRPr>
            </a:lvl4pPr>
            <a:lvl5pPr marL="2057400" indent="-228600">
              <a:spcBef>
                <a:spcPct val="20000"/>
              </a:spcBef>
              <a:buChar char="»"/>
              <a:defRPr>
                <a:solidFill>
                  <a:srgbClr val="8A92BD"/>
                </a:solidFill>
                <a:latin typeface="Bookman Old Style" panose="02050604050505020204" pitchFamily="18" charset="0"/>
              </a:defRPr>
            </a:lvl5pPr>
            <a:lvl6pPr marL="2514600" indent="-228600" eaLnBrk="0" fontAlgn="base" hangingPunct="0">
              <a:spcBef>
                <a:spcPct val="20000"/>
              </a:spcBef>
              <a:spcAft>
                <a:spcPct val="0"/>
              </a:spcAft>
              <a:buChar char="»"/>
              <a:defRPr>
                <a:solidFill>
                  <a:srgbClr val="8A92BD"/>
                </a:solidFill>
                <a:latin typeface="Bookman Old Style" panose="02050604050505020204" pitchFamily="18" charset="0"/>
              </a:defRPr>
            </a:lvl6pPr>
            <a:lvl7pPr marL="2971800" indent="-228600" eaLnBrk="0" fontAlgn="base" hangingPunct="0">
              <a:spcBef>
                <a:spcPct val="20000"/>
              </a:spcBef>
              <a:spcAft>
                <a:spcPct val="0"/>
              </a:spcAft>
              <a:buChar char="»"/>
              <a:defRPr>
                <a:solidFill>
                  <a:srgbClr val="8A92BD"/>
                </a:solidFill>
                <a:latin typeface="Bookman Old Style" panose="02050604050505020204" pitchFamily="18" charset="0"/>
              </a:defRPr>
            </a:lvl7pPr>
            <a:lvl8pPr marL="3429000" indent="-228600" eaLnBrk="0" fontAlgn="base" hangingPunct="0">
              <a:spcBef>
                <a:spcPct val="20000"/>
              </a:spcBef>
              <a:spcAft>
                <a:spcPct val="0"/>
              </a:spcAft>
              <a:buChar char="»"/>
              <a:defRPr>
                <a:solidFill>
                  <a:srgbClr val="8A92BD"/>
                </a:solidFill>
                <a:latin typeface="Bookman Old Style" panose="02050604050505020204" pitchFamily="18" charset="0"/>
              </a:defRPr>
            </a:lvl8pPr>
            <a:lvl9pPr marL="3886200" indent="-228600" eaLnBrk="0" fontAlgn="base" hangingPunct="0">
              <a:spcBef>
                <a:spcPct val="20000"/>
              </a:spcBef>
              <a:spcAft>
                <a:spcPct val="0"/>
              </a:spcAft>
              <a:buChar char="»"/>
              <a:defRPr>
                <a:solidFill>
                  <a:srgbClr val="8A92BD"/>
                </a:solidFill>
                <a:latin typeface="Bookman Old Style" panose="02050604050505020204" pitchFamily="18" charset="0"/>
              </a:defRPr>
            </a:lvl9pPr>
          </a:lstStyle>
          <a:p>
            <a:pPr algn="r">
              <a:lnSpc>
                <a:spcPts val="2700"/>
              </a:lnSpc>
              <a:spcBef>
                <a:spcPct val="0"/>
              </a:spcBef>
              <a:buNone/>
            </a:pPr>
            <a:r>
              <a:rPr lang="en-GB" altLang="en-US" sz="2200" dirty="0">
                <a:solidFill>
                  <a:schemeClr val="accent2">
                    <a:lumMod val="75000"/>
                  </a:schemeClr>
                </a:solidFill>
                <a:latin typeface="+mn-lt"/>
                <a:cs typeface="Calibri" panose="020F0502020204030204" pitchFamily="34" charset="0"/>
              </a:rPr>
              <a:t>Presentation</a:t>
            </a:r>
            <a:br>
              <a:rPr lang="en-GB" altLang="en-US" sz="2200" dirty="0">
                <a:solidFill>
                  <a:srgbClr val="AFAD9A"/>
                </a:solidFill>
                <a:latin typeface="+mn-lt"/>
                <a:cs typeface="Calibri" panose="020F0502020204030204" pitchFamily="34" charset="0"/>
              </a:rPr>
            </a:br>
            <a:r>
              <a:rPr lang="en-GB" altLang="en-US" sz="2200" dirty="0">
                <a:solidFill>
                  <a:srgbClr val="AFAD9A"/>
                </a:solidFill>
                <a:latin typeface="+mn-lt"/>
                <a:cs typeface="Calibri" panose="020F0502020204030204" pitchFamily="34" charset="0"/>
              </a:rPr>
              <a:t>23 March, 2021</a:t>
            </a:r>
          </a:p>
        </p:txBody>
      </p:sp>
      <p:sp>
        <p:nvSpPr>
          <p:cNvPr id="6152" name="Rectangle 12">
            <a:extLst>
              <a:ext uri="{FF2B5EF4-FFF2-40B4-BE49-F238E27FC236}">
                <a16:creationId xmlns:a16="http://schemas.microsoft.com/office/drawing/2014/main" id="{57C769AA-777E-4E51-B214-F69C2331416F}"/>
              </a:ext>
            </a:extLst>
          </p:cNvPr>
          <p:cNvSpPr>
            <a:spLocks noChangeArrowheads="1"/>
          </p:cNvSpPr>
          <p:nvPr/>
        </p:nvSpPr>
        <p:spPr bwMode="auto">
          <a:xfrm>
            <a:off x="4825480" y="5657787"/>
            <a:ext cx="4837860" cy="76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8A92BD"/>
                </a:solidFill>
                <a:latin typeface="Bookman Old Style" panose="02050604050505020204" pitchFamily="18" charset="0"/>
              </a:defRPr>
            </a:lvl1pPr>
            <a:lvl2pPr marL="742950" indent="-285750">
              <a:spcBef>
                <a:spcPct val="20000"/>
              </a:spcBef>
              <a:buChar char="–"/>
              <a:defRPr sz="2400">
                <a:solidFill>
                  <a:srgbClr val="8A92BD"/>
                </a:solidFill>
                <a:latin typeface="Bookman Old Style" panose="02050604050505020204" pitchFamily="18" charset="0"/>
              </a:defRPr>
            </a:lvl2pPr>
            <a:lvl3pPr marL="1143000" indent="-228600">
              <a:spcBef>
                <a:spcPct val="20000"/>
              </a:spcBef>
              <a:buChar char="•"/>
              <a:defRPr sz="2000">
                <a:solidFill>
                  <a:srgbClr val="8A92BD"/>
                </a:solidFill>
                <a:latin typeface="Bookman Old Style" panose="02050604050505020204" pitchFamily="18" charset="0"/>
              </a:defRPr>
            </a:lvl3pPr>
            <a:lvl4pPr marL="1600200" indent="-228600">
              <a:spcBef>
                <a:spcPct val="20000"/>
              </a:spcBef>
              <a:buChar char="–"/>
              <a:defRPr>
                <a:solidFill>
                  <a:srgbClr val="8A92BD"/>
                </a:solidFill>
                <a:latin typeface="Bookman Old Style" panose="02050604050505020204" pitchFamily="18" charset="0"/>
              </a:defRPr>
            </a:lvl4pPr>
            <a:lvl5pPr marL="2057400" indent="-228600">
              <a:spcBef>
                <a:spcPct val="20000"/>
              </a:spcBef>
              <a:buChar char="»"/>
              <a:defRPr>
                <a:solidFill>
                  <a:srgbClr val="8A92BD"/>
                </a:solidFill>
                <a:latin typeface="Bookman Old Style" panose="02050604050505020204" pitchFamily="18" charset="0"/>
              </a:defRPr>
            </a:lvl5pPr>
            <a:lvl6pPr marL="2514600" indent="-228600" eaLnBrk="0" fontAlgn="base" hangingPunct="0">
              <a:spcBef>
                <a:spcPct val="20000"/>
              </a:spcBef>
              <a:spcAft>
                <a:spcPct val="0"/>
              </a:spcAft>
              <a:buChar char="»"/>
              <a:defRPr>
                <a:solidFill>
                  <a:srgbClr val="8A92BD"/>
                </a:solidFill>
                <a:latin typeface="Bookman Old Style" panose="02050604050505020204" pitchFamily="18" charset="0"/>
              </a:defRPr>
            </a:lvl6pPr>
            <a:lvl7pPr marL="2971800" indent="-228600" eaLnBrk="0" fontAlgn="base" hangingPunct="0">
              <a:spcBef>
                <a:spcPct val="20000"/>
              </a:spcBef>
              <a:spcAft>
                <a:spcPct val="0"/>
              </a:spcAft>
              <a:buChar char="»"/>
              <a:defRPr>
                <a:solidFill>
                  <a:srgbClr val="8A92BD"/>
                </a:solidFill>
                <a:latin typeface="Bookman Old Style" panose="02050604050505020204" pitchFamily="18" charset="0"/>
              </a:defRPr>
            </a:lvl7pPr>
            <a:lvl8pPr marL="3429000" indent="-228600" eaLnBrk="0" fontAlgn="base" hangingPunct="0">
              <a:spcBef>
                <a:spcPct val="20000"/>
              </a:spcBef>
              <a:spcAft>
                <a:spcPct val="0"/>
              </a:spcAft>
              <a:buChar char="»"/>
              <a:defRPr>
                <a:solidFill>
                  <a:srgbClr val="8A92BD"/>
                </a:solidFill>
                <a:latin typeface="Bookman Old Style" panose="02050604050505020204" pitchFamily="18" charset="0"/>
              </a:defRPr>
            </a:lvl8pPr>
            <a:lvl9pPr marL="3886200" indent="-228600" eaLnBrk="0" fontAlgn="base" hangingPunct="0">
              <a:spcBef>
                <a:spcPct val="20000"/>
              </a:spcBef>
              <a:spcAft>
                <a:spcPct val="0"/>
              </a:spcAft>
              <a:buChar char="»"/>
              <a:defRPr>
                <a:solidFill>
                  <a:srgbClr val="8A92BD"/>
                </a:solidFill>
                <a:latin typeface="Bookman Old Style" panose="02050604050505020204" pitchFamily="18" charset="0"/>
              </a:defRPr>
            </a:lvl9pPr>
          </a:lstStyle>
          <a:p>
            <a:pPr>
              <a:lnSpc>
                <a:spcPts val="2700"/>
              </a:lnSpc>
              <a:spcBef>
                <a:spcPct val="0"/>
              </a:spcBef>
              <a:buNone/>
            </a:pPr>
            <a:r>
              <a:rPr lang="en-GB" altLang="en-US" sz="2200" dirty="0">
                <a:solidFill>
                  <a:schemeClr val="accent2">
                    <a:lumMod val="75000"/>
                  </a:schemeClr>
                </a:solidFill>
                <a:latin typeface="+mn-lt"/>
                <a:cs typeface="Calibri" panose="020F0502020204030204" pitchFamily="34" charset="0"/>
              </a:rPr>
              <a:t>Patrick Penninckx</a:t>
            </a:r>
            <a:br>
              <a:rPr lang="en-GB" altLang="en-US" sz="2200" dirty="0">
                <a:solidFill>
                  <a:srgbClr val="AFAD9A"/>
                </a:solidFill>
                <a:latin typeface="+mn-lt"/>
                <a:cs typeface="Calibri" panose="020F0502020204030204" pitchFamily="34" charset="0"/>
              </a:rPr>
            </a:br>
            <a:r>
              <a:rPr lang="en-GB" altLang="en-US" sz="2200" dirty="0">
                <a:solidFill>
                  <a:srgbClr val="AFAD9A"/>
                </a:solidFill>
                <a:latin typeface="+mn-lt"/>
                <a:cs typeface="Calibri" panose="020F0502020204030204" pitchFamily="34" charset="0"/>
              </a:rPr>
              <a:t>Head of Information Society Department</a:t>
            </a:r>
          </a:p>
        </p:txBody>
      </p:sp>
      <p:sp>
        <p:nvSpPr>
          <p:cNvPr id="3" name="Slide Number Placeholder 2">
            <a:extLst>
              <a:ext uri="{FF2B5EF4-FFF2-40B4-BE49-F238E27FC236}">
                <a16:creationId xmlns:a16="http://schemas.microsoft.com/office/drawing/2014/main" id="{C475C709-066E-47CE-A2BA-0BE5C0007282}"/>
              </a:ext>
            </a:extLst>
          </p:cNvPr>
          <p:cNvSpPr>
            <a:spLocks noGrp="1"/>
          </p:cNvSpPr>
          <p:nvPr>
            <p:ph type="sldNum" sz="quarter" idx="4"/>
          </p:nvPr>
        </p:nvSpPr>
        <p:spPr/>
        <p:txBody>
          <a:bodyPr/>
          <a:lstStyle/>
          <a:p>
            <a:fld id="{E8716A00-CC3F-A24A-9B86-816E9CA7F4AC}" type="slidenum">
              <a:rPr lang="fr-FR" smtClean="0"/>
              <a:pPr/>
              <a:t>1</a:t>
            </a:fld>
            <a:endParaRPr lang="fr-FR" dirty="0"/>
          </a:p>
        </p:txBody>
      </p:sp>
      <p:sp>
        <p:nvSpPr>
          <p:cNvPr id="11" name="Rectangle 12">
            <a:extLst>
              <a:ext uri="{FF2B5EF4-FFF2-40B4-BE49-F238E27FC236}">
                <a16:creationId xmlns:a16="http://schemas.microsoft.com/office/drawing/2014/main" id="{E0508C2A-1F7A-464C-A95A-512F791F4B3A}"/>
              </a:ext>
            </a:extLst>
          </p:cNvPr>
          <p:cNvSpPr>
            <a:spLocks noChangeArrowheads="1"/>
          </p:cNvSpPr>
          <p:nvPr/>
        </p:nvSpPr>
        <p:spPr bwMode="auto">
          <a:xfrm>
            <a:off x="2830102" y="3471621"/>
            <a:ext cx="1500914" cy="111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8A92BD"/>
                </a:solidFill>
                <a:latin typeface="Bookman Old Style" panose="02050604050505020204" pitchFamily="18" charset="0"/>
              </a:defRPr>
            </a:lvl1pPr>
            <a:lvl2pPr marL="742950" indent="-285750">
              <a:spcBef>
                <a:spcPct val="20000"/>
              </a:spcBef>
              <a:buChar char="–"/>
              <a:defRPr sz="2400">
                <a:solidFill>
                  <a:srgbClr val="8A92BD"/>
                </a:solidFill>
                <a:latin typeface="Bookman Old Style" panose="02050604050505020204" pitchFamily="18" charset="0"/>
              </a:defRPr>
            </a:lvl2pPr>
            <a:lvl3pPr marL="1143000" indent="-228600">
              <a:spcBef>
                <a:spcPct val="20000"/>
              </a:spcBef>
              <a:buChar char="•"/>
              <a:defRPr sz="2000">
                <a:solidFill>
                  <a:srgbClr val="8A92BD"/>
                </a:solidFill>
                <a:latin typeface="Bookman Old Style" panose="02050604050505020204" pitchFamily="18" charset="0"/>
              </a:defRPr>
            </a:lvl3pPr>
            <a:lvl4pPr marL="1600200" indent="-228600">
              <a:spcBef>
                <a:spcPct val="20000"/>
              </a:spcBef>
              <a:buChar char="–"/>
              <a:defRPr>
                <a:solidFill>
                  <a:srgbClr val="8A92BD"/>
                </a:solidFill>
                <a:latin typeface="Bookman Old Style" panose="02050604050505020204" pitchFamily="18" charset="0"/>
              </a:defRPr>
            </a:lvl4pPr>
            <a:lvl5pPr marL="2057400" indent="-228600">
              <a:spcBef>
                <a:spcPct val="20000"/>
              </a:spcBef>
              <a:buChar char="»"/>
              <a:defRPr>
                <a:solidFill>
                  <a:srgbClr val="8A92BD"/>
                </a:solidFill>
                <a:latin typeface="Bookman Old Style" panose="02050604050505020204" pitchFamily="18" charset="0"/>
              </a:defRPr>
            </a:lvl5pPr>
            <a:lvl6pPr marL="2514600" indent="-228600" eaLnBrk="0" fontAlgn="base" hangingPunct="0">
              <a:spcBef>
                <a:spcPct val="20000"/>
              </a:spcBef>
              <a:spcAft>
                <a:spcPct val="0"/>
              </a:spcAft>
              <a:buChar char="»"/>
              <a:defRPr>
                <a:solidFill>
                  <a:srgbClr val="8A92BD"/>
                </a:solidFill>
                <a:latin typeface="Bookman Old Style" panose="02050604050505020204" pitchFamily="18" charset="0"/>
              </a:defRPr>
            </a:lvl6pPr>
            <a:lvl7pPr marL="2971800" indent="-228600" eaLnBrk="0" fontAlgn="base" hangingPunct="0">
              <a:spcBef>
                <a:spcPct val="20000"/>
              </a:spcBef>
              <a:spcAft>
                <a:spcPct val="0"/>
              </a:spcAft>
              <a:buChar char="»"/>
              <a:defRPr>
                <a:solidFill>
                  <a:srgbClr val="8A92BD"/>
                </a:solidFill>
                <a:latin typeface="Bookman Old Style" panose="02050604050505020204" pitchFamily="18" charset="0"/>
              </a:defRPr>
            </a:lvl7pPr>
            <a:lvl8pPr marL="3429000" indent="-228600" eaLnBrk="0" fontAlgn="base" hangingPunct="0">
              <a:spcBef>
                <a:spcPct val="20000"/>
              </a:spcBef>
              <a:spcAft>
                <a:spcPct val="0"/>
              </a:spcAft>
              <a:buChar char="»"/>
              <a:defRPr>
                <a:solidFill>
                  <a:srgbClr val="8A92BD"/>
                </a:solidFill>
                <a:latin typeface="Bookman Old Style" panose="02050604050505020204" pitchFamily="18" charset="0"/>
              </a:defRPr>
            </a:lvl8pPr>
            <a:lvl9pPr marL="3886200" indent="-228600" eaLnBrk="0" fontAlgn="base" hangingPunct="0">
              <a:spcBef>
                <a:spcPct val="20000"/>
              </a:spcBef>
              <a:spcAft>
                <a:spcPct val="0"/>
              </a:spcAft>
              <a:buChar char="»"/>
              <a:defRPr>
                <a:solidFill>
                  <a:srgbClr val="8A92BD"/>
                </a:solidFill>
                <a:latin typeface="Bookman Old Style" panose="02050604050505020204" pitchFamily="18" charset="0"/>
              </a:defRPr>
            </a:lvl9pPr>
          </a:lstStyle>
          <a:p>
            <a:pPr algn="r">
              <a:lnSpc>
                <a:spcPts val="2700"/>
              </a:lnSpc>
              <a:spcBef>
                <a:spcPct val="0"/>
              </a:spcBef>
              <a:buNone/>
            </a:pPr>
            <a:r>
              <a:rPr lang="en-GB" altLang="en-US" sz="2200" dirty="0">
                <a:solidFill>
                  <a:srgbClr val="AFAD9A"/>
                </a:solidFill>
                <a:latin typeface="+mn-lt"/>
                <a:cs typeface="Calibri" panose="020F0502020204030204" pitchFamily="34" charset="0"/>
              </a:rPr>
              <a:t>European Seniors’ Union</a:t>
            </a:r>
          </a:p>
        </p:txBody>
      </p:sp>
      <p:pic>
        <p:nvPicPr>
          <p:cNvPr id="1028" name="Picture 4">
            <a:extLst>
              <a:ext uri="{FF2B5EF4-FFF2-40B4-BE49-F238E27FC236}">
                <a16:creationId xmlns:a16="http://schemas.microsoft.com/office/drawing/2014/main" id="{4894F855-CAFE-4762-9029-401CF37C2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40" y="3544007"/>
            <a:ext cx="2214838" cy="11074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030DA2A-030D-448F-B220-FE383E7ECEFA}"/>
              </a:ext>
            </a:extLst>
          </p:cNvPr>
          <p:cNvSpPr/>
          <p:nvPr/>
        </p:nvSpPr>
        <p:spPr>
          <a:xfrm>
            <a:off x="4859553" y="3906316"/>
            <a:ext cx="6530767" cy="1569660"/>
          </a:xfrm>
          <a:prstGeom prst="rect">
            <a:avLst/>
          </a:prstGeom>
          <a:solidFill>
            <a:srgbClr val="D0662F"/>
          </a:solidFill>
        </p:spPr>
        <p:txBody>
          <a:bodyPr wrap="square">
            <a:spAutoFit/>
          </a:bodyPr>
          <a:lstStyle/>
          <a:p>
            <a:pPr algn="ctr"/>
            <a:r>
              <a:rPr lang="en-US" altLang="en-US" sz="3200" dirty="0">
                <a:solidFill>
                  <a:schemeClr val="bg1"/>
                </a:solidFill>
                <a:cs typeface="Calibri" panose="020F0502020204030204" pitchFamily="34" charset="0"/>
              </a:rPr>
              <a:t>The era of digitalization: from communication highways to disinformation and </a:t>
            </a:r>
            <a:r>
              <a:rPr lang="en-US" altLang="en-US" sz="3200" dirty="0" err="1">
                <a:solidFill>
                  <a:schemeClr val="bg1"/>
                </a:solidFill>
                <a:cs typeface="Calibri" panose="020F0502020204030204" pitchFamily="34" charset="0"/>
              </a:rPr>
              <a:t>infodemic</a:t>
            </a:r>
            <a:endParaRPr lang="en-GB" sz="3200" dirty="0">
              <a:solidFill>
                <a:schemeClr val="bg1"/>
              </a:solidFill>
            </a:endParaRPr>
          </a:p>
        </p:txBody>
      </p:sp>
    </p:spTree>
    <p:extLst>
      <p:ext uri="{BB962C8B-B14F-4D97-AF65-F5344CB8AC3E}">
        <p14:creationId xmlns:p14="http://schemas.microsoft.com/office/powerpoint/2010/main" val="2437111783"/>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0BA43-2E63-4A84-8925-840BB1B2AF71}"/>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a:extLst>
              <a:ext uri="{FF2B5EF4-FFF2-40B4-BE49-F238E27FC236}">
                <a16:creationId xmlns:a16="http://schemas.microsoft.com/office/drawing/2014/main" id="{0DE25D04-AB0B-D04D-90A6-03BE07662C26}"/>
              </a:ext>
            </a:extLst>
          </p:cNvPr>
          <p:cNvSpPr/>
          <p:nvPr/>
        </p:nvSpPr>
        <p:spPr>
          <a:xfrm>
            <a:off x="4542001" y="287720"/>
            <a:ext cx="5366446" cy="584775"/>
          </a:xfrm>
          <a:prstGeom prst="rect">
            <a:avLst/>
          </a:prstGeom>
          <a:solidFill>
            <a:srgbClr val="D0662F"/>
          </a:solidFill>
        </p:spPr>
        <p:txBody>
          <a:bodyPr wrap="square">
            <a:spAutoFit/>
          </a:bodyPr>
          <a:lstStyle/>
          <a:p>
            <a:pPr algn="ctr"/>
            <a:r>
              <a:rPr lang="en-GB" sz="3200" dirty="0">
                <a:solidFill>
                  <a:schemeClr val="bg1"/>
                </a:solidFill>
              </a:rPr>
              <a:t>… and hate speech</a:t>
            </a:r>
          </a:p>
        </p:txBody>
      </p:sp>
      <p:pic>
        <p:nvPicPr>
          <p:cNvPr id="8" name="Picture 2" descr="Covid-19 and Racism: United we Stand, Divided we Fall | Voices of ...">
            <a:extLst>
              <a:ext uri="{FF2B5EF4-FFF2-40B4-BE49-F238E27FC236}">
                <a16:creationId xmlns:a16="http://schemas.microsoft.com/office/drawing/2014/main" id="{A0E8C3C5-ED2B-4AA4-A5DD-F2D724841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411" y="1139972"/>
            <a:ext cx="6724650" cy="57180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C2A245C-992E-4D52-BD71-DE153CD596C9}"/>
              </a:ext>
            </a:extLst>
          </p:cNvPr>
          <p:cNvSpPr>
            <a:spLocks noGrp="1"/>
          </p:cNvSpPr>
          <p:nvPr>
            <p:ph type="sldNum" sz="quarter" idx="4"/>
          </p:nvPr>
        </p:nvSpPr>
        <p:spPr/>
        <p:txBody>
          <a:bodyPr/>
          <a:lstStyle/>
          <a:p>
            <a:fld id="{E8716A00-CC3F-A24A-9B86-816E9CA7F4AC}" type="slidenum">
              <a:rPr lang="fr-FR" smtClean="0"/>
              <a:pPr/>
              <a:t>10</a:t>
            </a:fld>
            <a:endParaRPr lang="fr-FR" dirty="0"/>
          </a:p>
        </p:txBody>
      </p:sp>
    </p:spTree>
    <p:extLst>
      <p:ext uri="{BB962C8B-B14F-4D97-AF65-F5344CB8AC3E}">
        <p14:creationId xmlns:p14="http://schemas.microsoft.com/office/powerpoint/2010/main" val="121747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248276-8A84-46B9-B731-E6BF3CE84D28}"/>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4" name="Rectangle 3"/>
          <p:cNvSpPr/>
          <p:nvPr/>
        </p:nvSpPr>
        <p:spPr>
          <a:xfrm>
            <a:off x="4844130" y="220890"/>
            <a:ext cx="5653312" cy="584775"/>
          </a:xfrm>
          <a:prstGeom prst="rect">
            <a:avLst/>
          </a:prstGeom>
          <a:solidFill>
            <a:srgbClr val="D0662F"/>
          </a:solidFill>
        </p:spPr>
        <p:txBody>
          <a:bodyPr wrap="square">
            <a:spAutoFit/>
          </a:bodyPr>
          <a:lstStyle/>
          <a:p>
            <a:pPr algn="ctr"/>
            <a:r>
              <a:rPr lang="en-GB" sz="3200" dirty="0">
                <a:solidFill>
                  <a:schemeClr val="bg1"/>
                </a:solidFill>
              </a:rPr>
              <a:t>Deep fakes distort reality</a:t>
            </a:r>
          </a:p>
        </p:txBody>
      </p:sp>
      <p:sp>
        <p:nvSpPr>
          <p:cNvPr id="3" name="TextBox 2"/>
          <p:cNvSpPr txBox="1"/>
          <p:nvPr/>
        </p:nvSpPr>
        <p:spPr>
          <a:xfrm>
            <a:off x="2192044" y="6397835"/>
            <a:ext cx="1828800" cy="338554"/>
          </a:xfrm>
          <a:prstGeom prst="rect">
            <a:avLst/>
          </a:prstGeom>
          <a:noFill/>
        </p:spPr>
        <p:txBody>
          <a:bodyPr wrap="square" rtlCol="0">
            <a:spAutoFit/>
          </a:bodyPr>
          <a:lstStyle/>
          <a:p>
            <a:r>
              <a:rPr lang="en-GB" sz="1600" dirty="0">
                <a:solidFill>
                  <a:schemeClr val="bg1"/>
                </a:solidFill>
              </a:rPr>
              <a:t>The Guardian</a:t>
            </a:r>
          </a:p>
        </p:txBody>
      </p:sp>
      <p:sp>
        <p:nvSpPr>
          <p:cNvPr id="8" name="Slide Number Placeholder 7">
            <a:extLst>
              <a:ext uri="{FF2B5EF4-FFF2-40B4-BE49-F238E27FC236}">
                <a16:creationId xmlns:a16="http://schemas.microsoft.com/office/drawing/2014/main" id="{26A90AC8-177D-4F65-8C50-E9C72DB9E589}"/>
              </a:ext>
            </a:extLst>
          </p:cNvPr>
          <p:cNvSpPr>
            <a:spLocks noGrp="1"/>
          </p:cNvSpPr>
          <p:nvPr>
            <p:ph type="sldNum" sz="quarter" idx="4"/>
          </p:nvPr>
        </p:nvSpPr>
        <p:spPr/>
        <p:txBody>
          <a:bodyPr/>
          <a:lstStyle/>
          <a:p>
            <a:fld id="{E8716A00-CC3F-A24A-9B86-816E9CA7F4AC}" type="slidenum">
              <a:rPr lang="fr-FR" smtClean="0"/>
              <a:pPr/>
              <a:t>11</a:t>
            </a:fld>
            <a:endParaRPr lang="fr-FR" dirty="0"/>
          </a:p>
        </p:txBody>
      </p:sp>
      <p:pic>
        <p:nvPicPr>
          <p:cNvPr id="1026" name="Picture 2">
            <a:extLst>
              <a:ext uri="{FF2B5EF4-FFF2-40B4-BE49-F238E27FC236}">
                <a16:creationId xmlns:a16="http://schemas.microsoft.com/office/drawing/2014/main" id="{ECDF72E3-6DC9-452E-9B0C-86CFE8E52D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25" r="50366"/>
          <a:stretch/>
        </p:blipFill>
        <p:spPr bwMode="auto">
          <a:xfrm>
            <a:off x="6714308" y="1160216"/>
            <a:ext cx="4906450" cy="5686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94C8E4-01B2-4AFB-B88F-ABFDD81705FC}"/>
              </a:ext>
            </a:extLst>
          </p:cNvPr>
          <p:cNvPicPr>
            <a:picLocks noChangeAspect="1"/>
          </p:cNvPicPr>
          <p:nvPr/>
        </p:nvPicPr>
        <p:blipFill rotWithShape="1">
          <a:blip r:embed="rId5"/>
          <a:srcRect t="4970" b="5632"/>
          <a:stretch/>
        </p:blipFill>
        <p:spPr>
          <a:xfrm>
            <a:off x="444137" y="1139999"/>
            <a:ext cx="6270171" cy="5724205"/>
          </a:xfrm>
          <a:prstGeom prst="rect">
            <a:avLst/>
          </a:prstGeom>
        </p:spPr>
      </p:pic>
      <p:sp>
        <p:nvSpPr>
          <p:cNvPr id="9" name="Slide Number Placeholder 2">
            <a:extLst>
              <a:ext uri="{FF2B5EF4-FFF2-40B4-BE49-F238E27FC236}">
                <a16:creationId xmlns:a16="http://schemas.microsoft.com/office/drawing/2014/main" id="{F251DE09-5FD1-410C-BCD4-5666A1320B64}"/>
              </a:ext>
            </a:extLst>
          </p:cNvPr>
          <p:cNvSpPr txBox="1">
            <a:spLocks/>
          </p:cNvSpPr>
          <p:nvPr/>
        </p:nvSpPr>
        <p:spPr>
          <a:xfrm>
            <a:off x="9167533"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716A00-CC3F-A24A-9B86-816E9CA7F4AC}" type="slidenum">
              <a:rPr lang="fr-FR" smtClean="0"/>
              <a:pPr/>
              <a:t>11</a:t>
            </a:fld>
            <a:endParaRPr lang="fr-FR" dirty="0"/>
          </a:p>
        </p:txBody>
      </p:sp>
    </p:spTree>
    <p:extLst>
      <p:ext uri="{BB962C8B-B14F-4D97-AF65-F5344CB8AC3E}">
        <p14:creationId xmlns:p14="http://schemas.microsoft.com/office/powerpoint/2010/main" val="214885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8CA49D-0722-43BD-A7CE-3DD53F480CEB}"/>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3" name="Picture 2">
            <a:extLst>
              <a:ext uri="{FF2B5EF4-FFF2-40B4-BE49-F238E27FC236}">
                <a16:creationId xmlns:a16="http://schemas.microsoft.com/office/drawing/2014/main" id="{2FABF731-EE04-2F41-B413-F910DE6701E5}"/>
              </a:ext>
            </a:extLst>
          </p:cNvPr>
          <p:cNvPicPr>
            <a:picLocks noChangeAspect="1"/>
          </p:cNvPicPr>
          <p:nvPr/>
        </p:nvPicPr>
        <p:blipFill>
          <a:blip r:embed="rId4"/>
          <a:stretch>
            <a:fillRect/>
          </a:stretch>
        </p:blipFill>
        <p:spPr>
          <a:xfrm>
            <a:off x="-1" y="1147042"/>
            <a:ext cx="5175251" cy="4508500"/>
          </a:xfrm>
          <a:prstGeom prst="rect">
            <a:avLst/>
          </a:prstGeom>
        </p:spPr>
      </p:pic>
      <p:pic>
        <p:nvPicPr>
          <p:cNvPr id="4" name="Picture 3">
            <a:extLst>
              <a:ext uri="{FF2B5EF4-FFF2-40B4-BE49-F238E27FC236}">
                <a16:creationId xmlns:a16="http://schemas.microsoft.com/office/drawing/2014/main" id="{70D8259C-945F-E740-AFE9-EF0525481AC2}"/>
              </a:ext>
            </a:extLst>
          </p:cNvPr>
          <p:cNvPicPr>
            <a:picLocks noChangeAspect="1"/>
          </p:cNvPicPr>
          <p:nvPr/>
        </p:nvPicPr>
        <p:blipFill>
          <a:blip r:embed="rId5"/>
          <a:stretch>
            <a:fillRect/>
          </a:stretch>
        </p:blipFill>
        <p:spPr>
          <a:xfrm>
            <a:off x="5155949" y="1551234"/>
            <a:ext cx="6880645" cy="4868616"/>
          </a:xfrm>
          <a:prstGeom prst="rect">
            <a:avLst/>
          </a:prstGeom>
        </p:spPr>
      </p:pic>
      <p:sp>
        <p:nvSpPr>
          <p:cNvPr id="6" name="Rectangle 5">
            <a:extLst>
              <a:ext uri="{FF2B5EF4-FFF2-40B4-BE49-F238E27FC236}">
                <a16:creationId xmlns:a16="http://schemas.microsoft.com/office/drawing/2014/main" id="{ACC1346D-F9B5-7642-AD43-8E47C4F35AF4}"/>
              </a:ext>
            </a:extLst>
          </p:cNvPr>
          <p:cNvSpPr/>
          <p:nvPr/>
        </p:nvSpPr>
        <p:spPr>
          <a:xfrm>
            <a:off x="4456426" y="271696"/>
            <a:ext cx="7344641" cy="584775"/>
          </a:xfrm>
          <a:prstGeom prst="rect">
            <a:avLst/>
          </a:prstGeom>
          <a:solidFill>
            <a:srgbClr val="D0662F"/>
          </a:solidFill>
        </p:spPr>
        <p:txBody>
          <a:bodyPr wrap="square">
            <a:spAutoFit/>
          </a:bodyPr>
          <a:lstStyle/>
          <a:p>
            <a:pPr algn="ctr"/>
            <a:r>
              <a:rPr lang="en-GB" sz="3200" dirty="0">
                <a:solidFill>
                  <a:schemeClr val="bg1"/>
                </a:solidFill>
              </a:rPr>
              <a:t>Do I still have access to information?</a:t>
            </a:r>
          </a:p>
        </p:txBody>
      </p:sp>
      <p:sp>
        <p:nvSpPr>
          <p:cNvPr id="2" name="Slide Number Placeholder 1">
            <a:extLst>
              <a:ext uri="{FF2B5EF4-FFF2-40B4-BE49-F238E27FC236}">
                <a16:creationId xmlns:a16="http://schemas.microsoft.com/office/drawing/2014/main" id="{730D4A50-57CE-42D5-A01B-CA5DD1E00418}"/>
              </a:ext>
            </a:extLst>
          </p:cNvPr>
          <p:cNvSpPr>
            <a:spLocks noGrp="1"/>
          </p:cNvSpPr>
          <p:nvPr>
            <p:ph type="sldNum" sz="quarter" idx="4"/>
          </p:nvPr>
        </p:nvSpPr>
        <p:spPr/>
        <p:txBody>
          <a:bodyPr/>
          <a:lstStyle/>
          <a:p>
            <a:fld id="{E8716A00-CC3F-A24A-9B86-816E9CA7F4AC}" type="slidenum">
              <a:rPr lang="fr-FR" smtClean="0"/>
              <a:pPr/>
              <a:t>12</a:t>
            </a:fld>
            <a:endParaRPr lang="fr-FR" dirty="0"/>
          </a:p>
        </p:txBody>
      </p:sp>
    </p:spTree>
    <p:extLst>
      <p:ext uri="{BB962C8B-B14F-4D97-AF65-F5344CB8AC3E}">
        <p14:creationId xmlns:p14="http://schemas.microsoft.com/office/powerpoint/2010/main" val="812775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8500A0-B108-4402-907F-4383E5793992}"/>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4" name="Picture 3">
            <a:extLst>
              <a:ext uri="{FF2B5EF4-FFF2-40B4-BE49-F238E27FC236}">
                <a16:creationId xmlns:a16="http://schemas.microsoft.com/office/drawing/2014/main" id="{FF68F8DF-4266-3144-91F5-FA0E14629D9C}"/>
              </a:ext>
            </a:extLst>
          </p:cNvPr>
          <p:cNvPicPr>
            <a:picLocks noChangeAspect="1"/>
          </p:cNvPicPr>
          <p:nvPr/>
        </p:nvPicPr>
        <p:blipFill>
          <a:blip r:embed="rId4"/>
          <a:stretch>
            <a:fillRect/>
          </a:stretch>
        </p:blipFill>
        <p:spPr>
          <a:xfrm>
            <a:off x="2161308" y="1340971"/>
            <a:ext cx="8588930" cy="5407844"/>
          </a:xfrm>
          <a:prstGeom prst="rect">
            <a:avLst/>
          </a:prstGeom>
        </p:spPr>
      </p:pic>
      <p:sp>
        <p:nvSpPr>
          <p:cNvPr id="5" name="Rectangle 4">
            <a:extLst>
              <a:ext uri="{FF2B5EF4-FFF2-40B4-BE49-F238E27FC236}">
                <a16:creationId xmlns:a16="http://schemas.microsoft.com/office/drawing/2014/main" id="{37E574A6-D445-3D4D-9419-0621D4543741}"/>
              </a:ext>
            </a:extLst>
          </p:cNvPr>
          <p:cNvSpPr/>
          <p:nvPr/>
        </p:nvSpPr>
        <p:spPr>
          <a:xfrm>
            <a:off x="4599710" y="308572"/>
            <a:ext cx="5418350" cy="584775"/>
          </a:xfrm>
          <a:prstGeom prst="rect">
            <a:avLst/>
          </a:prstGeom>
          <a:solidFill>
            <a:srgbClr val="D0662F"/>
          </a:solidFill>
        </p:spPr>
        <p:txBody>
          <a:bodyPr wrap="square">
            <a:spAutoFit/>
          </a:bodyPr>
          <a:lstStyle/>
          <a:p>
            <a:pPr algn="ctr"/>
            <a:r>
              <a:rPr lang="en-GB" sz="3200" dirty="0">
                <a:solidFill>
                  <a:schemeClr val="bg1"/>
                </a:solidFill>
              </a:rPr>
              <a:t>Am I free to speak?</a:t>
            </a:r>
          </a:p>
        </p:txBody>
      </p:sp>
      <p:sp>
        <p:nvSpPr>
          <p:cNvPr id="2" name="Slide Number Placeholder 1">
            <a:extLst>
              <a:ext uri="{FF2B5EF4-FFF2-40B4-BE49-F238E27FC236}">
                <a16:creationId xmlns:a16="http://schemas.microsoft.com/office/drawing/2014/main" id="{5D7330EF-9C95-493B-AA7A-ABCF76E61602}"/>
              </a:ext>
            </a:extLst>
          </p:cNvPr>
          <p:cNvSpPr>
            <a:spLocks noGrp="1"/>
          </p:cNvSpPr>
          <p:nvPr>
            <p:ph type="sldNum" sz="quarter" idx="4"/>
          </p:nvPr>
        </p:nvSpPr>
        <p:spPr/>
        <p:txBody>
          <a:bodyPr/>
          <a:lstStyle/>
          <a:p>
            <a:fld id="{E8716A00-CC3F-A24A-9B86-816E9CA7F4AC}" type="slidenum">
              <a:rPr lang="fr-FR" smtClean="0"/>
              <a:pPr/>
              <a:t>13</a:t>
            </a:fld>
            <a:endParaRPr lang="fr-FR" dirty="0"/>
          </a:p>
        </p:txBody>
      </p:sp>
    </p:spTree>
    <p:extLst>
      <p:ext uri="{BB962C8B-B14F-4D97-AF65-F5344CB8AC3E}">
        <p14:creationId xmlns:p14="http://schemas.microsoft.com/office/powerpoint/2010/main" val="25389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AC2EE5-CCD6-4AC7-928B-C877C6B03482}"/>
              </a:ext>
            </a:extLst>
          </p:cNvPr>
          <p:cNvPicPr>
            <a:picLocks noChangeAspect="1"/>
          </p:cNvPicPr>
          <p:nvPr/>
        </p:nvPicPr>
        <p:blipFill>
          <a:blip r:embed="rId2"/>
          <a:stretch>
            <a:fillRect/>
          </a:stretch>
        </p:blipFill>
        <p:spPr>
          <a:xfrm>
            <a:off x="1771883" y="1341174"/>
            <a:ext cx="7230933" cy="5154865"/>
          </a:xfrm>
          <a:prstGeom prst="rect">
            <a:avLst/>
          </a:prstGeom>
        </p:spPr>
      </p:pic>
      <p:pic>
        <p:nvPicPr>
          <p:cNvPr id="6" name="Picture 5">
            <a:extLst>
              <a:ext uri="{FF2B5EF4-FFF2-40B4-BE49-F238E27FC236}">
                <a16:creationId xmlns:a16="http://schemas.microsoft.com/office/drawing/2014/main" id="{3D9A27F8-D692-4435-89A3-17BC1B374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9" name="Rectangle 8">
            <a:extLst>
              <a:ext uri="{FF2B5EF4-FFF2-40B4-BE49-F238E27FC236}">
                <a16:creationId xmlns:a16="http://schemas.microsoft.com/office/drawing/2014/main" id="{2277587E-3BCA-4A9C-9BB0-2FE98815F210}"/>
              </a:ext>
            </a:extLst>
          </p:cNvPr>
          <p:cNvSpPr/>
          <p:nvPr/>
        </p:nvSpPr>
        <p:spPr>
          <a:xfrm>
            <a:off x="6065831" y="6142004"/>
            <a:ext cx="4977453" cy="369332"/>
          </a:xfrm>
          <a:prstGeom prst="rect">
            <a:avLst/>
          </a:prstGeom>
        </p:spPr>
        <p:txBody>
          <a:bodyPr wrap="none">
            <a:spAutoFit/>
          </a:bodyPr>
          <a:lstStyle/>
          <a:p>
            <a:r>
              <a:rPr lang="en-GB" dirty="0"/>
              <a:t>Source: </a:t>
            </a:r>
            <a:r>
              <a:rPr lang="en-US" dirty="0">
                <a:hlinkClick r:id="rId4"/>
              </a:rPr>
              <a:t>Digital News Report 2020</a:t>
            </a:r>
            <a:r>
              <a:rPr lang="en-US" dirty="0"/>
              <a:t>, Reuters Institute</a:t>
            </a:r>
            <a:endParaRPr lang="en-GB" dirty="0"/>
          </a:p>
        </p:txBody>
      </p:sp>
      <p:sp>
        <p:nvSpPr>
          <p:cNvPr id="11" name="Rectangle 10">
            <a:extLst>
              <a:ext uri="{FF2B5EF4-FFF2-40B4-BE49-F238E27FC236}">
                <a16:creationId xmlns:a16="http://schemas.microsoft.com/office/drawing/2014/main" id="{79628C2E-C7C8-451E-B314-F01C0A7AAABE}"/>
              </a:ext>
            </a:extLst>
          </p:cNvPr>
          <p:cNvSpPr/>
          <p:nvPr/>
        </p:nvSpPr>
        <p:spPr>
          <a:xfrm>
            <a:off x="7614242" y="3776968"/>
            <a:ext cx="2443018" cy="1938992"/>
          </a:xfrm>
          <a:prstGeom prst="rect">
            <a:avLst/>
          </a:prstGeom>
        </p:spPr>
        <p:txBody>
          <a:bodyPr wrap="square">
            <a:spAutoFit/>
          </a:bodyPr>
          <a:lstStyle/>
          <a:p>
            <a:pPr algn="r"/>
            <a:r>
              <a:rPr lang="en-US" sz="2400" dirty="0">
                <a:solidFill>
                  <a:srgbClr val="C55500"/>
                </a:solidFill>
                <a:latin typeface="TisaSansProRegular"/>
              </a:rPr>
              <a:t>News avoidance is highest in Croatia (56%), Turkey (55%), and Greece (54%)</a:t>
            </a:r>
            <a:endParaRPr lang="en-GB" sz="2400" dirty="0">
              <a:solidFill>
                <a:srgbClr val="C55500"/>
              </a:solidFill>
            </a:endParaRPr>
          </a:p>
        </p:txBody>
      </p:sp>
      <p:sp>
        <p:nvSpPr>
          <p:cNvPr id="12" name="Rectangle 11">
            <a:extLst>
              <a:ext uri="{FF2B5EF4-FFF2-40B4-BE49-F238E27FC236}">
                <a16:creationId xmlns:a16="http://schemas.microsoft.com/office/drawing/2014/main" id="{A5C61F2D-74DF-4E24-8D1E-E1EB4414C22E}"/>
              </a:ext>
            </a:extLst>
          </p:cNvPr>
          <p:cNvSpPr/>
          <p:nvPr/>
        </p:nvSpPr>
        <p:spPr>
          <a:xfrm>
            <a:off x="4787586" y="256079"/>
            <a:ext cx="5653312" cy="584775"/>
          </a:xfrm>
          <a:prstGeom prst="rect">
            <a:avLst/>
          </a:prstGeom>
          <a:solidFill>
            <a:srgbClr val="D0662F"/>
          </a:solidFill>
        </p:spPr>
        <p:txBody>
          <a:bodyPr wrap="square">
            <a:spAutoFit/>
          </a:bodyPr>
          <a:lstStyle/>
          <a:p>
            <a:pPr algn="ctr"/>
            <a:r>
              <a:rPr lang="en-GB" sz="3200" dirty="0">
                <a:solidFill>
                  <a:schemeClr val="bg1"/>
                </a:solidFill>
              </a:rPr>
              <a:t>News avoidance extends</a:t>
            </a:r>
            <a:endParaRPr lang="en-GB" sz="3200" b="1" dirty="0">
              <a:solidFill>
                <a:schemeClr val="bg1"/>
              </a:solidFill>
            </a:endParaRPr>
          </a:p>
        </p:txBody>
      </p:sp>
      <p:sp>
        <p:nvSpPr>
          <p:cNvPr id="2" name="Slide Number Placeholder 1">
            <a:extLst>
              <a:ext uri="{FF2B5EF4-FFF2-40B4-BE49-F238E27FC236}">
                <a16:creationId xmlns:a16="http://schemas.microsoft.com/office/drawing/2014/main" id="{2B31A771-E7D0-45C0-B97F-1517FAA2E26E}"/>
              </a:ext>
            </a:extLst>
          </p:cNvPr>
          <p:cNvSpPr>
            <a:spLocks noGrp="1"/>
          </p:cNvSpPr>
          <p:nvPr>
            <p:ph type="sldNum" sz="quarter" idx="4"/>
          </p:nvPr>
        </p:nvSpPr>
        <p:spPr/>
        <p:txBody>
          <a:bodyPr/>
          <a:lstStyle/>
          <a:p>
            <a:fld id="{E8716A00-CC3F-A24A-9B86-816E9CA7F4AC}" type="slidenum">
              <a:rPr lang="fr-FR" smtClean="0"/>
              <a:pPr/>
              <a:t>14</a:t>
            </a:fld>
            <a:endParaRPr lang="fr-FR" dirty="0"/>
          </a:p>
        </p:txBody>
      </p:sp>
    </p:spTree>
    <p:extLst>
      <p:ext uri="{BB962C8B-B14F-4D97-AF65-F5344CB8AC3E}">
        <p14:creationId xmlns:p14="http://schemas.microsoft.com/office/powerpoint/2010/main" val="248018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x on both houses: Cartoon: &quot;Putin-Trump In 2018&quot;">
            <a:extLst>
              <a:ext uri="{FF2B5EF4-FFF2-40B4-BE49-F238E27FC236}">
                <a16:creationId xmlns:a16="http://schemas.microsoft.com/office/drawing/2014/main" id="{E1997E0C-FF20-4085-88CD-8E8917D19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073670"/>
            <a:ext cx="7553325" cy="5784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A0952F8-E6B6-4B2D-83A2-48344D25C84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4" name="Rectangle 3">
            <a:extLst>
              <a:ext uri="{FF2B5EF4-FFF2-40B4-BE49-F238E27FC236}">
                <a16:creationId xmlns:a16="http://schemas.microsoft.com/office/drawing/2014/main" id="{84F16051-7107-43BD-BAF9-BC87BCF1FE81}"/>
              </a:ext>
            </a:extLst>
          </p:cNvPr>
          <p:cNvSpPr/>
          <p:nvPr/>
        </p:nvSpPr>
        <p:spPr>
          <a:xfrm>
            <a:off x="4463143" y="244448"/>
            <a:ext cx="5653312" cy="584775"/>
          </a:xfrm>
          <a:prstGeom prst="rect">
            <a:avLst/>
          </a:prstGeom>
          <a:solidFill>
            <a:srgbClr val="D0662F"/>
          </a:solidFill>
        </p:spPr>
        <p:txBody>
          <a:bodyPr wrap="square">
            <a:spAutoFit/>
          </a:bodyPr>
          <a:lstStyle/>
          <a:p>
            <a:pPr algn="ctr"/>
            <a:r>
              <a:rPr lang="en-GB" sz="3200" dirty="0">
                <a:solidFill>
                  <a:schemeClr val="bg1"/>
                </a:solidFill>
              </a:rPr>
              <a:t>Disinformation rigs elections</a:t>
            </a:r>
            <a:endParaRPr lang="en-GB" sz="3200" b="1" dirty="0">
              <a:solidFill>
                <a:schemeClr val="bg1"/>
              </a:solidFill>
            </a:endParaRPr>
          </a:p>
        </p:txBody>
      </p:sp>
      <p:sp>
        <p:nvSpPr>
          <p:cNvPr id="6" name="Rectangle 5">
            <a:extLst>
              <a:ext uri="{FF2B5EF4-FFF2-40B4-BE49-F238E27FC236}">
                <a16:creationId xmlns:a16="http://schemas.microsoft.com/office/drawing/2014/main" id="{B168D895-B490-4313-B65A-DD02DACEC02F}"/>
              </a:ext>
            </a:extLst>
          </p:cNvPr>
          <p:cNvSpPr/>
          <p:nvPr/>
        </p:nvSpPr>
        <p:spPr>
          <a:xfrm>
            <a:off x="7499614" y="6372265"/>
            <a:ext cx="2023118" cy="369332"/>
          </a:xfrm>
          <a:prstGeom prst="rect">
            <a:avLst/>
          </a:prstGeom>
        </p:spPr>
        <p:txBody>
          <a:bodyPr wrap="none">
            <a:spAutoFit/>
          </a:bodyPr>
          <a:lstStyle/>
          <a:p>
            <a:r>
              <a:rPr lang="en-GB" dirty="0"/>
              <a:t>Source: </a:t>
            </a:r>
            <a:r>
              <a:rPr lang="en-US" dirty="0">
                <a:hlinkClick r:id="rId4"/>
              </a:rPr>
              <a:t>The Journal</a:t>
            </a:r>
            <a:endParaRPr lang="en-GB" dirty="0"/>
          </a:p>
        </p:txBody>
      </p:sp>
      <p:sp>
        <p:nvSpPr>
          <p:cNvPr id="2" name="Slide Number Placeholder 1">
            <a:extLst>
              <a:ext uri="{FF2B5EF4-FFF2-40B4-BE49-F238E27FC236}">
                <a16:creationId xmlns:a16="http://schemas.microsoft.com/office/drawing/2014/main" id="{A112FDB7-F2B0-406C-9E9B-3EBAE86590EC}"/>
              </a:ext>
            </a:extLst>
          </p:cNvPr>
          <p:cNvSpPr>
            <a:spLocks noGrp="1"/>
          </p:cNvSpPr>
          <p:nvPr>
            <p:ph type="sldNum" sz="quarter" idx="4"/>
          </p:nvPr>
        </p:nvSpPr>
        <p:spPr/>
        <p:txBody>
          <a:bodyPr/>
          <a:lstStyle/>
          <a:p>
            <a:fld id="{E8716A00-CC3F-A24A-9B86-816E9CA7F4AC}" type="slidenum">
              <a:rPr lang="fr-FR" smtClean="0"/>
              <a:pPr/>
              <a:t>15</a:t>
            </a:fld>
            <a:endParaRPr lang="fr-FR" dirty="0"/>
          </a:p>
        </p:txBody>
      </p:sp>
    </p:spTree>
    <p:extLst>
      <p:ext uri="{BB962C8B-B14F-4D97-AF65-F5344CB8AC3E}">
        <p14:creationId xmlns:p14="http://schemas.microsoft.com/office/powerpoint/2010/main" val="69557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A1CC5-BFEE-4CB3-8988-79AEFC1F8B88}"/>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4" name="Rectangle 3"/>
          <p:cNvSpPr/>
          <p:nvPr/>
        </p:nvSpPr>
        <p:spPr>
          <a:xfrm>
            <a:off x="4506688" y="262537"/>
            <a:ext cx="5653312" cy="584775"/>
          </a:xfrm>
          <a:prstGeom prst="rect">
            <a:avLst/>
          </a:prstGeom>
          <a:solidFill>
            <a:srgbClr val="D0662F"/>
          </a:solidFill>
        </p:spPr>
        <p:txBody>
          <a:bodyPr wrap="square">
            <a:spAutoFit/>
          </a:bodyPr>
          <a:lstStyle/>
          <a:p>
            <a:pPr algn="ctr"/>
            <a:r>
              <a:rPr lang="en-GB" sz="3200" dirty="0">
                <a:solidFill>
                  <a:schemeClr val="bg1"/>
                </a:solidFill>
              </a:rPr>
              <a:t>Disinformation brings distrust</a:t>
            </a:r>
            <a:endParaRPr lang="en-GB" sz="3200" b="1" dirty="0">
              <a:solidFill>
                <a:schemeClr val="bg1"/>
              </a:solidFill>
            </a:endParaRPr>
          </a:p>
        </p:txBody>
      </p:sp>
      <p:pic>
        <p:nvPicPr>
          <p:cNvPr id="5" name="Picture 4">
            <a:extLst>
              <a:ext uri="{FF2B5EF4-FFF2-40B4-BE49-F238E27FC236}">
                <a16:creationId xmlns:a16="http://schemas.microsoft.com/office/drawing/2014/main" id="{02CE82C2-FB48-476D-BAE8-630702DAB84A}"/>
              </a:ext>
            </a:extLst>
          </p:cNvPr>
          <p:cNvPicPr>
            <a:picLocks noChangeAspect="1"/>
          </p:cNvPicPr>
          <p:nvPr/>
        </p:nvPicPr>
        <p:blipFill>
          <a:blip r:embed="rId3">
            <a:duotone>
              <a:schemeClr val="accent5">
                <a:shade val="45000"/>
                <a:satMod val="135000"/>
              </a:schemeClr>
              <a:prstClr val="white"/>
            </a:duotone>
          </a:blip>
          <a:stretch>
            <a:fillRect/>
          </a:stretch>
        </p:blipFill>
        <p:spPr>
          <a:xfrm>
            <a:off x="1494971" y="1219772"/>
            <a:ext cx="9144000" cy="5068608"/>
          </a:xfrm>
          <a:prstGeom prst="rect">
            <a:avLst/>
          </a:prstGeom>
        </p:spPr>
      </p:pic>
      <p:sp>
        <p:nvSpPr>
          <p:cNvPr id="8" name="Rectangle 7">
            <a:extLst>
              <a:ext uri="{FF2B5EF4-FFF2-40B4-BE49-F238E27FC236}">
                <a16:creationId xmlns:a16="http://schemas.microsoft.com/office/drawing/2014/main" id="{9CD58A61-8FC3-4872-8D5D-444495095CF4}"/>
              </a:ext>
            </a:extLst>
          </p:cNvPr>
          <p:cNvSpPr/>
          <p:nvPr/>
        </p:nvSpPr>
        <p:spPr>
          <a:xfrm>
            <a:off x="1669578" y="6352143"/>
            <a:ext cx="3848489" cy="369332"/>
          </a:xfrm>
          <a:prstGeom prst="rect">
            <a:avLst/>
          </a:prstGeom>
        </p:spPr>
        <p:txBody>
          <a:bodyPr wrap="none">
            <a:spAutoFit/>
          </a:bodyPr>
          <a:lstStyle/>
          <a:p>
            <a:r>
              <a:rPr lang="en-GB" dirty="0"/>
              <a:t>Source: </a:t>
            </a:r>
            <a:r>
              <a:rPr lang="en-GB" dirty="0">
                <a:hlinkClick r:id="rId4"/>
              </a:rPr>
              <a:t>Edelman Trust Barometer 2020</a:t>
            </a:r>
            <a:endParaRPr lang="en-GB" dirty="0"/>
          </a:p>
        </p:txBody>
      </p:sp>
      <p:sp>
        <p:nvSpPr>
          <p:cNvPr id="2" name="Slide Number Placeholder 1">
            <a:extLst>
              <a:ext uri="{FF2B5EF4-FFF2-40B4-BE49-F238E27FC236}">
                <a16:creationId xmlns:a16="http://schemas.microsoft.com/office/drawing/2014/main" id="{99C50FDE-FB62-47C3-BD44-9F1A140A7DEA}"/>
              </a:ext>
            </a:extLst>
          </p:cNvPr>
          <p:cNvSpPr>
            <a:spLocks noGrp="1"/>
          </p:cNvSpPr>
          <p:nvPr>
            <p:ph type="sldNum" sz="quarter" idx="4"/>
          </p:nvPr>
        </p:nvSpPr>
        <p:spPr/>
        <p:txBody>
          <a:bodyPr/>
          <a:lstStyle/>
          <a:p>
            <a:fld id="{E8716A00-CC3F-A24A-9B86-816E9CA7F4AC}" type="slidenum">
              <a:rPr lang="fr-FR" smtClean="0"/>
              <a:pPr/>
              <a:t>16</a:t>
            </a:fld>
            <a:endParaRPr lang="fr-FR" dirty="0"/>
          </a:p>
        </p:txBody>
      </p:sp>
    </p:spTree>
    <p:extLst>
      <p:ext uri="{BB962C8B-B14F-4D97-AF65-F5344CB8AC3E}">
        <p14:creationId xmlns:p14="http://schemas.microsoft.com/office/powerpoint/2010/main" val="136070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4F502-1E94-4959-A2E6-B97D17DBBF0E}"/>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12" name="Rectangle 11">
            <a:extLst>
              <a:ext uri="{FF2B5EF4-FFF2-40B4-BE49-F238E27FC236}">
                <a16:creationId xmlns:a16="http://schemas.microsoft.com/office/drawing/2014/main" id="{A5C61F2D-74DF-4E24-8D1E-E1EB4414C22E}"/>
              </a:ext>
            </a:extLst>
          </p:cNvPr>
          <p:cNvSpPr/>
          <p:nvPr/>
        </p:nvSpPr>
        <p:spPr>
          <a:xfrm>
            <a:off x="4898572" y="184438"/>
            <a:ext cx="5653312" cy="584775"/>
          </a:xfrm>
          <a:prstGeom prst="rect">
            <a:avLst/>
          </a:prstGeom>
          <a:solidFill>
            <a:srgbClr val="D0662F"/>
          </a:solidFill>
        </p:spPr>
        <p:txBody>
          <a:bodyPr wrap="square">
            <a:spAutoFit/>
          </a:bodyPr>
          <a:lstStyle/>
          <a:p>
            <a:pPr algn="ctr"/>
            <a:r>
              <a:rPr lang="en-GB" sz="3200" dirty="0">
                <a:solidFill>
                  <a:schemeClr val="bg1"/>
                </a:solidFill>
              </a:rPr>
              <a:t>Censorship goes private</a:t>
            </a:r>
            <a:endParaRPr lang="en-GB" sz="3200" b="1" dirty="0">
              <a:solidFill>
                <a:schemeClr val="bg1"/>
              </a:solidFill>
            </a:endParaRPr>
          </a:p>
        </p:txBody>
      </p:sp>
      <p:pic>
        <p:nvPicPr>
          <p:cNvPr id="4" name="Picture 3" descr="A close up of a sign&#10;&#10;Description automatically generated">
            <a:extLst>
              <a:ext uri="{FF2B5EF4-FFF2-40B4-BE49-F238E27FC236}">
                <a16:creationId xmlns:a16="http://schemas.microsoft.com/office/drawing/2014/main" id="{D3DFC650-A013-4E4E-8B0E-61757E364164}"/>
              </a:ext>
            </a:extLst>
          </p:cNvPr>
          <p:cNvPicPr>
            <a:picLocks noChangeAspect="1"/>
          </p:cNvPicPr>
          <p:nvPr/>
        </p:nvPicPr>
        <p:blipFill rotWithShape="1">
          <a:blip r:embed="rId3"/>
          <a:srcRect l="3734" t="12661" r="3394" b="5000"/>
          <a:stretch/>
        </p:blipFill>
        <p:spPr>
          <a:xfrm>
            <a:off x="3491471" y="1160215"/>
            <a:ext cx="5071760" cy="5679023"/>
          </a:xfrm>
          <a:prstGeom prst="rect">
            <a:avLst/>
          </a:prstGeom>
        </p:spPr>
      </p:pic>
      <p:sp>
        <p:nvSpPr>
          <p:cNvPr id="2" name="Slide Number Placeholder 1">
            <a:extLst>
              <a:ext uri="{FF2B5EF4-FFF2-40B4-BE49-F238E27FC236}">
                <a16:creationId xmlns:a16="http://schemas.microsoft.com/office/drawing/2014/main" id="{261E9623-43B9-49B0-B7D5-93337585C38B}"/>
              </a:ext>
            </a:extLst>
          </p:cNvPr>
          <p:cNvSpPr>
            <a:spLocks noGrp="1"/>
          </p:cNvSpPr>
          <p:nvPr>
            <p:ph type="sldNum" sz="quarter" idx="4"/>
          </p:nvPr>
        </p:nvSpPr>
        <p:spPr/>
        <p:txBody>
          <a:bodyPr/>
          <a:lstStyle/>
          <a:p>
            <a:fld id="{E8716A00-CC3F-A24A-9B86-816E9CA7F4AC}" type="slidenum">
              <a:rPr lang="fr-FR" smtClean="0"/>
              <a:pPr/>
              <a:t>17</a:t>
            </a:fld>
            <a:endParaRPr lang="fr-FR" dirty="0"/>
          </a:p>
        </p:txBody>
      </p:sp>
    </p:spTree>
    <p:extLst>
      <p:ext uri="{BB962C8B-B14F-4D97-AF65-F5344CB8AC3E}">
        <p14:creationId xmlns:p14="http://schemas.microsoft.com/office/powerpoint/2010/main" val="2693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38ADF0-4929-436A-9FCC-813610FEE196}"/>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144" y="1447936"/>
            <a:ext cx="7325711" cy="533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46589" y="287720"/>
            <a:ext cx="5412266" cy="584775"/>
          </a:xfrm>
          <a:prstGeom prst="rect">
            <a:avLst/>
          </a:prstGeom>
          <a:solidFill>
            <a:srgbClr val="D0662F"/>
          </a:solidFill>
        </p:spPr>
        <p:txBody>
          <a:bodyPr wrap="square">
            <a:spAutoFit/>
          </a:bodyPr>
          <a:lstStyle/>
          <a:p>
            <a:pPr algn="ctr"/>
            <a:r>
              <a:rPr lang="en-GB" sz="3200" dirty="0">
                <a:solidFill>
                  <a:schemeClr val="bg1"/>
                </a:solidFill>
              </a:rPr>
              <a:t>Machines are getting smarter</a:t>
            </a:r>
          </a:p>
        </p:txBody>
      </p:sp>
      <p:sp>
        <p:nvSpPr>
          <p:cNvPr id="3" name="TextBox 2"/>
          <p:cNvSpPr txBox="1"/>
          <p:nvPr/>
        </p:nvSpPr>
        <p:spPr>
          <a:xfrm>
            <a:off x="2668294" y="6247811"/>
            <a:ext cx="1828800" cy="338554"/>
          </a:xfrm>
          <a:prstGeom prst="rect">
            <a:avLst/>
          </a:prstGeom>
          <a:noFill/>
        </p:spPr>
        <p:txBody>
          <a:bodyPr wrap="square" rtlCol="0">
            <a:spAutoFit/>
          </a:bodyPr>
          <a:lstStyle/>
          <a:p>
            <a:r>
              <a:rPr lang="en-GB" sz="1600" dirty="0">
                <a:solidFill>
                  <a:schemeClr val="bg1"/>
                </a:solidFill>
              </a:rPr>
              <a:t>The Guardian</a:t>
            </a:r>
          </a:p>
        </p:txBody>
      </p:sp>
      <p:sp>
        <p:nvSpPr>
          <p:cNvPr id="2" name="Slide Number Placeholder 1">
            <a:extLst>
              <a:ext uri="{FF2B5EF4-FFF2-40B4-BE49-F238E27FC236}">
                <a16:creationId xmlns:a16="http://schemas.microsoft.com/office/drawing/2014/main" id="{884FA315-58E6-4AE1-AA85-8A9033974A62}"/>
              </a:ext>
            </a:extLst>
          </p:cNvPr>
          <p:cNvSpPr>
            <a:spLocks noGrp="1"/>
          </p:cNvSpPr>
          <p:nvPr>
            <p:ph type="sldNum" sz="quarter" idx="4"/>
          </p:nvPr>
        </p:nvSpPr>
        <p:spPr/>
        <p:txBody>
          <a:bodyPr/>
          <a:lstStyle/>
          <a:p>
            <a:fld id="{E8716A00-CC3F-A24A-9B86-816E9CA7F4AC}" type="slidenum">
              <a:rPr lang="fr-FR" smtClean="0"/>
              <a:pPr/>
              <a:t>18</a:t>
            </a:fld>
            <a:endParaRPr lang="fr-FR" dirty="0"/>
          </a:p>
        </p:txBody>
      </p:sp>
    </p:spTree>
    <p:extLst>
      <p:ext uri="{BB962C8B-B14F-4D97-AF65-F5344CB8AC3E}">
        <p14:creationId xmlns:p14="http://schemas.microsoft.com/office/powerpoint/2010/main" val="386815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CB794D-8D54-43C2-A181-C76C55EF272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4" name="Rectangle 3"/>
          <p:cNvSpPr/>
          <p:nvPr/>
        </p:nvSpPr>
        <p:spPr>
          <a:xfrm>
            <a:off x="4325526" y="287720"/>
            <a:ext cx="5653312" cy="584775"/>
          </a:xfrm>
          <a:prstGeom prst="rect">
            <a:avLst/>
          </a:prstGeom>
          <a:solidFill>
            <a:srgbClr val="D0662F"/>
          </a:solidFill>
        </p:spPr>
        <p:txBody>
          <a:bodyPr wrap="square">
            <a:spAutoFit/>
          </a:bodyPr>
          <a:lstStyle/>
          <a:p>
            <a:pPr algn="ctr"/>
            <a:r>
              <a:rPr lang="en-GB" sz="3200" dirty="0">
                <a:solidFill>
                  <a:schemeClr val="bg1"/>
                </a:solidFill>
              </a:rPr>
              <a:t>I am always watched</a:t>
            </a:r>
          </a:p>
        </p:txBody>
      </p:sp>
      <p:sp>
        <p:nvSpPr>
          <p:cNvPr id="3" name="TextBox 2"/>
          <p:cNvSpPr txBox="1"/>
          <p:nvPr/>
        </p:nvSpPr>
        <p:spPr>
          <a:xfrm>
            <a:off x="2192044" y="6328385"/>
            <a:ext cx="1828800" cy="369332"/>
          </a:xfrm>
          <a:prstGeom prst="rect">
            <a:avLst/>
          </a:prstGeom>
          <a:noFill/>
        </p:spPr>
        <p:txBody>
          <a:bodyPr wrap="square" rtlCol="0">
            <a:spAutoFit/>
          </a:bodyPr>
          <a:lstStyle/>
          <a:p>
            <a:r>
              <a:rPr lang="en-GB" dirty="0">
                <a:solidFill>
                  <a:schemeClr val="bg1"/>
                </a:solidFill>
              </a:rPr>
              <a:t>The Guardian</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506" y="1277555"/>
            <a:ext cx="779145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20171" y="1197348"/>
            <a:ext cx="1828800" cy="338554"/>
          </a:xfrm>
          <a:prstGeom prst="rect">
            <a:avLst/>
          </a:prstGeom>
          <a:noFill/>
        </p:spPr>
        <p:txBody>
          <a:bodyPr wrap="square" rtlCol="0">
            <a:spAutoFit/>
          </a:bodyPr>
          <a:lstStyle/>
          <a:p>
            <a:r>
              <a:rPr lang="en-GB" sz="1600" dirty="0">
                <a:solidFill>
                  <a:srgbClr val="AFAD9A"/>
                </a:solidFill>
              </a:rPr>
              <a:t>The Guardian</a:t>
            </a:r>
          </a:p>
        </p:txBody>
      </p:sp>
      <p:sp>
        <p:nvSpPr>
          <p:cNvPr id="2" name="Slide Number Placeholder 1">
            <a:extLst>
              <a:ext uri="{FF2B5EF4-FFF2-40B4-BE49-F238E27FC236}">
                <a16:creationId xmlns:a16="http://schemas.microsoft.com/office/drawing/2014/main" id="{EDC303D9-C38D-45FA-9771-D555E9C73939}"/>
              </a:ext>
            </a:extLst>
          </p:cNvPr>
          <p:cNvSpPr>
            <a:spLocks noGrp="1"/>
          </p:cNvSpPr>
          <p:nvPr>
            <p:ph type="sldNum" sz="quarter" idx="4"/>
          </p:nvPr>
        </p:nvSpPr>
        <p:spPr/>
        <p:txBody>
          <a:bodyPr/>
          <a:lstStyle/>
          <a:p>
            <a:fld id="{E8716A00-CC3F-A24A-9B86-816E9CA7F4AC}" type="slidenum">
              <a:rPr lang="fr-FR" smtClean="0"/>
              <a:pPr/>
              <a:t>19</a:t>
            </a:fld>
            <a:endParaRPr lang="fr-FR" dirty="0"/>
          </a:p>
        </p:txBody>
      </p:sp>
    </p:spTree>
    <p:extLst>
      <p:ext uri="{BB962C8B-B14F-4D97-AF65-F5344CB8AC3E}">
        <p14:creationId xmlns:p14="http://schemas.microsoft.com/office/powerpoint/2010/main" val="163182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A6F5BD-2E19-472E-9F3E-D9DD3772F58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10" name="Rectangle 9">
            <a:extLst>
              <a:ext uri="{FF2B5EF4-FFF2-40B4-BE49-F238E27FC236}">
                <a16:creationId xmlns:a16="http://schemas.microsoft.com/office/drawing/2014/main" id="{F11D1458-2A6B-4C63-A4E2-C7DCC4534FA3}"/>
              </a:ext>
            </a:extLst>
          </p:cNvPr>
          <p:cNvSpPr/>
          <p:nvPr/>
        </p:nvSpPr>
        <p:spPr>
          <a:xfrm>
            <a:off x="4787757" y="284892"/>
            <a:ext cx="6281292" cy="584775"/>
          </a:xfrm>
          <a:prstGeom prst="rect">
            <a:avLst/>
          </a:prstGeom>
          <a:solidFill>
            <a:srgbClr val="D0662F"/>
          </a:solidFill>
        </p:spPr>
        <p:txBody>
          <a:bodyPr wrap="square">
            <a:spAutoFit/>
          </a:bodyPr>
          <a:lstStyle/>
          <a:p>
            <a:pPr algn="ctr"/>
            <a:r>
              <a:rPr lang="en-GB" altLang="en-US" sz="3200" dirty="0">
                <a:solidFill>
                  <a:schemeClr val="bg1"/>
                </a:solidFill>
              </a:rPr>
              <a:t>Digitalisation and older persons</a:t>
            </a:r>
          </a:p>
        </p:txBody>
      </p:sp>
      <p:sp>
        <p:nvSpPr>
          <p:cNvPr id="11" name="Rectangle 10">
            <a:extLst>
              <a:ext uri="{FF2B5EF4-FFF2-40B4-BE49-F238E27FC236}">
                <a16:creationId xmlns:a16="http://schemas.microsoft.com/office/drawing/2014/main" id="{4291E4E0-477B-4E09-90DD-A419E177E221}"/>
              </a:ext>
            </a:extLst>
          </p:cNvPr>
          <p:cNvSpPr/>
          <p:nvPr/>
        </p:nvSpPr>
        <p:spPr>
          <a:xfrm>
            <a:off x="5836202" y="1608637"/>
            <a:ext cx="5431739" cy="3293209"/>
          </a:xfrm>
          <a:prstGeom prst="rect">
            <a:avLst/>
          </a:prstGeom>
        </p:spPr>
        <p:txBody>
          <a:bodyPr wrap="square">
            <a:spAutoFit/>
          </a:bodyPr>
          <a:lstStyle/>
          <a:p>
            <a:pPr>
              <a:spcAft>
                <a:spcPts val="1200"/>
              </a:spcAft>
            </a:pPr>
            <a:r>
              <a:rPr lang="en-US" sz="2800" b="1" dirty="0">
                <a:solidFill>
                  <a:srgbClr val="002060"/>
                </a:solidFill>
              </a:rPr>
              <a:t>PRESENTATION  TOPICS:</a:t>
            </a:r>
          </a:p>
          <a:p>
            <a:pPr marL="457200" indent="-457200">
              <a:spcAft>
                <a:spcPts val="1200"/>
              </a:spcAft>
              <a:buFont typeface="Wingdings" panose="05000000000000000000" pitchFamily="2" charset="2"/>
              <a:buChar char="Ø"/>
            </a:pPr>
            <a:r>
              <a:rPr lang="en-GB" sz="2800" dirty="0">
                <a:solidFill>
                  <a:srgbClr val="002060"/>
                </a:solidFill>
              </a:rPr>
              <a:t>European institutional architecture</a:t>
            </a:r>
          </a:p>
          <a:p>
            <a:pPr marL="457200" lvl="0" indent="-457200">
              <a:spcAft>
                <a:spcPts val="1200"/>
              </a:spcAft>
              <a:buFont typeface="Wingdings" panose="05000000000000000000" pitchFamily="2" charset="2"/>
              <a:buChar char="Ø"/>
            </a:pPr>
            <a:r>
              <a:rPr lang="en-GB" sz="2800" dirty="0">
                <a:solidFill>
                  <a:srgbClr val="002060"/>
                </a:solidFill>
              </a:rPr>
              <a:t>Challenges of the digital world</a:t>
            </a:r>
          </a:p>
          <a:p>
            <a:pPr marL="457200" indent="-457200">
              <a:spcAft>
                <a:spcPts val="1200"/>
              </a:spcAft>
              <a:buFont typeface="Wingdings" panose="05000000000000000000" pitchFamily="2" charset="2"/>
              <a:buChar char="Ø"/>
            </a:pPr>
            <a:r>
              <a:rPr lang="en-GB" sz="2800" dirty="0">
                <a:solidFill>
                  <a:srgbClr val="002060"/>
                </a:solidFill>
              </a:rPr>
              <a:t>Council of Europe action</a:t>
            </a:r>
          </a:p>
          <a:p>
            <a:pPr marL="457200" indent="-457200">
              <a:spcAft>
                <a:spcPts val="1200"/>
              </a:spcAft>
              <a:buFont typeface="Wingdings" panose="05000000000000000000" pitchFamily="2" charset="2"/>
              <a:buChar char="Ø"/>
            </a:pPr>
            <a:r>
              <a:rPr lang="en-GB" sz="2800" dirty="0">
                <a:solidFill>
                  <a:srgbClr val="002060"/>
                </a:solidFill>
              </a:rPr>
              <a:t>Future developments</a:t>
            </a:r>
            <a:endParaRPr lang="en-US" sz="2800" dirty="0">
              <a:solidFill>
                <a:srgbClr val="002060"/>
              </a:solidFill>
            </a:endParaRPr>
          </a:p>
        </p:txBody>
      </p:sp>
      <p:sp>
        <p:nvSpPr>
          <p:cNvPr id="3" name="Slide Number Placeholder 2">
            <a:extLst>
              <a:ext uri="{FF2B5EF4-FFF2-40B4-BE49-F238E27FC236}">
                <a16:creationId xmlns:a16="http://schemas.microsoft.com/office/drawing/2014/main" id="{248FF3E9-4F54-41B5-A9A0-C0C2D42909D3}"/>
              </a:ext>
            </a:extLst>
          </p:cNvPr>
          <p:cNvSpPr>
            <a:spLocks noGrp="1"/>
          </p:cNvSpPr>
          <p:nvPr>
            <p:ph type="sldNum" sz="quarter" idx="4"/>
          </p:nvPr>
        </p:nvSpPr>
        <p:spPr/>
        <p:txBody>
          <a:bodyPr/>
          <a:lstStyle/>
          <a:p>
            <a:fld id="{E8716A00-CC3F-A24A-9B86-816E9CA7F4AC}" type="slidenum">
              <a:rPr lang="fr-FR" smtClean="0"/>
              <a:pPr/>
              <a:t>2</a:t>
            </a:fld>
            <a:endParaRPr lang="fr-FR" dirty="0"/>
          </a:p>
        </p:txBody>
      </p:sp>
      <p:pic>
        <p:nvPicPr>
          <p:cNvPr id="4" name="Picture 3">
            <a:extLst>
              <a:ext uri="{FF2B5EF4-FFF2-40B4-BE49-F238E27FC236}">
                <a16:creationId xmlns:a16="http://schemas.microsoft.com/office/drawing/2014/main" id="{15AF4393-229E-497D-8E15-952791085486}"/>
              </a:ext>
            </a:extLst>
          </p:cNvPr>
          <p:cNvPicPr>
            <a:picLocks noChangeAspect="1"/>
          </p:cNvPicPr>
          <p:nvPr/>
        </p:nvPicPr>
        <p:blipFill>
          <a:blip r:embed="rId4"/>
          <a:stretch>
            <a:fillRect/>
          </a:stretch>
        </p:blipFill>
        <p:spPr>
          <a:xfrm>
            <a:off x="0" y="1160216"/>
            <a:ext cx="5431739" cy="5697784"/>
          </a:xfrm>
          <a:prstGeom prst="rect">
            <a:avLst/>
          </a:prstGeom>
        </p:spPr>
      </p:pic>
    </p:spTree>
    <p:extLst>
      <p:ext uri="{BB962C8B-B14F-4D97-AF65-F5344CB8AC3E}">
        <p14:creationId xmlns:p14="http://schemas.microsoft.com/office/powerpoint/2010/main" val="1972592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1122E-82CA-4F7B-ABF7-988B813B141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a:extLst>
              <a:ext uri="{FF2B5EF4-FFF2-40B4-BE49-F238E27FC236}">
                <a16:creationId xmlns:a16="http://schemas.microsoft.com/office/drawing/2014/main" id="{881EAF96-6E5A-D541-B018-E5E7A57285D6}"/>
              </a:ext>
            </a:extLst>
          </p:cNvPr>
          <p:cNvSpPr/>
          <p:nvPr/>
        </p:nvSpPr>
        <p:spPr>
          <a:xfrm>
            <a:off x="4770600" y="287720"/>
            <a:ext cx="6202200" cy="584775"/>
          </a:xfrm>
          <a:prstGeom prst="rect">
            <a:avLst/>
          </a:prstGeom>
          <a:solidFill>
            <a:srgbClr val="D0662F"/>
          </a:solidFill>
        </p:spPr>
        <p:txBody>
          <a:bodyPr wrap="square">
            <a:spAutoFit/>
          </a:bodyPr>
          <a:lstStyle/>
          <a:p>
            <a:pPr algn="ctr"/>
            <a:r>
              <a:rPr lang="en-GB" sz="3200" dirty="0">
                <a:solidFill>
                  <a:schemeClr val="bg1"/>
                </a:solidFill>
              </a:rPr>
              <a:t>Surveillance becomes ubiquitous</a:t>
            </a:r>
          </a:p>
        </p:txBody>
      </p:sp>
      <p:sp>
        <p:nvSpPr>
          <p:cNvPr id="2" name="Slide Number Placeholder 1">
            <a:extLst>
              <a:ext uri="{FF2B5EF4-FFF2-40B4-BE49-F238E27FC236}">
                <a16:creationId xmlns:a16="http://schemas.microsoft.com/office/drawing/2014/main" id="{C9DF58F0-F145-4ADD-8703-B34EA600B8D3}"/>
              </a:ext>
            </a:extLst>
          </p:cNvPr>
          <p:cNvSpPr>
            <a:spLocks noGrp="1"/>
          </p:cNvSpPr>
          <p:nvPr>
            <p:ph type="sldNum" sz="quarter" idx="4"/>
          </p:nvPr>
        </p:nvSpPr>
        <p:spPr/>
        <p:txBody>
          <a:bodyPr/>
          <a:lstStyle/>
          <a:p>
            <a:fld id="{E8716A00-CC3F-A24A-9B86-816E9CA7F4AC}" type="slidenum">
              <a:rPr lang="fr-FR" smtClean="0"/>
              <a:pPr/>
              <a:t>20</a:t>
            </a:fld>
            <a:endParaRPr lang="fr-FR" dirty="0"/>
          </a:p>
        </p:txBody>
      </p:sp>
      <p:pic>
        <p:nvPicPr>
          <p:cNvPr id="8" name="Picture 7">
            <a:extLst>
              <a:ext uri="{FF2B5EF4-FFF2-40B4-BE49-F238E27FC236}">
                <a16:creationId xmlns:a16="http://schemas.microsoft.com/office/drawing/2014/main" id="{1AA3969A-55BA-4DD3-A8D8-9AFD7E06D29E}"/>
              </a:ext>
            </a:extLst>
          </p:cNvPr>
          <p:cNvPicPr>
            <a:picLocks noChangeAspect="1"/>
          </p:cNvPicPr>
          <p:nvPr/>
        </p:nvPicPr>
        <p:blipFill rotWithShape="1">
          <a:blip r:embed="rId4"/>
          <a:srcRect l="1126" b="1290"/>
          <a:stretch/>
        </p:blipFill>
        <p:spPr>
          <a:xfrm>
            <a:off x="1917390" y="1369222"/>
            <a:ext cx="8357219" cy="5201058"/>
          </a:xfrm>
          <a:prstGeom prst="rect">
            <a:avLst/>
          </a:prstGeom>
        </p:spPr>
      </p:pic>
    </p:spTree>
    <p:extLst>
      <p:ext uri="{BB962C8B-B14F-4D97-AF65-F5344CB8AC3E}">
        <p14:creationId xmlns:p14="http://schemas.microsoft.com/office/powerpoint/2010/main" val="81039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A82D2E-F5B5-4324-B018-02C2CE2F3B9E}"/>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5" name="Rectangle 4"/>
          <p:cNvSpPr/>
          <p:nvPr/>
        </p:nvSpPr>
        <p:spPr>
          <a:xfrm>
            <a:off x="4506688" y="287720"/>
            <a:ext cx="5653312" cy="584775"/>
          </a:xfrm>
          <a:prstGeom prst="rect">
            <a:avLst/>
          </a:prstGeom>
          <a:solidFill>
            <a:srgbClr val="D0662F"/>
          </a:solidFill>
        </p:spPr>
        <p:txBody>
          <a:bodyPr wrap="square">
            <a:spAutoFit/>
          </a:bodyPr>
          <a:lstStyle/>
          <a:p>
            <a:pPr algn="ctr"/>
            <a:r>
              <a:rPr lang="en-GB" sz="3200" dirty="0">
                <a:solidFill>
                  <a:schemeClr val="bg1"/>
                </a:solidFill>
              </a:rPr>
              <a:t>My personal data are public</a:t>
            </a:r>
          </a:p>
        </p:txBody>
      </p:sp>
      <p:pic>
        <p:nvPicPr>
          <p:cNvPr id="6" name="Picture 5" descr="A picture containing bunch, group&#10;&#10;Description automatically generated">
            <a:extLst>
              <a:ext uri="{FF2B5EF4-FFF2-40B4-BE49-F238E27FC236}">
                <a16:creationId xmlns:a16="http://schemas.microsoft.com/office/drawing/2014/main" id="{A3ACAFF6-93B6-4539-9C41-D70523AB7845}"/>
              </a:ext>
            </a:extLst>
          </p:cNvPr>
          <p:cNvPicPr>
            <a:picLocks noChangeAspect="1"/>
          </p:cNvPicPr>
          <p:nvPr/>
        </p:nvPicPr>
        <p:blipFill rotWithShape="1">
          <a:blip r:embed="rId3"/>
          <a:srcRect l="4000" r="3625"/>
          <a:stretch/>
        </p:blipFill>
        <p:spPr>
          <a:xfrm>
            <a:off x="1235398" y="1853610"/>
            <a:ext cx="10347002" cy="4172404"/>
          </a:xfrm>
          <a:prstGeom prst="rect">
            <a:avLst/>
          </a:prstGeom>
        </p:spPr>
      </p:pic>
      <p:sp>
        <p:nvSpPr>
          <p:cNvPr id="2" name="Slide Number Placeholder 1">
            <a:extLst>
              <a:ext uri="{FF2B5EF4-FFF2-40B4-BE49-F238E27FC236}">
                <a16:creationId xmlns:a16="http://schemas.microsoft.com/office/drawing/2014/main" id="{324F2BD6-2301-4CAF-93CF-5FC2309F0946}"/>
              </a:ext>
            </a:extLst>
          </p:cNvPr>
          <p:cNvSpPr>
            <a:spLocks noGrp="1"/>
          </p:cNvSpPr>
          <p:nvPr>
            <p:ph type="sldNum" sz="quarter" idx="4"/>
          </p:nvPr>
        </p:nvSpPr>
        <p:spPr/>
        <p:txBody>
          <a:bodyPr/>
          <a:lstStyle/>
          <a:p>
            <a:fld id="{E8716A00-CC3F-A24A-9B86-816E9CA7F4AC}" type="slidenum">
              <a:rPr lang="fr-FR" smtClean="0"/>
              <a:pPr/>
              <a:t>21</a:t>
            </a:fld>
            <a:endParaRPr lang="fr-FR" dirty="0"/>
          </a:p>
        </p:txBody>
      </p:sp>
    </p:spTree>
    <p:extLst>
      <p:ext uri="{BB962C8B-B14F-4D97-AF65-F5344CB8AC3E}">
        <p14:creationId xmlns:p14="http://schemas.microsoft.com/office/powerpoint/2010/main" val="249837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F3AC50-3B3D-4289-8016-6AB17E32BBF9}"/>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5" name="Rectangle 4"/>
          <p:cNvSpPr/>
          <p:nvPr/>
        </p:nvSpPr>
        <p:spPr>
          <a:xfrm>
            <a:off x="4844130" y="220890"/>
            <a:ext cx="5653312" cy="584775"/>
          </a:xfrm>
          <a:prstGeom prst="rect">
            <a:avLst/>
          </a:prstGeom>
          <a:solidFill>
            <a:srgbClr val="D0662F"/>
          </a:solidFill>
        </p:spPr>
        <p:txBody>
          <a:bodyPr wrap="square">
            <a:spAutoFit/>
          </a:bodyPr>
          <a:lstStyle/>
          <a:p>
            <a:pPr algn="ctr"/>
            <a:r>
              <a:rPr lang="en-GB" sz="3200" dirty="0">
                <a:solidFill>
                  <a:schemeClr val="bg1"/>
                </a:solidFill>
              </a:rPr>
              <a:t>Privacy and public safety collide</a:t>
            </a:r>
          </a:p>
        </p:txBody>
      </p:sp>
      <p:pic>
        <p:nvPicPr>
          <p:cNvPr id="1026" name="Picture 2" descr="Ingram Pinn illustration">
            <a:extLst>
              <a:ext uri="{FF2B5EF4-FFF2-40B4-BE49-F238E27FC236}">
                <a16:creationId xmlns:a16="http://schemas.microsoft.com/office/drawing/2014/main" id="{8608405D-9F5C-4225-893C-225A38295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03326"/>
            <a:ext cx="9155121" cy="5153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DC2E1B-0E24-4498-91C6-42FAC0F18B12}"/>
              </a:ext>
            </a:extLst>
          </p:cNvPr>
          <p:cNvSpPr txBox="1"/>
          <p:nvPr/>
        </p:nvSpPr>
        <p:spPr>
          <a:xfrm>
            <a:off x="2192044" y="6399461"/>
            <a:ext cx="4865981" cy="338554"/>
          </a:xfrm>
          <a:prstGeom prst="rect">
            <a:avLst/>
          </a:prstGeom>
          <a:noFill/>
        </p:spPr>
        <p:txBody>
          <a:bodyPr wrap="square" rtlCol="0">
            <a:spAutoFit/>
          </a:bodyPr>
          <a:lstStyle/>
          <a:p>
            <a:r>
              <a:rPr lang="en-GB" sz="1600" dirty="0"/>
              <a:t>Source: </a:t>
            </a:r>
            <a:r>
              <a:rPr lang="en-US" sz="1600" dirty="0"/>
              <a:t>Do not let the spies weaken encryption,</a:t>
            </a:r>
            <a:r>
              <a:rPr lang="en-GB" sz="1600" dirty="0"/>
              <a:t> </a:t>
            </a:r>
            <a:r>
              <a:rPr lang="en-GB" sz="1600" dirty="0">
                <a:hlinkClick r:id="rId4"/>
              </a:rPr>
              <a:t>FT</a:t>
            </a:r>
            <a:endParaRPr lang="en-GB" sz="1600" dirty="0"/>
          </a:p>
        </p:txBody>
      </p:sp>
      <p:sp>
        <p:nvSpPr>
          <p:cNvPr id="2" name="Slide Number Placeholder 1">
            <a:extLst>
              <a:ext uri="{FF2B5EF4-FFF2-40B4-BE49-F238E27FC236}">
                <a16:creationId xmlns:a16="http://schemas.microsoft.com/office/drawing/2014/main" id="{302BF585-FEAE-4740-A219-7DBA8D8FA1F5}"/>
              </a:ext>
            </a:extLst>
          </p:cNvPr>
          <p:cNvSpPr>
            <a:spLocks noGrp="1"/>
          </p:cNvSpPr>
          <p:nvPr>
            <p:ph type="sldNum" sz="quarter" idx="4"/>
          </p:nvPr>
        </p:nvSpPr>
        <p:spPr/>
        <p:txBody>
          <a:bodyPr/>
          <a:lstStyle/>
          <a:p>
            <a:fld id="{E8716A00-CC3F-A24A-9B86-816E9CA7F4AC}" type="slidenum">
              <a:rPr lang="fr-FR" smtClean="0"/>
              <a:pPr/>
              <a:t>22</a:t>
            </a:fld>
            <a:endParaRPr lang="fr-FR" dirty="0"/>
          </a:p>
        </p:txBody>
      </p:sp>
    </p:spTree>
    <p:extLst>
      <p:ext uri="{BB962C8B-B14F-4D97-AF65-F5344CB8AC3E}">
        <p14:creationId xmlns:p14="http://schemas.microsoft.com/office/powerpoint/2010/main" val="3942922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056E51-6A6D-41CC-8D64-A404D2FC14F8}"/>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12" name="TextBox 11"/>
          <p:cNvSpPr txBox="1"/>
          <p:nvPr/>
        </p:nvSpPr>
        <p:spPr>
          <a:xfrm>
            <a:off x="4132898" y="3930650"/>
            <a:ext cx="2280285" cy="534762"/>
          </a:xfrm>
          <a:prstGeom prst="rect">
            <a:avLst/>
          </a:prstGeom>
          <a:noFill/>
        </p:spPr>
        <p:txBody>
          <a:bodyPr wrap="square" rtlCol="0">
            <a:spAutoFit/>
          </a:bodyPr>
          <a:lstStyle/>
          <a:p>
            <a:pPr>
              <a:lnSpc>
                <a:spcPts val="1700"/>
              </a:lnSpc>
            </a:pPr>
            <a:r>
              <a:rPr lang="en-GB" b="1" dirty="0">
                <a:solidFill>
                  <a:schemeClr val="bg1"/>
                </a:solidFill>
              </a:rPr>
              <a:t>Need clarity on boundaries</a:t>
            </a:r>
          </a:p>
        </p:txBody>
      </p:sp>
      <p:sp>
        <p:nvSpPr>
          <p:cNvPr id="2" name="AutoShape 4" descr="Imagini pentru facebook"/>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ini pentru facebook"/>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extBox 14"/>
          <p:cNvSpPr txBox="1"/>
          <p:nvPr/>
        </p:nvSpPr>
        <p:spPr>
          <a:xfrm>
            <a:off x="7863740" y="1298693"/>
            <a:ext cx="2287442" cy="557204"/>
          </a:xfrm>
          <a:prstGeom prst="rect">
            <a:avLst/>
          </a:prstGeom>
          <a:noFill/>
        </p:spPr>
        <p:txBody>
          <a:bodyPr wrap="square" rtlCol="0">
            <a:spAutoFit/>
          </a:bodyPr>
          <a:lstStyle/>
          <a:p>
            <a:pPr algn="ctr">
              <a:lnSpc>
                <a:spcPts val="1800"/>
              </a:lnSpc>
            </a:pPr>
            <a:r>
              <a:rPr lang="en-GB" dirty="0">
                <a:solidFill>
                  <a:schemeClr val="accent5"/>
                </a:solidFill>
              </a:rPr>
              <a:t>Source: Facebook Transparency Report</a:t>
            </a:r>
          </a:p>
        </p:txBody>
      </p:sp>
      <p:sp>
        <p:nvSpPr>
          <p:cNvPr id="17" name="Rounded Rectangle 16"/>
          <p:cNvSpPr/>
          <p:nvPr/>
        </p:nvSpPr>
        <p:spPr>
          <a:xfrm>
            <a:off x="7797786" y="1948288"/>
            <a:ext cx="2419350" cy="2048933"/>
          </a:xfrm>
          <a:prstGeom prst="roundRect">
            <a:avLst/>
          </a:prstGeom>
          <a:noFill/>
          <a:ln w="57150">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accent2"/>
                </a:solidFill>
              </a:rPr>
              <a:t>HATE SPEECH</a:t>
            </a:r>
          </a:p>
          <a:p>
            <a:pPr algn="ctr"/>
            <a:r>
              <a:rPr lang="en-GB" sz="2400" b="1" dirty="0">
                <a:solidFill>
                  <a:schemeClr val="accent2"/>
                </a:solidFill>
              </a:rPr>
              <a:t>2,5 million  removals</a:t>
            </a:r>
          </a:p>
          <a:p>
            <a:pPr algn="ctr"/>
            <a:r>
              <a:rPr lang="en-GB" sz="3600" b="1" dirty="0">
                <a:solidFill>
                  <a:schemeClr val="accent2"/>
                </a:solidFill>
              </a:rPr>
              <a:t>38% by AI</a:t>
            </a:r>
          </a:p>
        </p:txBody>
      </p:sp>
      <p:sp>
        <p:nvSpPr>
          <p:cNvPr id="24" name="Rounded Rectangle 23"/>
          <p:cNvSpPr/>
          <p:nvPr/>
        </p:nvSpPr>
        <p:spPr>
          <a:xfrm>
            <a:off x="4915622" y="3930650"/>
            <a:ext cx="2469429" cy="2432050"/>
          </a:xfrm>
          <a:prstGeom prst="roundRect">
            <a:avLst/>
          </a:prstGeom>
          <a:noFill/>
          <a:ln w="5715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chemeClr val="accent6"/>
                </a:solidFill>
              </a:rPr>
              <a:t>TERRORIST CONTENT </a:t>
            </a:r>
          </a:p>
          <a:p>
            <a:pPr algn="ctr"/>
            <a:r>
              <a:rPr lang="en-GB" sz="2400" b="1" dirty="0">
                <a:solidFill>
                  <a:schemeClr val="accent6"/>
                </a:solidFill>
              </a:rPr>
              <a:t>1,9 million removals</a:t>
            </a:r>
          </a:p>
          <a:p>
            <a:pPr algn="ctr"/>
            <a:r>
              <a:rPr lang="en-GB" sz="2800" b="1" dirty="0">
                <a:solidFill>
                  <a:schemeClr val="accent6"/>
                </a:solidFill>
              </a:rPr>
              <a:t>99,5% by AI </a:t>
            </a:r>
          </a:p>
        </p:txBody>
      </p:sp>
      <p:sp>
        <p:nvSpPr>
          <p:cNvPr id="14" name="Rounded Rectangle 13"/>
          <p:cNvSpPr/>
          <p:nvPr/>
        </p:nvSpPr>
        <p:spPr>
          <a:xfrm>
            <a:off x="7560482" y="4157138"/>
            <a:ext cx="2692415" cy="2432050"/>
          </a:xfrm>
          <a:prstGeom prst="roundRect">
            <a:avLst/>
          </a:prstGeom>
          <a:noFill/>
          <a:ln w="57150">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chemeClr val="accent1">
                    <a:lumMod val="75000"/>
                  </a:schemeClr>
                </a:solidFill>
              </a:rPr>
              <a:t>GRAPHIC VIOLENCE</a:t>
            </a:r>
          </a:p>
          <a:p>
            <a:pPr algn="ctr"/>
            <a:r>
              <a:rPr lang="en-GB" sz="2400" b="1" dirty="0">
                <a:solidFill>
                  <a:schemeClr val="accent1">
                    <a:lumMod val="75000"/>
                  </a:schemeClr>
                </a:solidFill>
              </a:rPr>
              <a:t>3,4 million removals</a:t>
            </a:r>
          </a:p>
          <a:p>
            <a:pPr algn="ctr"/>
            <a:r>
              <a:rPr lang="en-GB" sz="2800" b="1" dirty="0">
                <a:solidFill>
                  <a:schemeClr val="accent1">
                    <a:lumMod val="75000"/>
                  </a:schemeClr>
                </a:solidFill>
              </a:rPr>
              <a:t>85,6% by AI </a:t>
            </a:r>
          </a:p>
        </p:txBody>
      </p:sp>
      <p:sp>
        <p:nvSpPr>
          <p:cNvPr id="16" name="Rounded Rectangle 15"/>
          <p:cNvSpPr/>
          <p:nvPr/>
        </p:nvSpPr>
        <p:spPr>
          <a:xfrm>
            <a:off x="5070362" y="1721808"/>
            <a:ext cx="2589351" cy="2078562"/>
          </a:xfrm>
          <a:prstGeom prst="roundRect">
            <a:avLst/>
          </a:prstGeom>
          <a:noFill/>
          <a:ln w="57150">
            <a:solidFill>
              <a:srgbClr val="C0043A"/>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C0043A"/>
                </a:solidFill>
              </a:rPr>
              <a:t>NUDITY</a:t>
            </a:r>
          </a:p>
          <a:p>
            <a:pPr algn="ctr"/>
            <a:r>
              <a:rPr lang="en-GB" sz="2400" b="1" dirty="0">
                <a:solidFill>
                  <a:srgbClr val="C0043A"/>
                </a:solidFill>
              </a:rPr>
              <a:t>21 million removals</a:t>
            </a:r>
          </a:p>
          <a:p>
            <a:pPr algn="ctr"/>
            <a:r>
              <a:rPr lang="en-GB" sz="2800" b="1" dirty="0">
                <a:solidFill>
                  <a:srgbClr val="C0043A"/>
                </a:solidFill>
              </a:rPr>
              <a:t>99,8% by AI </a:t>
            </a:r>
          </a:p>
        </p:txBody>
      </p:sp>
      <p:sp>
        <p:nvSpPr>
          <p:cNvPr id="18" name="Rectangle 17"/>
          <p:cNvSpPr/>
          <p:nvPr/>
        </p:nvSpPr>
        <p:spPr>
          <a:xfrm>
            <a:off x="4599585" y="272339"/>
            <a:ext cx="5653312" cy="584775"/>
          </a:xfrm>
          <a:prstGeom prst="rect">
            <a:avLst/>
          </a:prstGeom>
          <a:solidFill>
            <a:srgbClr val="D0662F"/>
          </a:solidFill>
        </p:spPr>
        <p:txBody>
          <a:bodyPr wrap="square">
            <a:spAutoFit/>
          </a:bodyPr>
          <a:lstStyle/>
          <a:p>
            <a:pPr algn="ctr"/>
            <a:r>
              <a:rPr lang="en-GB" sz="3200" dirty="0">
                <a:solidFill>
                  <a:schemeClr val="bg1"/>
                </a:solidFill>
              </a:rPr>
              <a:t>AI selects my content</a:t>
            </a:r>
          </a:p>
        </p:txBody>
      </p:sp>
      <p:pic>
        <p:nvPicPr>
          <p:cNvPr id="4" name="Picture 3">
            <a:extLst>
              <a:ext uri="{FF2B5EF4-FFF2-40B4-BE49-F238E27FC236}">
                <a16:creationId xmlns:a16="http://schemas.microsoft.com/office/drawing/2014/main" id="{F025331A-286E-3D4C-A35F-D0F670C1262D}"/>
              </a:ext>
            </a:extLst>
          </p:cNvPr>
          <p:cNvPicPr>
            <a:picLocks noChangeAspect="1"/>
          </p:cNvPicPr>
          <p:nvPr/>
        </p:nvPicPr>
        <p:blipFill>
          <a:blip r:embed="rId4"/>
          <a:stretch>
            <a:fillRect/>
          </a:stretch>
        </p:blipFill>
        <p:spPr>
          <a:xfrm>
            <a:off x="1581887" y="1447800"/>
            <a:ext cx="2921000" cy="4965700"/>
          </a:xfrm>
          <a:prstGeom prst="rect">
            <a:avLst/>
          </a:prstGeom>
        </p:spPr>
      </p:pic>
      <p:sp>
        <p:nvSpPr>
          <p:cNvPr id="3" name="Slide Number Placeholder 2">
            <a:extLst>
              <a:ext uri="{FF2B5EF4-FFF2-40B4-BE49-F238E27FC236}">
                <a16:creationId xmlns:a16="http://schemas.microsoft.com/office/drawing/2014/main" id="{C653D33D-DDDE-4778-9E3F-D06A1F9713D9}"/>
              </a:ext>
            </a:extLst>
          </p:cNvPr>
          <p:cNvSpPr>
            <a:spLocks noGrp="1"/>
          </p:cNvSpPr>
          <p:nvPr>
            <p:ph type="sldNum" sz="quarter" idx="4"/>
          </p:nvPr>
        </p:nvSpPr>
        <p:spPr/>
        <p:txBody>
          <a:bodyPr/>
          <a:lstStyle/>
          <a:p>
            <a:fld id="{E8716A00-CC3F-A24A-9B86-816E9CA7F4AC}" type="slidenum">
              <a:rPr lang="fr-FR" smtClean="0"/>
              <a:pPr/>
              <a:t>23</a:t>
            </a:fld>
            <a:endParaRPr lang="fr-FR" dirty="0"/>
          </a:p>
        </p:txBody>
      </p:sp>
    </p:spTree>
    <p:extLst>
      <p:ext uri="{BB962C8B-B14F-4D97-AF65-F5344CB8AC3E}">
        <p14:creationId xmlns:p14="http://schemas.microsoft.com/office/powerpoint/2010/main" val="215292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3DA395-776C-4A61-9281-51FDB6AF84B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a:extLst>
              <a:ext uri="{FF2B5EF4-FFF2-40B4-BE49-F238E27FC236}">
                <a16:creationId xmlns:a16="http://schemas.microsoft.com/office/drawing/2014/main" id="{9630609A-884D-D243-9F2E-2718074B1917}"/>
              </a:ext>
            </a:extLst>
          </p:cNvPr>
          <p:cNvSpPr/>
          <p:nvPr/>
        </p:nvSpPr>
        <p:spPr>
          <a:xfrm>
            <a:off x="4477871" y="261302"/>
            <a:ext cx="6049141" cy="584775"/>
          </a:xfrm>
          <a:prstGeom prst="rect">
            <a:avLst/>
          </a:prstGeom>
          <a:solidFill>
            <a:srgbClr val="D0662F"/>
          </a:solidFill>
        </p:spPr>
        <p:txBody>
          <a:bodyPr wrap="square">
            <a:spAutoFit/>
          </a:bodyPr>
          <a:lstStyle/>
          <a:p>
            <a:pPr algn="ctr"/>
            <a:r>
              <a:rPr lang="en-GB" sz="3200" dirty="0">
                <a:solidFill>
                  <a:schemeClr val="bg1"/>
                </a:solidFill>
              </a:rPr>
              <a:t>Big data becomes a commodity</a:t>
            </a:r>
          </a:p>
        </p:txBody>
      </p:sp>
      <p:sp>
        <p:nvSpPr>
          <p:cNvPr id="2" name="Slide Number Placeholder 1">
            <a:extLst>
              <a:ext uri="{FF2B5EF4-FFF2-40B4-BE49-F238E27FC236}">
                <a16:creationId xmlns:a16="http://schemas.microsoft.com/office/drawing/2014/main" id="{7B9C3E70-E33B-4EF6-824C-CDE708EF857B}"/>
              </a:ext>
            </a:extLst>
          </p:cNvPr>
          <p:cNvSpPr>
            <a:spLocks noGrp="1"/>
          </p:cNvSpPr>
          <p:nvPr>
            <p:ph type="sldNum" sz="quarter" idx="4"/>
          </p:nvPr>
        </p:nvSpPr>
        <p:spPr/>
        <p:txBody>
          <a:bodyPr/>
          <a:lstStyle/>
          <a:p>
            <a:fld id="{E8716A00-CC3F-A24A-9B86-816E9CA7F4AC}" type="slidenum">
              <a:rPr lang="fr-FR" smtClean="0"/>
              <a:pPr/>
              <a:t>24</a:t>
            </a:fld>
            <a:endParaRPr lang="fr-FR" dirty="0"/>
          </a:p>
        </p:txBody>
      </p:sp>
      <p:pic>
        <p:nvPicPr>
          <p:cNvPr id="2050" name="Picture 2">
            <a:extLst>
              <a:ext uri="{FF2B5EF4-FFF2-40B4-BE49-F238E27FC236}">
                <a16:creationId xmlns:a16="http://schemas.microsoft.com/office/drawing/2014/main" id="{DA8A265E-5DEA-43CC-A5B9-26B6F6095C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56"/>
          <a:stretch/>
        </p:blipFill>
        <p:spPr bwMode="auto">
          <a:xfrm>
            <a:off x="1567543" y="1160216"/>
            <a:ext cx="9241745" cy="56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1122E-82CA-4F7B-ABF7-988B813B141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a:extLst>
              <a:ext uri="{FF2B5EF4-FFF2-40B4-BE49-F238E27FC236}">
                <a16:creationId xmlns:a16="http://schemas.microsoft.com/office/drawing/2014/main" id="{881EAF96-6E5A-D541-B018-E5E7A57285D6}"/>
              </a:ext>
            </a:extLst>
          </p:cNvPr>
          <p:cNvSpPr/>
          <p:nvPr/>
        </p:nvSpPr>
        <p:spPr>
          <a:xfrm>
            <a:off x="4770600" y="287720"/>
            <a:ext cx="5366446" cy="584775"/>
          </a:xfrm>
          <a:prstGeom prst="rect">
            <a:avLst/>
          </a:prstGeom>
          <a:solidFill>
            <a:srgbClr val="D0662F"/>
          </a:solidFill>
        </p:spPr>
        <p:txBody>
          <a:bodyPr wrap="square">
            <a:spAutoFit/>
          </a:bodyPr>
          <a:lstStyle/>
          <a:p>
            <a:pPr algn="ctr"/>
            <a:r>
              <a:rPr lang="en-GB" sz="3200" dirty="0">
                <a:solidFill>
                  <a:schemeClr val="bg1"/>
                </a:solidFill>
              </a:rPr>
              <a:t>Cybercrime proliferates </a:t>
            </a:r>
          </a:p>
        </p:txBody>
      </p:sp>
      <p:sp>
        <p:nvSpPr>
          <p:cNvPr id="2" name="Slide Number Placeholder 1">
            <a:extLst>
              <a:ext uri="{FF2B5EF4-FFF2-40B4-BE49-F238E27FC236}">
                <a16:creationId xmlns:a16="http://schemas.microsoft.com/office/drawing/2014/main" id="{C9DF58F0-F145-4ADD-8703-B34EA600B8D3}"/>
              </a:ext>
            </a:extLst>
          </p:cNvPr>
          <p:cNvSpPr>
            <a:spLocks noGrp="1"/>
          </p:cNvSpPr>
          <p:nvPr>
            <p:ph type="sldNum" sz="quarter" idx="4"/>
          </p:nvPr>
        </p:nvSpPr>
        <p:spPr/>
        <p:txBody>
          <a:bodyPr/>
          <a:lstStyle/>
          <a:p>
            <a:fld id="{E8716A00-CC3F-A24A-9B86-816E9CA7F4AC}" type="slidenum">
              <a:rPr lang="fr-FR" smtClean="0"/>
              <a:pPr/>
              <a:t>25</a:t>
            </a:fld>
            <a:endParaRPr lang="fr-FR" dirty="0"/>
          </a:p>
        </p:txBody>
      </p:sp>
      <p:pic>
        <p:nvPicPr>
          <p:cNvPr id="4098" name="Picture 2" descr="Cybercrime By rodrigo | Politics Cartoon | TOONPOOL">
            <a:extLst>
              <a:ext uri="{FF2B5EF4-FFF2-40B4-BE49-F238E27FC236}">
                <a16:creationId xmlns:a16="http://schemas.microsoft.com/office/drawing/2014/main" id="{C73869B2-6B6A-4199-8667-00970FE9D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082" y="1160214"/>
            <a:ext cx="6515241" cy="43000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I and Cybersecurity: Steps on How To Stop Cyber Attacks">
            <a:extLst>
              <a:ext uri="{FF2B5EF4-FFF2-40B4-BE49-F238E27FC236}">
                <a16:creationId xmlns:a16="http://schemas.microsoft.com/office/drawing/2014/main" id="{220D04CA-135D-46EB-914A-E58A6697D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60214"/>
            <a:ext cx="5701463" cy="26933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unny Computer Vector &amp; Photo (Free Trial) | Bigstock">
            <a:extLst>
              <a:ext uri="{FF2B5EF4-FFF2-40B4-BE49-F238E27FC236}">
                <a16:creationId xmlns:a16="http://schemas.microsoft.com/office/drawing/2014/main" id="{4E5A4E4B-E9D4-4F42-B4D6-3A4F179786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585"/>
          <a:stretch/>
        </p:blipFill>
        <p:spPr bwMode="auto">
          <a:xfrm>
            <a:off x="1415213" y="3850548"/>
            <a:ext cx="4286250" cy="300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57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1122E-82CA-4F7B-ABF7-988B813B141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a:extLst>
              <a:ext uri="{FF2B5EF4-FFF2-40B4-BE49-F238E27FC236}">
                <a16:creationId xmlns:a16="http://schemas.microsoft.com/office/drawing/2014/main" id="{881EAF96-6E5A-D541-B018-E5E7A57285D6}"/>
              </a:ext>
            </a:extLst>
          </p:cNvPr>
          <p:cNvSpPr/>
          <p:nvPr/>
        </p:nvSpPr>
        <p:spPr>
          <a:xfrm>
            <a:off x="4635500" y="287720"/>
            <a:ext cx="6946900" cy="584775"/>
          </a:xfrm>
          <a:prstGeom prst="rect">
            <a:avLst/>
          </a:prstGeom>
          <a:solidFill>
            <a:srgbClr val="D0662F"/>
          </a:solidFill>
        </p:spPr>
        <p:txBody>
          <a:bodyPr wrap="square">
            <a:spAutoFit/>
          </a:bodyPr>
          <a:lstStyle/>
          <a:p>
            <a:pPr algn="ctr"/>
            <a:r>
              <a:rPr lang="en-GB" sz="3200" dirty="0">
                <a:solidFill>
                  <a:schemeClr val="bg1"/>
                </a:solidFill>
              </a:rPr>
              <a:t>Vaccine data are hijacked</a:t>
            </a:r>
          </a:p>
        </p:txBody>
      </p:sp>
      <p:sp>
        <p:nvSpPr>
          <p:cNvPr id="2" name="Slide Number Placeholder 1">
            <a:extLst>
              <a:ext uri="{FF2B5EF4-FFF2-40B4-BE49-F238E27FC236}">
                <a16:creationId xmlns:a16="http://schemas.microsoft.com/office/drawing/2014/main" id="{C9DF58F0-F145-4ADD-8703-B34EA600B8D3}"/>
              </a:ext>
            </a:extLst>
          </p:cNvPr>
          <p:cNvSpPr>
            <a:spLocks noGrp="1"/>
          </p:cNvSpPr>
          <p:nvPr>
            <p:ph type="sldNum" sz="quarter" idx="4"/>
          </p:nvPr>
        </p:nvSpPr>
        <p:spPr/>
        <p:txBody>
          <a:bodyPr/>
          <a:lstStyle/>
          <a:p>
            <a:fld id="{E8716A00-CC3F-A24A-9B86-816E9CA7F4AC}" type="slidenum">
              <a:rPr lang="fr-FR" smtClean="0"/>
              <a:pPr/>
              <a:t>26</a:t>
            </a:fld>
            <a:endParaRPr lang="fr-FR" dirty="0"/>
          </a:p>
        </p:txBody>
      </p:sp>
      <p:sp>
        <p:nvSpPr>
          <p:cNvPr id="11" name="Rectangle 10">
            <a:extLst>
              <a:ext uri="{FF2B5EF4-FFF2-40B4-BE49-F238E27FC236}">
                <a16:creationId xmlns:a16="http://schemas.microsoft.com/office/drawing/2014/main" id="{9ECFF340-9727-40FD-9D9E-7FAB76DEC65B}"/>
              </a:ext>
            </a:extLst>
          </p:cNvPr>
          <p:cNvSpPr/>
          <p:nvPr/>
        </p:nvSpPr>
        <p:spPr>
          <a:xfrm>
            <a:off x="4475637" y="6190185"/>
            <a:ext cx="2685735" cy="369332"/>
          </a:xfrm>
          <a:prstGeom prst="rect">
            <a:avLst/>
          </a:prstGeom>
        </p:spPr>
        <p:txBody>
          <a:bodyPr wrap="none">
            <a:spAutoFit/>
          </a:bodyPr>
          <a:lstStyle/>
          <a:p>
            <a:r>
              <a:rPr lang="en-GB" dirty="0"/>
              <a:t>Source: </a:t>
            </a:r>
            <a:r>
              <a:rPr lang="en-US" dirty="0"/>
              <a:t>Europol.Europa.eu</a:t>
            </a:r>
            <a:endParaRPr lang="en-GB" dirty="0"/>
          </a:p>
        </p:txBody>
      </p:sp>
      <p:pic>
        <p:nvPicPr>
          <p:cNvPr id="4" name="Picture 3">
            <a:extLst>
              <a:ext uri="{FF2B5EF4-FFF2-40B4-BE49-F238E27FC236}">
                <a16:creationId xmlns:a16="http://schemas.microsoft.com/office/drawing/2014/main" id="{C50282B0-961F-427B-B054-C71040FD0089}"/>
              </a:ext>
            </a:extLst>
          </p:cNvPr>
          <p:cNvPicPr>
            <a:picLocks noChangeAspect="1"/>
          </p:cNvPicPr>
          <p:nvPr/>
        </p:nvPicPr>
        <p:blipFill rotWithShape="1">
          <a:blip r:embed="rId4"/>
          <a:srcRect l="3003" r="15413"/>
          <a:stretch/>
        </p:blipFill>
        <p:spPr>
          <a:xfrm>
            <a:off x="0" y="1160216"/>
            <a:ext cx="7172849" cy="5697784"/>
          </a:xfrm>
          <a:prstGeom prst="rect">
            <a:avLst/>
          </a:prstGeom>
        </p:spPr>
      </p:pic>
      <p:sp>
        <p:nvSpPr>
          <p:cNvPr id="8" name="Rectangle 7">
            <a:extLst>
              <a:ext uri="{FF2B5EF4-FFF2-40B4-BE49-F238E27FC236}">
                <a16:creationId xmlns:a16="http://schemas.microsoft.com/office/drawing/2014/main" id="{2DFCA2F3-B6FE-4982-A235-3E693E7DA0FD}"/>
              </a:ext>
            </a:extLst>
          </p:cNvPr>
          <p:cNvSpPr/>
          <p:nvPr/>
        </p:nvSpPr>
        <p:spPr>
          <a:xfrm>
            <a:off x="7493000" y="1474902"/>
            <a:ext cx="4356100" cy="5170646"/>
          </a:xfrm>
          <a:prstGeom prst="rect">
            <a:avLst/>
          </a:prstGeom>
        </p:spPr>
        <p:txBody>
          <a:bodyPr wrap="square">
            <a:spAutoFit/>
          </a:bodyPr>
          <a:lstStyle/>
          <a:p>
            <a:pPr marL="342900" indent="-342900" fontAlgn="base">
              <a:spcAft>
                <a:spcPts val="600"/>
              </a:spcAft>
              <a:buFont typeface="Wingdings" panose="05000000000000000000" pitchFamily="2" charset="2"/>
              <a:buChar char="Ø"/>
            </a:pPr>
            <a:r>
              <a:rPr lang="en-US" sz="2000" b="1" dirty="0">
                <a:solidFill>
                  <a:schemeClr val="accent1">
                    <a:lumMod val="50000"/>
                  </a:schemeClr>
                </a:solidFill>
                <a:latin typeface="freight-book"/>
              </a:rPr>
              <a:t>European Medicines Agency </a:t>
            </a:r>
            <a:r>
              <a:rPr lang="en-US" sz="2000" dirty="0">
                <a:solidFill>
                  <a:srgbClr val="313132"/>
                </a:solidFill>
                <a:latin typeface="freight-book"/>
              </a:rPr>
              <a:t>(EMA) documents on </a:t>
            </a:r>
            <a:r>
              <a:rPr lang="en-US" sz="2000" dirty="0" err="1">
                <a:solidFill>
                  <a:srgbClr val="313132"/>
                </a:solidFill>
                <a:latin typeface="freight-book"/>
              </a:rPr>
              <a:t>Moderna’s</a:t>
            </a:r>
            <a:r>
              <a:rPr lang="en-US" sz="2000" dirty="0">
                <a:solidFill>
                  <a:srgbClr val="313132"/>
                </a:solidFill>
                <a:latin typeface="freight-book"/>
              </a:rPr>
              <a:t> COVID-19 vaccine candidate were unlawfully accessed in a cyberattack.</a:t>
            </a:r>
          </a:p>
          <a:p>
            <a:pPr marL="342900" indent="-342900" fontAlgn="base">
              <a:spcAft>
                <a:spcPts val="600"/>
              </a:spcAft>
              <a:buFont typeface="Wingdings" panose="05000000000000000000" pitchFamily="2" charset="2"/>
              <a:buChar char="Ø"/>
            </a:pPr>
            <a:r>
              <a:rPr lang="en-US" sz="2000" b="1" dirty="0">
                <a:solidFill>
                  <a:schemeClr val="accent1">
                    <a:lumMod val="50000"/>
                  </a:schemeClr>
                </a:solidFill>
                <a:latin typeface="freight-book"/>
              </a:rPr>
              <a:t>The EMA</a:t>
            </a:r>
            <a:r>
              <a:rPr lang="en-US" sz="2000" dirty="0">
                <a:solidFill>
                  <a:srgbClr val="313132"/>
                </a:solidFill>
                <a:latin typeface="freight-book"/>
              </a:rPr>
              <a:t>, had been targeted in a cyberattack, which also gave hackers access to documents related to the development of the Pfizer Inc and </a:t>
            </a:r>
            <a:r>
              <a:rPr lang="en-US" sz="2000" dirty="0" err="1">
                <a:solidFill>
                  <a:srgbClr val="313132"/>
                </a:solidFill>
                <a:latin typeface="freight-book"/>
              </a:rPr>
              <a:t>BioNTech</a:t>
            </a:r>
            <a:r>
              <a:rPr lang="en-US" sz="2000" dirty="0">
                <a:solidFill>
                  <a:srgbClr val="313132"/>
                </a:solidFill>
                <a:latin typeface="freight-book"/>
              </a:rPr>
              <a:t> COVID-19 vaccine.</a:t>
            </a:r>
          </a:p>
          <a:p>
            <a:pPr marL="342900" indent="-342900" fontAlgn="base">
              <a:spcAft>
                <a:spcPts val="600"/>
              </a:spcAft>
              <a:buFont typeface="Wingdings" panose="05000000000000000000" pitchFamily="2" charset="2"/>
              <a:buChar char="Ø"/>
            </a:pPr>
            <a:r>
              <a:rPr lang="en-US" sz="2000" b="1" dirty="0" err="1">
                <a:solidFill>
                  <a:schemeClr val="accent1">
                    <a:lumMod val="50000"/>
                  </a:schemeClr>
                </a:solidFill>
                <a:latin typeface="freight-book"/>
              </a:rPr>
              <a:t>Moderna</a:t>
            </a:r>
            <a:r>
              <a:rPr lang="en-US" sz="2000" dirty="0">
                <a:solidFill>
                  <a:srgbClr val="313132"/>
                </a:solidFill>
                <a:latin typeface="freight-book"/>
              </a:rPr>
              <a:t> said its submission to the EMA did not include any information identifying individual study participants and there is no information at present that any participants had been identified in any way.</a:t>
            </a:r>
            <a:endParaRPr lang="en-US" sz="2000" b="0" i="0" dirty="0">
              <a:solidFill>
                <a:srgbClr val="313132"/>
              </a:solidFill>
              <a:effectLst/>
              <a:latin typeface="freight-book"/>
            </a:endParaRPr>
          </a:p>
        </p:txBody>
      </p:sp>
    </p:spTree>
    <p:extLst>
      <p:ext uri="{BB962C8B-B14F-4D97-AF65-F5344CB8AC3E}">
        <p14:creationId xmlns:p14="http://schemas.microsoft.com/office/powerpoint/2010/main" val="4239034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1122E-82CA-4F7B-ABF7-988B813B141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a:extLst>
              <a:ext uri="{FF2B5EF4-FFF2-40B4-BE49-F238E27FC236}">
                <a16:creationId xmlns:a16="http://schemas.microsoft.com/office/drawing/2014/main" id="{881EAF96-6E5A-D541-B018-E5E7A57285D6}"/>
              </a:ext>
            </a:extLst>
          </p:cNvPr>
          <p:cNvSpPr/>
          <p:nvPr/>
        </p:nvSpPr>
        <p:spPr>
          <a:xfrm>
            <a:off x="4635500" y="287720"/>
            <a:ext cx="6946900" cy="584775"/>
          </a:xfrm>
          <a:prstGeom prst="rect">
            <a:avLst/>
          </a:prstGeom>
          <a:solidFill>
            <a:srgbClr val="D0662F"/>
          </a:solidFill>
        </p:spPr>
        <p:txBody>
          <a:bodyPr wrap="square">
            <a:spAutoFit/>
          </a:bodyPr>
          <a:lstStyle/>
          <a:p>
            <a:pPr algn="ctr"/>
            <a:r>
              <a:rPr lang="en-GB" sz="3200" dirty="0">
                <a:solidFill>
                  <a:schemeClr val="bg1"/>
                </a:solidFill>
              </a:rPr>
              <a:t>EMOTET attacks on 27 January 2021 </a:t>
            </a:r>
          </a:p>
        </p:txBody>
      </p:sp>
      <p:sp>
        <p:nvSpPr>
          <p:cNvPr id="2" name="Slide Number Placeholder 1">
            <a:extLst>
              <a:ext uri="{FF2B5EF4-FFF2-40B4-BE49-F238E27FC236}">
                <a16:creationId xmlns:a16="http://schemas.microsoft.com/office/drawing/2014/main" id="{C9DF58F0-F145-4ADD-8703-B34EA600B8D3}"/>
              </a:ext>
            </a:extLst>
          </p:cNvPr>
          <p:cNvSpPr>
            <a:spLocks noGrp="1"/>
          </p:cNvSpPr>
          <p:nvPr>
            <p:ph type="sldNum" sz="quarter" idx="4"/>
          </p:nvPr>
        </p:nvSpPr>
        <p:spPr/>
        <p:txBody>
          <a:bodyPr/>
          <a:lstStyle/>
          <a:p>
            <a:fld id="{E8716A00-CC3F-A24A-9B86-816E9CA7F4AC}" type="slidenum">
              <a:rPr lang="fr-FR" smtClean="0"/>
              <a:pPr/>
              <a:t>27</a:t>
            </a:fld>
            <a:endParaRPr lang="fr-FR" dirty="0"/>
          </a:p>
        </p:txBody>
      </p:sp>
      <p:pic>
        <p:nvPicPr>
          <p:cNvPr id="3" name="Picture 2">
            <a:extLst>
              <a:ext uri="{FF2B5EF4-FFF2-40B4-BE49-F238E27FC236}">
                <a16:creationId xmlns:a16="http://schemas.microsoft.com/office/drawing/2014/main" id="{2A0A31D1-AA45-4971-888E-D82C90973043}"/>
              </a:ext>
            </a:extLst>
          </p:cNvPr>
          <p:cNvPicPr>
            <a:picLocks noChangeAspect="1"/>
          </p:cNvPicPr>
          <p:nvPr/>
        </p:nvPicPr>
        <p:blipFill>
          <a:blip r:embed="rId4"/>
          <a:stretch>
            <a:fillRect/>
          </a:stretch>
        </p:blipFill>
        <p:spPr>
          <a:xfrm>
            <a:off x="0" y="1160213"/>
            <a:ext cx="7556500" cy="5673910"/>
          </a:xfrm>
          <a:prstGeom prst="rect">
            <a:avLst/>
          </a:prstGeom>
        </p:spPr>
      </p:pic>
      <p:pic>
        <p:nvPicPr>
          <p:cNvPr id="6" name="Picture 5">
            <a:extLst>
              <a:ext uri="{FF2B5EF4-FFF2-40B4-BE49-F238E27FC236}">
                <a16:creationId xmlns:a16="http://schemas.microsoft.com/office/drawing/2014/main" id="{6043B48F-251A-4089-958B-62D80C253B7A}"/>
              </a:ext>
            </a:extLst>
          </p:cNvPr>
          <p:cNvPicPr>
            <a:picLocks noChangeAspect="1"/>
          </p:cNvPicPr>
          <p:nvPr/>
        </p:nvPicPr>
        <p:blipFill rotWithShape="1">
          <a:blip r:embed="rId5"/>
          <a:srcRect r="4179"/>
          <a:stretch/>
        </p:blipFill>
        <p:spPr>
          <a:xfrm>
            <a:off x="7424737" y="1160213"/>
            <a:ext cx="4767263" cy="5673910"/>
          </a:xfrm>
          <a:prstGeom prst="rect">
            <a:avLst/>
          </a:prstGeom>
        </p:spPr>
      </p:pic>
      <p:sp>
        <p:nvSpPr>
          <p:cNvPr id="11" name="Rectangle 10">
            <a:extLst>
              <a:ext uri="{FF2B5EF4-FFF2-40B4-BE49-F238E27FC236}">
                <a16:creationId xmlns:a16="http://schemas.microsoft.com/office/drawing/2014/main" id="{9ECFF340-9727-40FD-9D9E-7FAB76DEC65B}"/>
              </a:ext>
            </a:extLst>
          </p:cNvPr>
          <p:cNvSpPr/>
          <p:nvPr/>
        </p:nvSpPr>
        <p:spPr>
          <a:xfrm>
            <a:off x="4475637" y="6190185"/>
            <a:ext cx="2685735" cy="369332"/>
          </a:xfrm>
          <a:prstGeom prst="rect">
            <a:avLst/>
          </a:prstGeom>
        </p:spPr>
        <p:txBody>
          <a:bodyPr wrap="none">
            <a:spAutoFit/>
          </a:bodyPr>
          <a:lstStyle/>
          <a:p>
            <a:r>
              <a:rPr lang="en-GB" dirty="0"/>
              <a:t>Source: </a:t>
            </a:r>
            <a:r>
              <a:rPr lang="en-US" dirty="0"/>
              <a:t>Europol.Europa.eu</a:t>
            </a:r>
            <a:endParaRPr lang="en-GB" dirty="0"/>
          </a:p>
        </p:txBody>
      </p:sp>
    </p:spTree>
    <p:extLst>
      <p:ext uri="{BB962C8B-B14F-4D97-AF65-F5344CB8AC3E}">
        <p14:creationId xmlns:p14="http://schemas.microsoft.com/office/powerpoint/2010/main" val="874365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B3F5F1-8C84-49E0-A716-007BDEED7470}"/>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4" name="Picture 3">
            <a:extLst>
              <a:ext uri="{FF2B5EF4-FFF2-40B4-BE49-F238E27FC236}">
                <a16:creationId xmlns:a16="http://schemas.microsoft.com/office/drawing/2014/main" id="{6180AC7B-4077-854B-A46F-4D120B227181}"/>
              </a:ext>
            </a:extLst>
          </p:cNvPr>
          <p:cNvPicPr>
            <a:picLocks noChangeAspect="1"/>
          </p:cNvPicPr>
          <p:nvPr/>
        </p:nvPicPr>
        <p:blipFill>
          <a:blip r:embed="rId4"/>
          <a:stretch>
            <a:fillRect/>
          </a:stretch>
        </p:blipFill>
        <p:spPr>
          <a:xfrm>
            <a:off x="317500" y="1395686"/>
            <a:ext cx="6051524" cy="3859486"/>
          </a:xfrm>
          <a:prstGeom prst="rect">
            <a:avLst/>
          </a:prstGeom>
        </p:spPr>
      </p:pic>
      <p:pic>
        <p:nvPicPr>
          <p:cNvPr id="5" name="Picture 4">
            <a:extLst>
              <a:ext uri="{FF2B5EF4-FFF2-40B4-BE49-F238E27FC236}">
                <a16:creationId xmlns:a16="http://schemas.microsoft.com/office/drawing/2014/main" id="{54E07967-3C38-1E48-97BE-DE5A51839883}"/>
              </a:ext>
            </a:extLst>
          </p:cNvPr>
          <p:cNvPicPr>
            <a:picLocks noChangeAspect="1"/>
          </p:cNvPicPr>
          <p:nvPr/>
        </p:nvPicPr>
        <p:blipFill>
          <a:blip r:embed="rId5"/>
          <a:stretch>
            <a:fillRect/>
          </a:stretch>
        </p:blipFill>
        <p:spPr>
          <a:xfrm>
            <a:off x="5869590" y="2239579"/>
            <a:ext cx="5918200" cy="4165600"/>
          </a:xfrm>
          <a:prstGeom prst="rect">
            <a:avLst/>
          </a:prstGeom>
        </p:spPr>
      </p:pic>
      <p:sp>
        <p:nvSpPr>
          <p:cNvPr id="6" name="Rectangle 5">
            <a:extLst>
              <a:ext uri="{FF2B5EF4-FFF2-40B4-BE49-F238E27FC236}">
                <a16:creationId xmlns:a16="http://schemas.microsoft.com/office/drawing/2014/main" id="{0910869C-FCDD-AF44-A370-ED805291E9A6}"/>
              </a:ext>
            </a:extLst>
          </p:cNvPr>
          <p:cNvSpPr/>
          <p:nvPr/>
        </p:nvSpPr>
        <p:spPr>
          <a:xfrm>
            <a:off x="4309011" y="287720"/>
            <a:ext cx="6287271" cy="584775"/>
          </a:xfrm>
          <a:prstGeom prst="rect">
            <a:avLst/>
          </a:prstGeom>
          <a:solidFill>
            <a:srgbClr val="D0662F"/>
          </a:solidFill>
        </p:spPr>
        <p:txBody>
          <a:bodyPr wrap="square">
            <a:spAutoFit/>
          </a:bodyPr>
          <a:lstStyle/>
          <a:p>
            <a:pPr algn="ctr"/>
            <a:r>
              <a:rPr lang="en-GB" sz="3200" dirty="0">
                <a:solidFill>
                  <a:schemeClr val="bg1"/>
                </a:solidFill>
              </a:rPr>
              <a:t>Is AI shaping humanity or saving it?</a:t>
            </a:r>
          </a:p>
        </p:txBody>
      </p:sp>
      <p:sp>
        <p:nvSpPr>
          <p:cNvPr id="2" name="Slide Number Placeholder 1">
            <a:extLst>
              <a:ext uri="{FF2B5EF4-FFF2-40B4-BE49-F238E27FC236}">
                <a16:creationId xmlns:a16="http://schemas.microsoft.com/office/drawing/2014/main" id="{57C31ED9-0DDE-4FC7-B1EB-6D81577F4054}"/>
              </a:ext>
            </a:extLst>
          </p:cNvPr>
          <p:cNvSpPr>
            <a:spLocks noGrp="1"/>
          </p:cNvSpPr>
          <p:nvPr>
            <p:ph type="sldNum" sz="quarter" idx="4"/>
          </p:nvPr>
        </p:nvSpPr>
        <p:spPr/>
        <p:txBody>
          <a:bodyPr/>
          <a:lstStyle/>
          <a:p>
            <a:fld id="{E8716A00-CC3F-A24A-9B86-816E9CA7F4AC}" type="slidenum">
              <a:rPr lang="fr-FR" smtClean="0"/>
              <a:pPr/>
              <a:t>28</a:t>
            </a:fld>
            <a:endParaRPr lang="fr-FR" dirty="0"/>
          </a:p>
        </p:txBody>
      </p:sp>
    </p:spTree>
    <p:extLst>
      <p:ext uri="{BB962C8B-B14F-4D97-AF65-F5344CB8AC3E}">
        <p14:creationId xmlns:p14="http://schemas.microsoft.com/office/powerpoint/2010/main" val="204462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61477C6-3DA1-7D4D-86EC-64E935992D50}"/>
              </a:ext>
            </a:extLst>
          </p:cNvPr>
          <p:cNvPicPr>
            <a:picLocks noGrp="1" noChangeAspect="1"/>
          </p:cNvPicPr>
          <p:nvPr>
            <p:ph idx="1"/>
          </p:nvPr>
        </p:nvPicPr>
        <p:blipFill>
          <a:blip r:embed="rId3"/>
          <a:stretch>
            <a:fillRect/>
          </a:stretch>
        </p:blipFill>
        <p:spPr>
          <a:xfrm>
            <a:off x="0" y="1167201"/>
            <a:ext cx="7035512" cy="5783038"/>
          </a:xfrm>
        </p:spPr>
      </p:pic>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4"/>
          <a:srcRect t="3836"/>
          <a:stretch/>
        </p:blipFill>
        <p:spPr>
          <a:xfrm>
            <a:off x="0" y="0"/>
            <a:ext cx="12192000" cy="1160216"/>
          </a:xfrm>
          <a:prstGeom prst="rect">
            <a:avLst/>
          </a:prstGeom>
        </p:spPr>
      </p:pic>
      <p:pic>
        <p:nvPicPr>
          <p:cNvPr id="6" name="Picture 5">
            <a:extLst>
              <a:ext uri="{FF2B5EF4-FFF2-40B4-BE49-F238E27FC236}">
                <a16:creationId xmlns:a16="http://schemas.microsoft.com/office/drawing/2014/main" id="{2700EBDC-43C8-0647-98FF-FAA67CDAB7EB}"/>
              </a:ext>
            </a:extLst>
          </p:cNvPr>
          <p:cNvPicPr>
            <a:picLocks noChangeAspect="1"/>
          </p:cNvPicPr>
          <p:nvPr/>
        </p:nvPicPr>
        <p:blipFill rotWithShape="1">
          <a:blip r:embed="rId5"/>
          <a:srcRect l="3359" t="25851"/>
          <a:stretch/>
        </p:blipFill>
        <p:spPr>
          <a:xfrm>
            <a:off x="7018223" y="1154138"/>
            <a:ext cx="5156488" cy="3083875"/>
          </a:xfrm>
          <a:prstGeom prst="rect">
            <a:avLst/>
          </a:prstGeom>
        </p:spPr>
      </p:pic>
      <p:sp>
        <p:nvSpPr>
          <p:cNvPr id="7" name="Rectangle 6">
            <a:extLst>
              <a:ext uri="{FF2B5EF4-FFF2-40B4-BE49-F238E27FC236}">
                <a16:creationId xmlns:a16="http://schemas.microsoft.com/office/drawing/2014/main" id="{FD260CBB-B583-5C4F-B109-865842B4EF16}"/>
              </a:ext>
            </a:extLst>
          </p:cNvPr>
          <p:cNvSpPr/>
          <p:nvPr/>
        </p:nvSpPr>
        <p:spPr>
          <a:xfrm>
            <a:off x="4279354" y="287720"/>
            <a:ext cx="5631128" cy="584775"/>
          </a:xfrm>
          <a:prstGeom prst="rect">
            <a:avLst/>
          </a:prstGeom>
          <a:solidFill>
            <a:srgbClr val="D0662F"/>
          </a:solidFill>
        </p:spPr>
        <p:txBody>
          <a:bodyPr wrap="square">
            <a:spAutoFit/>
          </a:bodyPr>
          <a:lstStyle/>
          <a:p>
            <a:pPr algn="ctr"/>
            <a:r>
              <a:rPr lang="en-GB" sz="3200" dirty="0">
                <a:solidFill>
                  <a:schemeClr val="bg1"/>
                </a:solidFill>
              </a:rPr>
              <a:t>Am I a customer or a product?</a:t>
            </a:r>
          </a:p>
        </p:txBody>
      </p:sp>
      <p:pic>
        <p:nvPicPr>
          <p:cNvPr id="8" name="Content Placeholder 3">
            <a:extLst>
              <a:ext uri="{FF2B5EF4-FFF2-40B4-BE49-F238E27FC236}">
                <a16:creationId xmlns:a16="http://schemas.microsoft.com/office/drawing/2014/main" id="{95B679CF-5E2F-2540-A281-CBE86455731A}"/>
              </a:ext>
            </a:extLst>
          </p:cNvPr>
          <p:cNvPicPr>
            <a:picLocks noChangeAspect="1"/>
          </p:cNvPicPr>
          <p:nvPr/>
        </p:nvPicPr>
        <p:blipFill>
          <a:blip r:embed="rId6"/>
          <a:stretch>
            <a:fillRect/>
          </a:stretch>
        </p:blipFill>
        <p:spPr>
          <a:xfrm>
            <a:off x="7035512" y="4160964"/>
            <a:ext cx="5156488" cy="2789275"/>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29</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716A00-CC3F-A24A-9B86-816E9CA7F4AC}" type="slidenum">
              <a:rPr lang="fr-FR" smtClean="0"/>
              <a:pPr/>
              <a:t>29</a:t>
            </a:fld>
            <a:endParaRPr lang="fr-FR" dirty="0"/>
          </a:p>
        </p:txBody>
      </p:sp>
    </p:spTree>
    <p:extLst>
      <p:ext uri="{BB962C8B-B14F-4D97-AF65-F5344CB8AC3E}">
        <p14:creationId xmlns:p14="http://schemas.microsoft.com/office/powerpoint/2010/main" val="248379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8CF17A-6D05-48F1-B3F6-1DFBE1E5BAE3}"/>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3" name="Rectangle 2"/>
          <p:cNvSpPr/>
          <p:nvPr/>
        </p:nvSpPr>
        <p:spPr>
          <a:xfrm>
            <a:off x="4249272" y="279737"/>
            <a:ext cx="6131858" cy="584775"/>
          </a:xfrm>
          <a:prstGeom prst="rect">
            <a:avLst/>
          </a:prstGeom>
          <a:solidFill>
            <a:srgbClr val="D0662F"/>
          </a:solidFill>
        </p:spPr>
        <p:txBody>
          <a:bodyPr wrap="square">
            <a:spAutoFit/>
          </a:bodyPr>
          <a:lstStyle/>
          <a:p>
            <a:pPr algn="ctr"/>
            <a:r>
              <a:rPr lang="en-GB" sz="3200" dirty="0">
                <a:solidFill>
                  <a:schemeClr val="bg1"/>
                </a:solidFill>
              </a:rPr>
              <a:t>Two sister institutions</a:t>
            </a:r>
          </a:p>
        </p:txBody>
      </p:sp>
      <p:sp>
        <p:nvSpPr>
          <p:cNvPr id="2" name="Slide Number Placeholder 1">
            <a:extLst>
              <a:ext uri="{FF2B5EF4-FFF2-40B4-BE49-F238E27FC236}">
                <a16:creationId xmlns:a16="http://schemas.microsoft.com/office/drawing/2014/main" id="{FF92B74F-8E85-470A-802D-0AD7251765B6}"/>
              </a:ext>
            </a:extLst>
          </p:cNvPr>
          <p:cNvSpPr>
            <a:spLocks noGrp="1"/>
          </p:cNvSpPr>
          <p:nvPr>
            <p:ph type="sldNum" sz="quarter" idx="4"/>
          </p:nvPr>
        </p:nvSpPr>
        <p:spPr/>
        <p:txBody>
          <a:bodyPr/>
          <a:lstStyle/>
          <a:p>
            <a:fld id="{E8716A00-CC3F-A24A-9B86-816E9CA7F4AC}" type="slidenum">
              <a:rPr lang="fr-FR" smtClean="0"/>
              <a:pPr/>
              <a:t>3</a:t>
            </a:fld>
            <a:endParaRPr lang="fr-FR" dirty="0"/>
          </a:p>
        </p:txBody>
      </p:sp>
      <p:pic>
        <p:nvPicPr>
          <p:cNvPr id="4" name="Picture 3">
            <a:extLst>
              <a:ext uri="{FF2B5EF4-FFF2-40B4-BE49-F238E27FC236}">
                <a16:creationId xmlns:a16="http://schemas.microsoft.com/office/drawing/2014/main" id="{0113114A-0A4A-4A78-A969-ECE3A7C5CA72}"/>
              </a:ext>
            </a:extLst>
          </p:cNvPr>
          <p:cNvPicPr>
            <a:picLocks noChangeAspect="1"/>
          </p:cNvPicPr>
          <p:nvPr/>
        </p:nvPicPr>
        <p:blipFill rotWithShape="1">
          <a:blip r:embed="rId4"/>
          <a:srcRect t="1978"/>
          <a:stretch/>
        </p:blipFill>
        <p:spPr>
          <a:xfrm>
            <a:off x="0" y="1144249"/>
            <a:ext cx="12192000" cy="5713751"/>
          </a:xfrm>
          <a:prstGeom prst="rect">
            <a:avLst/>
          </a:prstGeom>
        </p:spPr>
      </p:pic>
    </p:spTree>
    <p:extLst>
      <p:ext uri="{BB962C8B-B14F-4D97-AF65-F5344CB8AC3E}">
        <p14:creationId xmlns:p14="http://schemas.microsoft.com/office/powerpoint/2010/main" val="794266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D3418D-31D8-4024-B964-A4C44D01BEDA}"/>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5" name="Rectangle 4"/>
          <p:cNvSpPr/>
          <p:nvPr/>
        </p:nvSpPr>
        <p:spPr>
          <a:xfrm>
            <a:off x="4713209" y="292364"/>
            <a:ext cx="5657666" cy="584775"/>
          </a:xfrm>
          <a:prstGeom prst="rect">
            <a:avLst/>
          </a:prstGeom>
          <a:solidFill>
            <a:srgbClr val="D0662F"/>
          </a:solidFill>
        </p:spPr>
        <p:txBody>
          <a:bodyPr wrap="square">
            <a:spAutoFit/>
          </a:bodyPr>
          <a:lstStyle/>
          <a:p>
            <a:pPr algn="ctr"/>
            <a:r>
              <a:rPr lang="en-GB" sz="3200" dirty="0">
                <a:solidFill>
                  <a:schemeClr val="bg1"/>
                </a:solidFill>
              </a:rPr>
              <a:t>The new world is challenging</a:t>
            </a:r>
          </a:p>
        </p:txBody>
      </p:sp>
      <p:sp>
        <p:nvSpPr>
          <p:cNvPr id="2" name="Rectangle 1">
            <a:extLst>
              <a:ext uri="{FF2B5EF4-FFF2-40B4-BE49-F238E27FC236}">
                <a16:creationId xmlns:a16="http://schemas.microsoft.com/office/drawing/2014/main" id="{5CFB3B18-62C4-4968-8597-1B28693C16E5}"/>
              </a:ext>
            </a:extLst>
          </p:cNvPr>
          <p:cNvSpPr/>
          <p:nvPr/>
        </p:nvSpPr>
        <p:spPr>
          <a:xfrm>
            <a:off x="5557134" y="5635017"/>
            <a:ext cx="4354246" cy="830997"/>
          </a:xfrm>
          <a:prstGeom prst="rect">
            <a:avLst/>
          </a:prstGeom>
        </p:spPr>
        <p:txBody>
          <a:bodyPr wrap="square">
            <a:spAutoFit/>
          </a:bodyPr>
          <a:lstStyle/>
          <a:p>
            <a:r>
              <a:rPr lang="en-US" sz="2400" b="1" dirty="0">
                <a:solidFill>
                  <a:srgbClr val="C00000"/>
                </a:solidFill>
                <a:latin typeface="GuardianTextEgyptian"/>
              </a:rPr>
              <a:t>No one knows what the future will look like ! </a:t>
            </a:r>
            <a:endParaRPr lang="en-GB" sz="2400" b="1" dirty="0"/>
          </a:p>
        </p:txBody>
      </p:sp>
      <p:sp>
        <p:nvSpPr>
          <p:cNvPr id="7" name="Rectangle 6">
            <a:extLst>
              <a:ext uri="{FF2B5EF4-FFF2-40B4-BE49-F238E27FC236}">
                <a16:creationId xmlns:a16="http://schemas.microsoft.com/office/drawing/2014/main" id="{177E1A5B-5495-4F51-9B5B-A859A80762E0}"/>
              </a:ext>
            </a:extLst>
          </p:cNvPr>
          <p:cNvSpPr/>
          <p:nvPr/>
        </p:nvSpPr>
        <p:spPr>
          <a:xfrm>
            <a:off x="5557134" y="2157647"/>
            <a:ext cx="4683922" cy="1200329"/>
          </a:xfrm>
          <a:prstGeom prst="rect">
            <a:avLst/>
          </a:prstGeom>
        </p:spPr>
        <p:txBody>
          <a:bodyPr wrap="square">
            <a:spAutoFit/>
          </a:bodyPr>
          <a:lstStyle/>
          <a:p>
            <a:r>
              <a:rPr lang="en-US" sz="2400" dirty="0">
                <a:solidFill>
                  <a:srgbClr val="0D347D"/>
                </a:solidFill>
                <a:latin typeface="GuardianTextEgyptian"/>
              </a:rPr>
              <a:t>Will machine learning and robotics make humans economically redundant ?</a:t>
            </a:r>
            <a:endParaRPr lang="en-GB" sz="2400" dirty="0">
              <a:solidFill>
                <a:srgbClr val="0D347D"/>
              </a:solidFill>
              <a:latin typeface="GuardianTextEgyptian"/>
            </a:endParaRPr>
          </a:p>
        </p:txBody>
      </p:sp>
      <p:sp>
        <p:nvSpPr>
          <p:cNvPr id="8" name="Rectangle 7">
            <a:extLst>
              <a:ext uri="{FF2B5EF4-FFF2-40B4-BE49-F238E27FC236}">
                <a16:creationId xmlns:a16="http://schemas.microsoft.com/office/drawing/2014/main" id="{52D6450D-97B7-4640-90F3-33E4908446D9}"/>
              </a:ext>
            </a:extLst>
          </p:cNvPr>
          <p:cNvSpPr/>
          <p:nvPr/>
        </p:nvSpPr>
        <p:spPr>
          <a:xfrm>
            <a:off x="5557134" y="4251289"/>
            <a:ext cx="4163746" cy="830997"/>
          </a:xfrm>
          <a:prstGeom prst="rect">
            <a:avLst/>
          </a:prstGeom>
        </p:spPr>
        <p:txBody>
          <a:bodyPr wrap="square">
            <a:spAutoFit/>
          </a:bodyPr>
          <a:lstStyle/>
          <a:p>
            <a:r>
              <a:rPr lang="en-US" sz="2400" b="1" dirty="0">
                <a:solidFill>
                  <a:schemeClr val="accent6">
                    <a:lumMod val="75000"/>
                  </a:schemeClr>
                </a:solidFill>
                <a:latin typeface="GuardianTextEgyptian"/>
              </a:rPr>
              <a:t>Algorithms already control much of our daily lives.</a:t>
            </a:r>
            <a:endParaRPr lang="en-GB" sz="2400" b="1" dirty="0"/>
          </a:p>
        </p:txBody>
      </p:sp>
      <p:sp>
        <p:nvSpPr>
          <p:cNvPr id="9" name="Rectangle 8">
            <a:extLst>
              <a:ext uri="{FF2B5EF4-FFF2-40B4-BE49-F238E27FC236}">
                <a16:creationId xmlns:a16="http://schemas.microsoft.com/office/drawing/2014/main" id="{73F8EB69-68FC-4813-8E39-074F0C3089E2}"/>
              </a:ext>
            </a:extLst>
          </p:cNvPr>
          <p:cNvSpPr/>
          <p:nvPr/>
        </p:nvSpPr>
        <p:spPr>
          <a:xfrm>
            <a:off x="6233495" y="1298969"/>
            <a:ext cx="3687410" cy="830997"/>
          </a:xfrm>
          <a:prstGeom prst="rect">
            <a:avLst/>
          </a:prstGeom>
        </p:spPr>
        <p:txBody>
          <a:bodyPr wrap="square">
            <a:spAutoFit/>
          </a:bodyPr>
          <a:lstStyle/>
          <a:p>
            <a:r>
              <a:rPr lang="en-US" sz="2400" b="1" dirty="0">
                <a:solidFill>
                  <a:schemeClr val="accent6">
                    <a:lumMod val="75000"/>
                  </a:schemeClr>
                </a:solidFill>
                <a:latin typeface="GuardianTextEgyptian"/>
              </a:rPr>
              <a:t>The world has never felt more unequal.</a:t>
            </a:r>
            <a:endParaRPr lang="en-GB" sz="2400" b="1" dirty="0">
              <a:solidFill>
                <a:schemeClr val="accent6">
                  <a:lumMod val="75000"/>
                </a:schemeClr>
              </a:solidFill>
            </a:endParaRPr>
          </a:p>
        </p:txBody>
      </p:sp>
      <p:sp>
        <p:nvSpPr>
          <p:cNvPr id="10" name="Rectangle 9">
            <a:extLst>
              <a:ext uri="{FF2B5EF4-FFF2-40B4-BE49-F238E27FC236}">
                <a16:creationId xmlns:a16="http://schemas.microsoft.com/office/drawing/2014/main" id="{361CEE60-EAB1-4A92-ACA5-39D98FABEA8E}"/>
              </a:ext>
            </a:extLst>
          </p:cNvPr>
          <p:cNvSpPr/>
          <p:nvPr/>
        </p:nvSpPr>
        <p:spPr>
          <a:xfrm>
            <a:off x="6233496" y="3389134"/>
            <a:ext cx="4007561" cy="830997"/>
          </a:xfrm>
          <a:prstGeom prst="rect">
            <a:avLst/>
          </a:prstGeom>
        </p:spPr>
        <p:txBody>
          <a:bodyPr wrap="square">
            <a:spAutoFit/>
          </a:bodyPr>
          <a:lstStyle/>
          <a:p>
            <a:r>
              <a:rPr lang="en-US" sz="2400" b="1" dirty="0">
                <a:solidFill>
                  <a:srgbClr val="C00000"/>
                </a:solidFill>
                <a:latin typeface="GuardianTextEgyptian"/>
              </a:rPr>
              <a:t>Am I moral if I do nothing when there is a refugee crisis?</a:t>
            </a:r>
            <a:endParaRPr lang="en-GB" sz="2400" b="1" dirty="0">
              <a:solidFill>
                <a:srgbClr val="C00000"/>
              </a:solidFill>
              <a:latin typeface="GuardianTextEgyptian"/>
            </a:endParaRPr>
          </a:p>
        </p:txBody>
      </p:sp>
      <p:pic>
        <p:nvPicPr>
          <p:cNvPr id="12" name="Picture 11">
            <a:extLst>
              <a:ext uri="{FF2B5EF4-FFF2-40B4-BE49-F238E27FC236}">
                <a16:creationId xmlns:a16="http://schemas.microsoft.com/office/drawing/2014/main" id="{CD3F525C-122E-478D-9967-5FC25E7E1BBC}"/>
              </a:ext>
            </a:extLst>
          </p:cNvPr>
          <p:cNvPicPr>
            <a:picLocks noChangeAspect="1"/>
          </p:cNvPicPr>
          <p:nvPr/>
        </p:nvPicPr>
        <p:blipFill>
          <a:blip r:embed="rId4"/>
          <a:stretch>
            <a:fillRect/>
          </a:stretch>
        </p:blipFill>
        <p:spPr>
          <a:xfrm>
            <a:off x="1861652" y="1582869"/>
            <a:ext cx="3097348" cy="419947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DCCBB85-F7E3-4AE2-9CCE-1780D32706D2}"/>
              </a:ext>
            </a:extLst>
          </p:cNvPr>
          <p:cNvSpPr/>
          <p:nvPr/>
        </p:nvSpPr>
        <p:spPr>
          <a:xfrm>
            <a:off x="6257265" y="5082286"/>
            <a:ext cx="2973035" cy="461665"/>
          </a:xfrm>
          <a:prstGeom prst="rect">
            <a:avLst/>
          </a:prstGeom>
        </p:spPr>
        <p:txBody>
          <a:bodyPr wrap="square">
            <a:spAutoFit/>
          </a:bodyPr>
          <a:lstStyle/>
          <a:p>
            <a:r>
              <a:rPr lang="en-US" sz="2400" dirty="0">
                <a:solidFill>
                  <a:srgbClr val="0D347D"/>
                </a:solidFill>
                <a:latin typeface="GuardianTextEgyptian"/>
              </a:rPr>
              <a:t>Societies are volatile...</a:t>
            </a:r>
            <a:endParaRPr lang="en-GB" sz="2400" dirty="0">
              <a:solidFill>
                <a:srgbClr val="0D347D"/>
              </a:solidFill>
            </a:endParaRPr>
          </a:p>
        </p:txBody>
      </p:sp>
      <p:sp>
        <p:nvSpPr>
          <p:cNvPr id="4" name="Slide Number Placeholder 3">
            <a:extLst>
              <a:ext uri="{FF2B5EF4-FFF2-40B4-BE49-F238E27FC236}">
                <a16:creationId xmlns:a16="http://schemas.microsoft.com/office/drawing/2014/main" id="{B4C562DC-09C4-4886-A6AD-30ECF1493DF9}"/>
              </a:ext>
            </a:extLst>
          </p:cNvPr>
          <p:cNvSpPr>
            <a:spLocks noGrp="1"/>
          </p:cNvSpPr>
          <p:nvPr>
            <p:ph type="sldNum" sz="quarter" idx="4"/>
          </p:nvPr>
        </p:nvSpPr>
        <p:spPr/>
        <p:txBody>
          <a:bodyPr/>
          <a:lstStyle/>
          <a:p>
            <a:fld id="{E8716A00-CC3F-A24A-9B86-816E9CA7F4AC}" type="slidenum">
              <a:rPr lang="fr-FR" smtClean="0"/>
              <a:pPr/>
              <a:t>30</a:t>
            </a:fld>
            <a:endParaRPr lang="fr-FR" dirty="0"/>
          </a:p>
        </p:txBody>
      </p:sp>
    </p:spTree>
    <p:extLst>
      <p:ext uri="{BB962C8B-B14F-4D97-AF65-F5344CB8AC3E}">
        <p14:creationId xmlns:p14="http://schemas.microsoft.com/office/powerpoint/2010/main" val="422127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Gros fichiers (hors Cloud)\30-Ressources\shutterstock_770153356.jpg">
            <a:extLst>
              <a:ext uri="{FF2B5EF4-FFF2-40B4-BE49-F238E27FC236}">
                <a16:creationId xmlns:a16="http://schemas.microsoft.com/office/drawing/2014/main" id="{60B882D6-38BF-4BE1-8E9A-1C0BB68EF5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8176" r="13202" b="33147"/>
          <a:stretch/>
        </p:blipFill>
        <p:spPr bwMode="auto">
          <a:xfrm>
            <a:off x="0" y="165530"/>
            <a:ext cx="12192000" cy="6692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2FBEB0-03EF-40BA-AA92-39B1FF16E192}"/>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12" name="Rectangle 11">
            <a:extLst>
              <a:ext uri="{FF2B5EF4-FFF2-40B4-BE49-F238E27FC236}">
                <a16:creationId xmlns:a16="http://schemas.microsoft.com/office/drawing/2014/main" id="{A5C61F2D-74DF-4E24-8D1E-E1EB4414C22E}"/>
              </a:ext>
            </a:extLst>
          </p:cNvPr>
          <p:cNvSpPr/>
          <p:nvPr/>
        </p:nvSpPr>
        <p:spPr>
          <a:xfrm>
            <a:off x="4874982" y="226594"/>
            <a:ext cx="5653312" cy="584775"/>
          </a:xfrm>
          <a:prstGeom prst="rect">
            <a:avLst/>
          </a:prstGeom>
          <a:solidFill>
            <a:srgbClr val="D0662F"/>
          </a:solidFill>
        </p:spPr>
        <p:txBody>
          <a:bodyPr wrap="square">
            <a:spAutoFit/>
          </a:bodyPr>
          <a:lstStyle/>
          <a:p>
            <a:pPr algn="ctr"/>
            <a:r>
              <a:rPr lang="en-GB" sz="3200" dirty="0">
                <a:solidFill>
                  <a:schemeClr val="bg1"/>
                </a:solidFill>
              </a:rPr>
              <a:t>Tomorrow will be different…</a:t>
            </a:r>
            <a:endParaRPr lang="en-GB" sz="3200" b="1" dirty="0">
              <a:solidFill>
                <a:schemeClr val="bg1"/>
              </a:solidFill>
            </a:endParaRPr>
          </a:p>
        </p:txBody>
      </p:sp>
      <p:sp>
        <p:nvSpPr>
          <p:cNvPr id="6" name="Rectangle 5">
            <a:extLst>
              <a:ext uri="{FF2B5EF4-FFF2-40B4-BE49-F238E27FC236}">
                <a16:creationId xmlns:a16="http://schemas.microsoft.com/office/drawing/2014/main" id="{74BD66E6-9B10-470B-941E-EF5A45D2A700}"/>
              </a:ext>
            </a:extLst>
          </p:cNvPr>
          <p:cNvSpPr/>
          <p:nvPr/>
        </p:nvSpPr>
        <p:spPr>
          <a:xfrm>
            <a:off x="1748634" y="5711919"/>
            <a:ext cx="8694731" cy="1055225"/>
          </a:xfrm>
          <a:prstGeom prst="rect">
            <a:avLst/>
          </a:prstGeom>
          <a:solidFill>
            <a:schemeClr val="accent5">
              <a:lumMod val="50000"/>
            </a:schemeClr>
          </a:solidFill>
        </p:spPr>
        <p:txBody>
          <a:bodyPr wrap="square">
            <a:spAutoFit/>
          </a:bodyPr>
          <a:lstStyle/>
          <a:p>
            <a:pPr>
              <a:lnSpc>
                <a:spcPts val="2500"/>
              </a:lnSpc>
              <a:spcAft>
                <a:spcPts val="600"/>
              </a:spcAft>
            </a:pPr>
            <a:r>
              <a:rPr lang="en-GB" sz="2400" dirty="0">
                <a:solidFill>
                  <a:schemeClr val="bg1"/>
                </a:solidFill>
                <a:ea typeface="Calibri" panose="020F0502020204030204" pitchFamily="34" charset="0"/>
              </a:rPr>
              <a:t>   Artificial intelligence, quantum computing, 5G </a:t>
            </a:r>
            <a:r>
              <a:rPr lang="en-GB" sz="2400" dirty="0">
                <a:solidFill>
                  <a:schemeClr val="accent5">
                    <a:lumMod val="40000"/>
                    <a:lumOff val="60000"/>
                  </a:schemeClr>
                </a:solidFill>
                <a:ea typeface="Calibri" panose="020F0502020204030204" pitchFamily="34" charset="0"/>
              </a:rPr>
              <a:t>and the rise of the    </a:t>
            </a:r>
            <a:br>
              <a:rPr lang="en-GB" sz="2400" dirty="0">
                <a:solidFill>
                  <a:schemeClr val="accent5">
                    <a:lumMod val="40000"/>
                    <a:lumOff val="60000"/>
                  </a:schemeClr>
                </a:solidFill>
                <a:ea typeface="Calibri" panose="020F0502020204030204" pitchFamily="34" charset="0"/>
              </a:rPr>
            </a:br>
            <a:r>
              <a:rPr lang="en-GB" sz="2400" dirty="0">
                <a:solidFill>
                  <a:schemeClr val="accent5">
                    <a:lumMod val="40000"/>
                    <a:lumOff val="60000"/>
                  </a:schemeClr>
                </a:solidFill>
                <a:ea typeface="Calibri" panose="020F0502020204030204" pitchFamily="34" charset="0"/>
              </a:rPr>
              <a:t>   </a:t>
            </a:r>
            <a:r>
              <a:rPr lang="en-GB" sz="2400" dirty="0">
                <a:solidFill>
                  <a:schemeClr val="bg1"/>
                </a:solidFill>
                <a:ea typeface="Calibri" panose="020F0502020204030204" pitchFamily="34" charset="0"/>
              </a:rPr>
              <a:t>Internet of Things </a:t>
            </a:r>
            <a:r>
              <a:rPr lang="en-GB" sz="2400" dirty="0">
                <a:solidFill>
                  <a:schemeClr val="accent5">
                    <a:lumMod val="40000"/>
                    <a:lumOff val="60000"/>
                  </a:schemeClr>
                </a:solidFill>
                <a:ea typeface="Calibri" panose="020F0502020204030204" pitchFamily="34" charset="0"/>
              </a:rPr>
              <a:t>are just some of the </a:t>
            </a:r>
            <a:r>
              <a:rPr lang="en-GB" sz="2400" dirty="0">
                <a:solidFill>
                  <a:schemeClr val="bg1"/>
                </a:solidFill>
                <a:ea typeface="Calibri" panose="020F0502020204030204" pitchFamily="34" charset="0"/>
              </a:rPr>
              <a:t>emerging technologies </a:t>
            </a:r>
            <a:r>
              <a:rPr lang="en-GB" sz="2400" dirty="0">
                <a:solidFill>
                  <a:schemeClr val="accent5">
                    <a:lumMod val="40000"/>
                    <a:lumOff val="60000"/>
                  </a:schemeClr>
                </a:solidFill>
                <a:ea typeface="Calibri" panose="020F0502020204030204" pitchFamily="34" charset="0"/>
              </a:rPr>
              <a:t>that</a:t>
            </a:r>
            <a:br>
              <a:rPr lang="en-GB" sz="2400" dirty="0">
                <a:solidFill>
                  <a:schemeClr val="accent5">
                    <a:lumMod val="40000"/>
                    <a:lumOff val="60000"/>
                  </a:schemeClr>
                </a:solidFill>
                <a:ea typeface="Calibri" panose="020F0502020204030204" pitchFamily="34" charset="0"/>
              </a:rPr>
            </a:br>
            <a:r>
              <a:rPr lang="en-GB" sz="2400" dirty="0">
                <a:solidFill>
                  <a:schemeClr val="accent5">
                    <a:lumMod val="40000"/>
                    <a:lumOff val="60000"/>
                  </a:schemeClr>
                </a:solidFill>
                <a:ea typeface="Calibri" panose="020F0502020204030204" pitchFamily="34" charset="0"/>
              </a:rPr>
              <a:t>   influence the way our society operates.</a:t>
            </a:r>
          </a:p>
        </p:txBody>
      </p:sp>
      <p:sp>
        <p:nvSpPr>
          <p:cNvPr id="2" name="Slide Number Placeholder 1">
            <a:extLst>
              <a:ext uri="{FF2B5EF4-FFF2-40B4-BE49-F238E27FC236}">
                <a16:creationId xmlns:a16="http://schemas.microsoft.com/office/drawing/2014/main" id="{A34A49E8-ECD9-46A9-8CCE-881FAA60407F}"/>
              </a:ext>
            </a:extLst>
          </p:cNvPr>
          <p:cNvSpPr>
            <a:spLocks noGrp="1"/>
          </p:cNvSpPr>
          <p:nvPr>
            <p:ph type="sldNum" sz="quarter" idx="4"/>
          </p:nvPr>
        </p:nvSpPr>
        <p:spPr>
          <a:xfrm>
            <a:off x="9020965" y="6799564"/>
            <a:ext cx="2844800" cy="365125"/>
          </a:xfrm>
        </p:spPr>
        <p:txBody>
          <a:bodyPr/>
          <a:lstStyle/>
          <a:p>
            <a:fld id="{E8716A00-CC3F-A24A-9B86-816E9CA7F4AC}" type="slidenum">
              <a:rPr lang="fr-FR" smtClean="0">
                <a:solidFill>
                  <a:schemeClr val="bg1"/>
                </a:solidFill>
              </a:rPr>
              <a:pPr/>
              <a:t>31</a:t>
            </a:fld>
            <a:endParaRPr lang="fr-FR" dirty="0">
              <a:solidFill>
                <a:schemeClr val="bg1"/>
              </a:solidFill>
            </a:endParaRPr>
          </a:p>
        </p:txBody>
      </p:sp>
      <p:sp>
        <p:nvSpPr>
          <p:cNvPr id="8" name="Slide Number Placeholder 2">
            <a:extLst>
              <a:ext uri="{FF2B5EF4-FFF2-40B4-BE49-F238E27FC236}">
                <a16:creationId xmlns:a16="http://schemas.microsoft.com/office/drawing/2014/main" id="{50A357DB-B525-4834-82AD-8122BB35A2C9}"/>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716A00-CC3F-A24A-9B86-816E9CA7F4AC}" type="slidenum">
              <a:rPr lang="fr-FR" smtClean="0">
                <a:solidFill>
                  <a:schemeClr val="bg1"/>
                </a:solidFill>
              </a:rPr>
              <a:pPr/>
              <a:t>31</a:t>
            </a:fld>
            <a:endParaRPr lang="fr-FR" dirty="0">
              <a:solidFill>
                <a:schemeClr val="bg1"/>
              </a:solidFill>
            </a:endParaRPr>
          </a:p>
        </p:txBody>
      </p:sp>
    </p:spTree>
    <p:extLst>
      <p:ext uri="{BB962C8B-B14F-4D97-AF65-F5344CB8AC3E}">
        <p14:creationId xmlns:p14="http://schemas.microsoft.com/office/powerpoint/2010/main" val="2619139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3" t="1678" r="1080" b="2099"/>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74304" y="451671"/>
            <a:ext cx="5653312" cy="584775"/>
          </a:xfrm>
          <a:prstGeom prst="rect">
            <a:avLst/>
          </a:prstGeom>
          <a:solidFill>
            <a:srgbClr val="D0662F"/>
          </a:solidFill>
        </p:spPr>
        <p:txBody>
          <a:bodyPr wrap="square">
            <a:spAutoFit/>
          </a:bodyPr>
          <a:lstStyle/>
          <a:p>
            <a:pPr algn="ctr"/>
            <a:r>
              <a:rPr lang="en-GB" sz="3200" dirty="0">
                <a:solidFill>
                  <a:schemeClr val="bg1"/>
                </a:solidFill>
              </a:rPr>
              <a:t>What is at risk?</a:t>
            </a:r>
          </a:p>
        </p:txBody>
      </p:sp>
      <p:sp>
        <p:nvSpPr>
          <p:cNvPr id="7" name="Rectangle 6"/>
          <p:cNvSpPr/>
          <p:nvPr/>
        </p:nvSpPr>
        <p:spPr>
          <a:xfrm>
            <a:off x="2774304" y="1506058"/>
            <a:ext cx="5114708" cy="4154984"/>
          </a:xfrm>
          <a:prstGeom prst="rect">
            <a:avLst/>
          </a:prstGeom>
        </p:spPr>
        <p:txBody>
          <a:bodyPr wrap="square">
            <a:spAutoFit/>
          </a:bodyPr>
          <a:lstStyle/>
          <a:p>
            <a:pPr marL="342900" indent="-342900">
              <a:spcAft>
                <a:spcPts val="1200"/>
              </a:spcAft>
              <a:buFont typeface="Wingdings" panose="05000000000000000000" pitchFamily="2" charset="2"/>
              <a:buChar char="ü"/>
            </a:pPr>
            <a:r>
              <a:rPr lang="en-US" sz="2800" b="1" dirty="0">
                <a:solidFill>
                  <a:schemeClr val="bg1"/>
                </a:solidFill>
              </a:rPr>
              <a:t>Right to private and family life</a:t>
            </a:r>
          </a:p>
          <a:p>
            <a:pPr marL="342900" indent="-342900">
              <a:spcAft>
                <a:spcPts val="1200"/>
              </a:spcAft>
              <a:buFont typeface="Wingdings" panose="05000000000000000000" pitchFamily="2" charset="2"/>
              <a:buChar char="ü"/>
            </a:pPr>
            <a:endParaRPr lang="en-US" sz="2800" b="1" dirty="0">
              <a:solidFill>
                <a:schemeClr val="bg1"/>
              </a:solidFill>
            </a:endParaRPr>
          </a:p>
          <a:p>
            <a:pPr marL="342900" indent="-342900">
              <a:spcAft>
                <a:spcPts val="1200"/>
              </a:spcAft>
              <a:buFont typeface="Wingdings" panose="05000000000000000000" pitchFamily="2" charset="2"/>
              <a:buChar char="ü"/>
            </a:pPr>
            <a:r>
              <a:rPr lang="en-US" sz="2800" b="1" dirty="0">
                <a:solidFill>
                  <a:schemeClr val="bg1"/>
                </a:solidFill>
              </a:rPr>
              <a:t>Freedom of Expression</a:t>
            </a:r>
          </a:p>
          <a:p>
            <a:pPr marL="342900" indent="-342900">
              <a:spcAft>
                <a:spcPts val="1200"/>
              </a:spcAft>
              <a:buFont typeface="Wingdings" panose="05000000000000000000" pitchFamily="2" charset="2"/>
              <a:buChar char="ü"/>
            </a:pPr>
            <a:endParaRPr lang="en-US" sz="2800" b="1" dirty="0">
              <a:solidFill>
                <a:schemeClr val="bg1"/>
              </a:solidFill>
            </a:endParaRPr>
          </a:p>
          <a:p>
            <a:pPr marL="342900" indent="-342900">
              <a:spcAft>
                <a:spcPts val="1200"/>
              </a:spcAft>
              <a:buFont typeface="Wingdings" panose="05000000000000000000" pitchFamily="2" charset="2"/>
              <a:buChar char="ü"/>
            </a:pPr>
            <a:r>
              <a:rPr lang="en-US" sz="2800" b="1" dirty="0">
                <a:solidFill>
                  <a:schemeClr val="bg1"/>
                </a:solidFill>
              </a:rPr>
              <a:t>Right to participate in democratic processes, such as elections, free from undue influences</a:t>
            </a:r>
            <a:endParaRPr lang="en-GB" sz="2800" b="1" dirty="0">
              <a:solidFill>
                <a:schemeClr val="bg1"/>
              </a:solidFill>
            </a:endParaRPr>
          </a:p>
        </p:txBody>
      </p:sp>
      <p:sp>
        <p:nvSpPr>
          <p:cNvPr id="2" name="Slide Number Placeholder 1">
            <a:extLst>
              <a:ext uri="{FF2B5EF4-FFF2-40B4-BE49-F238E27FC236}">
                <a16:creationId xmlns:a16="http://schemas.microsoft.com/office/drawing/2014/main" id="{9FD64286-208A-4954-B02E-5C0853698AE5}"/>
              </a:ext>
            </a:extLst>
          </p:cNvPr>
          <p:cNvSpPr>
            <a:spLocks noGrp="1"/>
          </p:cNvSpPr>
          <p:nvPr>
            <p:ph type="sldNum" sz="quarter" idx="4"/>
          </p:nvPr>
        </p:nvSpPr>
        <p:spPr/>
        <p:txBody>
          <a:bodyPr/>
          <a:lstStyle/>
          <a:p>
            <a:fld id="{E8716A00-CC3F-A24A-9B86-816E9CA7F4AC}" type="slidenum">
              <a:rPr lang="fr-FR" smtClean="0">
                <a:solidFill>
                  <a:schemeClr val="bg1"/>
                </a:solidFill>
              </a:rPr>
              <a:pPr/>
              <a:t>32</a:t>
            </a:fld>
            <a:endParaRPr lang="fr-FR" dirty="0">
              <a:solidFill>
                <a:schemeClr val="bg1"/>
              </a:solidFill>
            </a:endParaRPr>
          </a:p>
        </p:txBody>
      </p:sp>
    </p:spTree>
    <p:extLst>
      <p:ext uri="{BB962C8B-B14F-4D97-AF65-F5344CB8AC3E}">
        <p14:creationId xmlns:p14="http://schemas.microsoft.com/office/powerpoint/2010/main" val="905379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upload.wikimedia.org/wikipedia/commons/thumb/8/86/Council_of_Europe_Palais_de_l%27Europe_aerial_view.JPG/1024px-Council_of_Europe_Palais_de_l%27Europe_aerial_view.JP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3185"/>
          <a:stretch/>
        </p:blipFill>
        <p:spPr bwMode="auto">
          <a:xfrm>
            <a:off x="1524000" y="986971"/>
            <a:ext cx="9144001" cy="58723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4291A8D-56DD-4800-9305-D5E1FF472AEF}"/>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8" name="Titre 2"/>
          <p:cNvSpPr txBox="1">
            <a:spLocks/>
          </p:cNvSpPr>
          <p:nvPr/>
        </p:nvSpPr>
        <p:spPr>
          <a:xfrm>
            <a:off x="5996175" y="274639"/>
            <a:ext cx="4214625" cy="504459"/>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1600" kern="1200">
                <a:solidFill>
                  <a:srgbClr val="FFFFFF"/>
                </a:solidFill>
                <a:latin typeface="+mj-lt"/>
                <a:ea typeface="+mj-ea"/>
                <a:cs typeface="+mj-cs"/>
              </a:defRPr>
            </a:lvl1pPr>
          </a:lstStyle>
          <a:p>
            <a:endParaRPr lang="fr-FR" sz="2400" dirty="0">
              <a:latin typeface="Arial Narrow" panose="020B0606020202030204" pitchFamily="34" charset="0"/>
              <a:ea typeface="Century Gothic" charset="0"/>
              <a:cs typeface="Century Gothic" charset="0"/>
            </a:endParaRPr>
          </a:p>
        </p:txBody>
      </p:sp>
      <p:pic>
        <p:nvPicPr>
          <p:cNvPr id="12" name="Picture 11" descr="C:\Users\sofransky\AppData\Local\Microsoft\Windows\Temporary Internet Files\Content.IE5\MLKWPHYR\Tri-Rail.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050" y="2049011"/>
            <a:ext cx="4239208" cy="38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7809141" y="1301073"/>
            <a:ext cx="24844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Font typeface="Arial" pitchFamily="34" charset="0"/>
              <a:defRPr sz="1600" b="1">
                <a:solidFill>
                  <a:schemeClr val="tx1"/>
                </a:solidFill>
                <a:latin typeface="Franklin Gothic Book"/>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a:defRPr>
            </a:lvl9pPr>
          </a:lstStyle>
          <a:p>
            <a:pPr algn="r" eaLnBrk="1" hangingPunct="1">
              <a:spcBef>
                <a:spcPct val="0"/>
              </a:spcBef>
              <a:buFontTx/>
              <a:buNone/>
            </a:pPr>
            <a:r>
              <a:rPr lang="en-GB" altLang="en-US" sz="2800" dirty="0">
                <a:solidFill>
                  <a:schemeClr val="accent2">
                    <a:lumMod val="75000"/>
                  </a:schemeClr>
                </a:solidFill>
                <a:latin typeface="Arial" pitchFamily="34" charset="0"/>
              </a:rPr>
              <a:t>STANDARDS</a:t>
            </a:r>
          </a:p>
          <a:p>
            <a:pPr algn="r" eaLnBrk="1" hangingPunct="1">
              <a:spcBef>
                <a:spcPct val="0"/>
              </a:spcBef>
              <a:buFontTx/>
              <a:buNone/>
            </a:pPr>
            <a:r>
              <a:rPr lang="en-GB" altLang="en-US" sz="1800" dirty="0">
                <a:solidFill>
                  <a:schemeClr val="accent2">
                    <a:lumMod val="75000"/>
                  </a:schemeClr>
                </a:solidFill>
                <a:latin typeface="Arial" pitchFamily="34" charset="0"/>
              </a:rPr>
              <a:t>Recommendations</a:t>
            </a:r>
          </a:p>
          <a:p>
            <a:pPr algn="r" eaLnBrk="1" hangingPunct="1">
              <a:spcBef>
                <a:spcPct val="0"/>
              </a:spcBef>
              <a:buFontTx/>
              <a:buNone/>
            </a:pPr>
            <a:r>
              <a:rPr lang="en-GB" altLang="en-US" sz="1800" dirty="0">
                <a:solidFill>
                  <a:schemeClr val="accent2">
                    <a:lumMod val="75000"/>
                  </a:schemeClr>
                </a:solidFill>
                <a:latin typeface="Arial" pitchFamily="34" charset="0"/>
              </a:rPr>
              <a:t>Conventions</a:t>
            </a:r>
          </a:p>
        </p:txBody>
      </p:sp>
      <p:sp>
        <p:nvSpPr>
          <p:cNvPr id="14" name="TextBox 13"/>
          <p:cNvSpPr txBox="1"/>
          <p:nvPr/>
        </p:nvSpPr>
        <p:spPr>
          <a:xfrm>
            <a:off x="7542441" y="5559426"/>
            <a:ext cx="2751138" cy="1077913"/>
          </a:xfrm>
          <a:prstGeom prst="rect">
            <a:avLst/>
          </a:prstGeom>
          <a:noFill/>
        </p:spPr>
        <p:txBody>
          <a:bodyPr>
            <a:spAutoFit/>
          </a:bodyPr>
          <a:lstStyle/>
          <a:p>
            <a:pPr algn="r">
              <a:defRPr/>
            </a:pPr>
            <a:r>
              <a:rPr lang="en-GB" b="1" dirty="0">
                <a:solidFill>
                  <a:schemeClr val="accent6">
                    <a:lumMod val="75000"/>
                  </a:schemeClr>
                </a:solidFill>
              </a:rPr>
              <a:t>Surveys</a:t>
            </a:r>
            <a:br>
              <a:rPr lang="en-GB" b="1" dirty="0">
                <a:solidFill>
                  <a:schemeClr val="accent6">
                    <a:lumMod val="75000"/>
                  </a:schemeClr>
                </a:solidFill>
              </a:rPr>
            </a:br>
            <a:r>
              <a:rPr lang="en-GB" b="1" dirty="0">
                <a:solidFill>
                  <a:schemeClr val="accent6">
                    <a:lumMod val="75000"/>
                  </a:schemeClr>
                </a:solidFill>
              </a:rPr>
              <a:t>Mechanisms</a:t>
            </a:r>
          </a:p>
          <a:p>
            <a:pPr algn="r">
              <a:defRPr/>
            </a:pPr>
            <a:r>
              <a:rPr lang="en-GB" sz="2800" b="1" dirty="0">
                <a:solidFill>
                  <a:schemeClr val="accent6">
                    <a:lumMod val="75000"/>
                  </a:schemeClr>
                </a:solidFill>
              </a:rPr>
              <a:t>MONITORING</a:t>
            </a:r>
          </a:p>
        </p:txBody>
      </p:sp>
      <p:sp>
        <p:nvSpPr>
          <p:cNvPr id="15" name="TextBox 14"/>
          <p:cNvSpPr txBox="1"/>
          <p:nvPr/>
        </p:nvSpPr>
        <p:spPr>
          <a:xfrm>
            <a:off x="1951038" y="5556249"/>
            <a:ext cx="2849563" cy="1077913"/>
          </a:xfrm>
          <a:prstGeom prst="rect">
            <a:avLst/>
          </a:prstGeom>
          <a:noFill/>
        </p:spPr>
        <p:txBody>
          <a:bodyPr>
            <a:spAutoFit/>
          </a:bodyPr>
          <a:lstStyle/>
          <a:p>
            <a:pPr>
              <a:defRPr/>
            </a:pPr>
            <a:r>
              <a:rPr lang="en-GB" b="1" dirty="0">
                <a:solidFill>
                  <a:schemeClr val="accent1">
                    <a:lumMod val="75000"/>
                  </a:schemeClr>
                </a:solidFill>
              </a:rPr>
              <a:t>Projects </a:t>
            </a:r>
          </a:p>
          <a:p>
            <a:pPr>
              <a:defRPr/>
            </a:pPr>
            <a:r>
              <a:rPr lang="en-GB" b="1" dirty="0">
                <a:solidFill>
                  <a:schemeClr val="accent1">
                    <a:lumMod val="75000"/>
                  </a:schemeClr>
                </a:solidFill>
              </a:rPr>
              <a:t>Programmes </a:t>
            </a:r>
          </a:p>
          <a:p>
            <a:pPr>
              <a:defRPr/>
            </a:pPr>
            <a:r>
              <a:rPr lang="en-GB" sz="2800" b="1" dirty="0">
                <a:solidFill>
                  <a:schemeClr val="accent1">
                    <a:lumMod val="75000"/>
                  </a:schemeClr>
                </a:solidFill>
              </a:rPr>
              <a:t>ASSISTANCE</a:t>
            </a:r>
          </a:p>
        </p:txBody>
      </p:sp>
      <p:sp>
        <p:nvSpPr>
          <p:cNvPr id="16" name="TextBox 15"/>
          <p:cNvSpPr txBox="1"/>
          <p:nvPr/>
        </p:nvSpPr>
        <p:spPr>
          <a:xfrm>
            <a:off x="1936520" y="1257531"/>
            <a:ext cx="2667000" cy="800100"/>
          </a:xfrm>
          <a:prstGeom prst="rect">
            <a:avLst/>
          </a:prstGeom>
          <a:noFill/>
        </p:spPr>
        <p:txBody>
          <a:bodyPr>
            <a:spAutoFit/>
          </a:bodyPr>
          <a:lstStyle/>
          <a:p>
            <a:pPr>
              <a:defRPr/>
            </a:pPr>
            <a:r>
              <a:rPr lang="en-GB" sz="2800" b="1" dirty="0">
                <a:solidFill>
                  <a:schemeClr val="tx1">
                    <a:lumMod val="65000"/>
                    <a:lumOff val="35000"/>
                  </a:schemeClr>
                </a:solidFill>
              </a:rPr>
              <a:t>TRIANGULAR</a:t>
            </a:r>
          </a:p>
          <a:p>
            <a:pPr>
              <a:defRPr/>
            </a:pPr>
            <a:r>
              <a:rPr lang="en-GB" b="1" dirty="0">
                <a:solidFill>
                  <a:schemeClr val="tx1">
                    <a:lumMod val="65000"/>
                    <a:lumOff val="35000"/>
                  </a:schemeClr>
                </a:solidFill>
              </a:rPr>
              <a:t>Methodology</a:t>
            </a:r>
          </a:p>
        </p:txBody>
      </p:sp>
      <p:sp>
        <p:nvSpPr>
          <p:cNvPr id="11" name="Rectangle 10"/>
          <p:cNvSpPr/>
          <p:nvPr/>
        </p:nvSpPr>
        <p:spPr>
          <a:xfrm>
            <a:off x="4898572" y="184438"/>
            <a:ext cx="5653312" cy="584775"/>
          </a:xfrm>
          <a:prstGeom prst="rect">
            <a:avLst/>
          </a:prstGeom>
          <a:solidFill>
            <a:srgbClr val="D0662F"/>
          </a:solidFill>
        </p:spPr>
        <p:txBody>
          <a:bodyPr wrap="square">
            <a:spAutoFit/>
          </a:bodyPr>
          <a:lstStyle/>
          <a:p>
            <a:pPr algn="ctr"/>
            <a:r>
              <a:rPr lang="en-GB" sz="3200" dirty="0">
                <a:solidFill>
                  <a:schemeClr val="bg1"/>
                </a:solidFill>
              </a:rPr>
              <a:t>Information Society Department</a:t>
            </a:r>
          </a:p>
        </p:txBody>
      </p:sp>
      <p:sp>
        <p:nvSpPr>
          <p:cNvPr id="2" name="Slide Number Placeholder 1">
            <a:extLst>
              <a:ext uri="{FF2B5EF4-FFF2-40B4-BE49-F238E27FC236}">
                <a16:creationId xmlns:a16="http://schemas.microsoft.com/office/drawing/2014/main" id="{11E3DFBF-96B1-423F-AF5C-9C63867C1F06}"/>
              </a:ext>
            </a:extLst>
          </p:cNvPr>
          <p:cNvSpPr>
            <a:spLocks noGrp="1"/>
          </p:cNvSpPr>
          <p:nvPr>
            <p:ph type="sldNum" sz="quarter" idx="4"/>
          </p:nvPr>
        </p:nvSpPr>
        <p:spPr/>
        <p:txBody>
          <a:bodyPr/>
          <a:lstStyle/>
          <a:p>
            <a:fld id="{E8716A00-CC3F-A24A-9B86-816E9CA7F4AC}" type="slidenum">
              <a:rPr lang="fr-FR" smtClean="0"/>
              <a:pPr/>
              <a:t>33</a:t>
            </a:fld>
            <a:endParaRPr lang="fr-FR" dirty="0"/>
          </a:p>
        </p:txBody>
      </p:sp>
    </p:spTree>
    <p:extLst>
      <p:ext uri="{BB962C8B-B14F-4D97-AF65-F5344CB8AC3E}">
        <p14:creationId xmlns:p14="http://schemas.microsoft.com/office/powerpoint/2010/main" val="1286973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BAAF0F-1598-44A3-B91B-63183B055E7A}"/>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1028" name="Picture 4" descr="A loaf of Europe -------------------: &quot;L'ETOILE EUROPEENNE&quot; Travail en  Mathematiques / THE EUROPEAN STAR Work in maths">
            <a:extLst>
              <a:ext uri="{FF2B5EF4-FFF2-40B4-BE49-F238E27FC236}">
                <a16:creationId xmlns:a16="http://schemas.microsoft.com/office/drawing/2014/main" id="{E9AB2FDE-5C80-435F-8AAA-19016A6E37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78896" y="1848586"/>
            <a:ext cx="3949927" cy="40744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10323" y="310862"/>
            <a:ext cx="7123752" cy="584775"/>
          </a:xfrm>
          <a:prstGeom prst="rect">
            <a:avLst/>
          </a:prstGeom>
          <a:solidFill>
            <a:srgbClr val="D0662F"/>
          </a:solidFill>
        </p:spPr>
        <p:txBody>
          <a:bodyPr wrap="square">
            <a:spAutoFit/>
          </a:bodyPr>
          <a:lstStyle/>
          <a:p>
            <a:pPr algn="ctr"/>
            <a:r>
              <a:rPr lang="en-GB" sz="3200">
                <a:solidFill>
                  <a:schemeClr val="bg1"/>
                </a:solidFill>
                <a:latin typeface="Calibri" panose="020F0502020204030204" pitchFamily="34" charset="0"/>
                <a:cs typeface="Calibri" panose="020F0502020204030204" pitchFamily="34" charset="0"/>
              </a:rPr>
              <a:t>Managing the Information Society</a:t>
            </a:r>
            <a:endParaRPr lang="en-GB" sz="32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C9BFBEE-777B-497D-9A71-5605B9222F32}"/>
              </a:ext>
            </a:extLst>
          </p:cNvPr>
          <p:cNvSpPr/>
          <p:nvPr/>
        </p:nvSpPr>
        <p:spPr>
          <a:xfrm rot="20951095">
            <a:off x="4214259" y="2517387"/>
            <a:ext cx="3177486" cy="2214773"/>
          </a:xfrm>
          <a:prstGeom prst="rect">
            <a:avLst/>
          </a:prstGeom>
        </p:spPr>
        <p:txBody>
          <a:bodyPr wrap="square">
            <a:spAutoFit/>
          </a:bodyPr>
          <a:lstStyle/>
          <a:p>
            <a:pPr algn="ctr">
              <a:lnSpc>
                <a:spcPts val="5500"/>
              </a:lnSpc>
            </a:pPr>
            <a:r>
              <a:rPr lang="en-GB" sz="7200" b="1" dirty="0">
                <a:solidFill>
                  <a:schemeClr val="bg1"/>
                </a:solidFill>
                <a:latin typeface="Calibri" panose="020F0502020204030204" pitchFamily="34" charset="0"/>
                <a:cs typeface="Calibri" panose="020F0502020204030204" pitchFamily="34" charset="0"/>
              </a:rPr>
              <a:t>5</a:t>
            </a:r>
            <a:r>
              <a:rPr lang="en-GB" sz="5400" b="1" dirty="0">
                <a:solidFill>
                  <a:schemeClr val="bg1"/>
                </a:solidFill>
                <a:latin typeface="Calibri" panose="020F0502020204030204" pitchFamily="34" charset="0"/>
                <a:cs typeface="Calibri" panose="020F0502020204030204" pitchFamily="34" charset="0"/>
              </a:rPr>
              <a:t> </a:t>
            </a:r>
            <a:r>
              <a:rPr lang="en-GB" sz="5400" dirty="0">
                <a:solidFill>
                  <a:schemeClr val="bg1"/>
                </a:solidFill>
                <a:latin typeface="Calibri" panose="020F0502020204030204" pitchFamily="34" charset="0"/>
                <a:cs typeface="Calibri" panose="020F0502020204030204" pitchFamily="34" charset="0"/>
              </a:rPr>
              <a:t>expertise</a:t>
            </a:r>
          </a:p>
          <a:p>
            <a:pPr algn="ctr">
              <a:lnSpc>
                <a:spcPts val="5500"/>
              </a:lnSpc>
            </a:pPr>
            <a:r>
              <a:rPr lang="en-GB" sz="5400" b="1" dirty="0">
                <a:solidFill>
                  <a:schemeClr val="bg1"/>
                </a:solidFill>
                <a:latin typeface="Calibri" panose="020F0502020204030204" pitchFamily="34" charset="0"/>
                <a:cs typeface="Calibri" panose="020F0502020204030204" pitchFamily="34" charset="0"/>
              </a:rPr>
              <a:t>areas</a:t>
            </a:r>
          </a:p>
        </p:txBody>
      </p:sp>
      <p:sp>
        <p:nvSpPr>
          <p:cNvPr id="15" name="Rectangle 14">
            <a:extLst>
              <a:ext uri="{FF2B5EF4-FFF2-40B4-BE49-F238E27FC236}">
                <a16:creationId xmlns:a16="http://schemas.microsoft.com/office/drawing/2014/main" id="{7415F2D5-2B79-40DF-BFA4-44CD850040A0}"/>
              </a:ext>
            </a:extLst>
          </p:cNvPr>
          <p:cNvSpPr/>
          <p:nvPr/>
        </p:nvSpPr>
        <p:spPr>
          <a:xfrm>
            <a:off x="1181999" y="1537037"/>
            <a:ext cx="5207684" cy="1938992"/>
          </a:xfrm>
          <a:prstGeom prst="rect">
            <a:avLst/>
          </a:prstGeom>
        </p:spPr>
        <p:txBody>
          <a:bodyPr wrap="square">
            <a:spAutoFit/>
          </a:bodyPr>
          <a:lstStyle/>
          <a:p>
            <a:pPr>
              <a:lnSpc>
                <a:spcPts val="4800"/>
              </a:lnSpc>
              <a:spcAft>
                <a:spcPts val="600"/>
              </a:spcAft>
            </a:pPr>
            <a:r>
              <a:rPr lang="en-GB" sz="4400" dirty="0">
                <a:solidFill>
                  <a:srgbClr val="D0662F"/>
                </a:solidFill>
              </a:rPr>
              <a:t>Safeguarding</a:t>
            </a:r>
            <a:r>
              <a:rPr lang="en-GB" sz="4400" b="1" dirty="0">
                <a:solidFill>
                  <a:srgbClr val="D0662F"/>
                </a:solidFill>
              </a:rPr>
              <a:t> Freedom </a:t>
            </a:r>
            <a:r>
              <a:rPr lang="en-GB" sz="4400" dirty="0">
                <a:solidFill>
                  <a:srgbClr val="D0662F"/>
                </a:solidFill>
              </a:rPr>
              <a:t>of </a:t>
            </a:r>
            <a:r>
              <a:rPr lang="en-GB" sz="4400" b="1" dirty="0">
                <a:solidFill>
                  <a:srgbClr val="D0662F"/>
                </a:solidFill>
              </a:rPr>
              <a:t>Expression</a:t>
            </a:r>
          </a:p>
        </p:txBody>
      </p:sp>
      <p:sp>
        <p:nvSpPr>
          <p:cNvPr id="16" name="Rectangle 15">
            <a:extLst>
              <a:ext uri="{FF2B5EF4-FFF2-40B4-BE49-F238E27FC236}">
                <a16:creationId xmlns:a16="http://schemas.microsoft.com/office/drawing/2014/main" id="{ADE1162A-0B93-46D3-BDB6-D8BCA8D61BC6}"/>
              </a:ext>
            </a:extLst>
          </p:cNvPr>
          <p:cNvSpPr/>
          <p:nvPr/>
        </p:nvSpPr>
        <p:spPr>
          <a:xfrm>
            <a:off x="1181999" y="4480469"/>
            <a:ext cx="3949927" cy="1977464"/>
          </a:xfrm>
          <a:prstGeom prst="rect">
            <a:avLst/>
          </a:prstGeom>
        </p:spPr>
        <p:txBody>
          <a:bodyPr wrap="square">
            <a:spAutoFit/>
          </a:bodyPr>
          <a:lstStyle/>
          <a:p>
            <a:pPr>
              <a:lnSpc>
                <a:spcPts val="4800"/>
              </a:lnSpc>
              <a:spcAft>
                <a:spcPts val="600"/>
              </a:spcAft>
            </a:pPr>
            <a:r>
              <a:rPr lang="en-GB" sz="4400" dirty="0">
                <a:solidFill>
                  <a:srgbClr val="C00000"/>
                </a:solidFill>
              </a:rPr>
              <a:t>Developing</a:t>
            </a:r>
            <a:r>
              <a:rPr lang="en-GB" sz="4400" b="1" dirty="0">
                <a:solidFill>
                  <a:srgbClr val="C00000"/>
                </a:solidFill>
              </a:rPr>
              <a:t> </a:t>
            </a:r>
            <a:br>
              <a:rPr lang="en-GB" sz="4400" b="1" dirty="0">
                <a:solidFill>
                  <a:srgbClr val="C00000"/>
                </a:solidFill>
              </a:rPr>
            </a:br>
            <a:r>
              <a:rPr lang="en-GB" sz="4400" b="1" dirty="0">
                <a:solidFill>
                  <a:srgbClr val="C00000"/>
                </a:solidFill>
              </a:rPr>
              <a:t>Digital </a:t>
            </a:r>
            <a:br>
              <a:rPr lang="en-GB" sz="4400" b="1" dirty="0">
                <a:solidFill>
                  <a:srgbClr val="C00000"/>
                </a:solidFill>
              </a:rPr>
            </a:br>
            <a:r>
              <a:rPr lang="en-GB" sz="4400" b="1" dirty="0">
                <a:solidFill>
                  <a:srgbClr val="C00000"/>
                </a:solidFill>
              </a:rPr>
              <a:t>Governance</a:t>
            </a:r>
          </a:p>
        </p:txBody>
      </p:sp>
      <p:sp>
        <p:nvSpPr>
          <p:cNvPr id="17" name="Rectangle 16">
            <a:extLst>
              <a:ext uri="{FF2B5EF4-FFF2-40B4-BE49-F238E27FC236}">
                <a16:creationId xmlns:a16="http://schemas.microsoft.com/office/drawing/2014/main" id="{251CE892-A64A-4499-AD04-81C4EF834157}"/>
              </a:ext>
            </a:extLst>
          </p:cNvPr>
          <p:cNvSpPr/>
          <p:nvPr/>
        </p:nvSpPr>
        <p:spPr>
          <a:xfrm>
            <a:off x="6218286" y="1637614"/>
            <a:ext cx="4624431" cy="707886"/>
          </a:xfrm>
          <a:prstGeom prst="rect">
            <a:avLst/>
          </a:prstGeom>
        </p:spPr>
        <p:txBody>
          <a:bodyPr wrap="square">
            <a:spAutoFit/>
          </a:bodyPr>
          <a:lstStyle/>
          <a:p>
            <a:pPr algn="r">
              <a:lnSpc>
                <a:spcPts val="4800"/>
              </a:lnSpc>
              <a:spcAft>
                <a:spcPts val="600"/>
              </a:spcAft>
            </a:pPr>
            <a:r>
              <a:rPr lang="en-GB" sz="4400" dirty="0">
                <a:solidFill>
                  <a:schemeClr val="accent5">
                    <a:lumMod val="75000"/>
                  </a:schemeClr>
                </a:solidFill>
              </a:rPr>
              <a:t>Protecting </a:t>
            </a:r>
            <a:r>
              <a:rPr lang="en-GB" sz="4400" b="1" dirty="0">
                <a:solidFill>
                  <a:schemeClr val="accent5">
                    <a:lumMod val="75000"/>
                  </a:schemeClr>
                </a:solidFill>
              </a:rPr>
              <a:t>Privacy</a:t>
            </a:r>
            <a:endParaRPr lang="en-GB" sz="4400" dirty="0">
              <a:solidFill>
                <a:schemeClr val="accent5">
                  <a:lumMod val="75000"/>
                </a:schemeClr>
              </a:solidFill>
            </a:endParaRPr>
          </a:p>
        </p:txBody>
      </p:sp>
      <p:sp>
        <p:nvSpPr>
          <p:cNvPr id="18" name="Rectangle 17">
            <a:extLst>
              <a:ext uri="{FF2B5EF4-FFF2-40B4-BE49-F238E27FC236}">
                <a16:creationId xmlns:a16="http://schemas.microsoft.com/office/drawing/2014/main" id="{9ED5ED34-1B77-48C2-BA86-8C8B28444E9E}"/>
              </a:ext>
            </a:extLst>
          </p:cNvPr>
          <p:cNvSpPr/>
          <p:nvPr/>
        </p:nvSpPr>
        <p:spPr>
          <a:xfrm>
            <a:off x="6662506" y="2780056"/>
            <a:ext cx="4242022" cy="1323439"/>
          </a:xfrm>
          <a:prstGeom prst="rect">
            <a:avLst/>
          </a:prstGeom>
        </p:spPr>
        <p:txBody>
          <a:bodyPr wrap="square">
            <a:spAutoFit/>
          </a:bodyPr>
          <a:lstStyle/>
          <a:p>
            <a:pPr algn="r">
              <a:lnSpc>
                <a:spcPts val="4800"/>
              </a:lnSpc>
              <a:spcAft>
                <a:spcPts val="600"/>
              </a:spcAft>
            </a:pPr>
            <a:r>
              <a:rPr lang="en-GB" sz="4400" dirty="0">
                <a:solidFill>
                  <a:schemeClr val="accent6">
                    <a:lumMod val="75000"/>
                  </a:schemeClr>
                </a:solidFill>
              </a:rPr>
              <a:t>Combating</a:t>
            </a:r>
            <a:r>
              <a:rPr lang="en-GB" sz="4400" b="1" dirty="0">
                <a:solidFill>
                  <a:schemeClr val="accent6">
                    <a:lumMod val="75000"/>
                  </a:schemeClr>
                </a:solidFill>
              </a:rPr>
              <a:t> Cybercrime</a:t>
            </a:r>
            <a:endParaRPr lang="en-GB" sz="4400" b="1" dirty="0">
              <a:solidFill>
                <a:srgbClr val="7030A0"/>
              </a:solidFill>
            </a:endParaRPr>
          </a:p>
        </p:txBody>
      </p:sp>
      <p:sp>
        <p:nvSpPr>
          <p:cNvPr id="19" name="Rectangle 18">
            <a:extLst>
              <a:ext uri="{FF2B5EF4-FFF2-40B4-BE49-F238E27FC236}">
                <a16:creationId xmlns:a16="http://schemas.microsoft.com/office/drawing/2014/main" id="{65A54C9A-3A69-4E00-8B84-848848FF8B99}"/>
              </a:ext>
            </a:extLst>
          </p:cNvPr>
          <p:cNvSpPr/>
          <p:nvPr/>
        </p:nvSpPr>
        <p:spPr>
          <a:xfrm>
            <a:off x="6968036" y="4440220"/>
            <a:ext cx="3874681" cy="1938992"/>
          </a:xfrm>
          <a:prstGeom prst="rect">
            <a:avLst/>
          </a:prstGeom>
        </p:spPr>
        <p:txBody>
          <a:bodyPr wrap="square">
            <a:spAutoFit/>
          </a:bodyPr>
          <a:lstStyle/>
          <a:p>
            <a:pPr algn="r">
              <a:lnSpc>
                <a:spcPts val="4800"/>
              </a:lnSpc>
              <a:spcAft>
                <a:spcPts val="600"/>
              </a:spcAft>
            </a:pPr>
            <a:r>
              <a:rPr lang="en-GB" sz="4400" dirty="0">
                <a:solidFill>
                  <a:srgbClr val="7030A0"/>
                </a:solidFill>
              </a:rPr>
              <a:t>Framing</a:t>
            </a:r>
            <a:r>
              <a:rPr lang="en-GB" sz="4400" b="1" dirty="0">
                <a:solidFill>
                  <a:srgbClr val="7030A0"/>
                </a:solidFill>
              </a:rPr>
              <a:t> Artificial Intelligence</a:t>
            </a:r>
          </a:p>
        </p:txBody>
      </p:sp>
      <p:sp>
        <p:nvSpPr>
          <p:cNvPr id="5" name="Slide Number Placeholder 4">
            <a:extLst>
              <a:ext uri="{FF2B5EF4-FFF2-40B4-BE49-F238E27FC236}">
                <a16:creationId xmlns:a16="http://schemas.microsoft.com/office/drawing/2014/main" id="{DBD08D1A-3B71-48AF-A041-8C81F28088D5}"/>
              </a:ext>
            </a:extLst>
          </p:cNvPr>
          <p:cNvSpPr>
            <a:spLocks noGrp="1"/>
          </p:cNvSpPr>
          <p:nvPr>
            <p:ph type="sldNum" sz="quarter" idx="4"/>
          </p:nvPr>
        </p:nvSpPr>
        <p:spPr/>
        <p:txBody>
          <a:bodyPr/>
          <a:lstStyle/>
          <a:p>
            <a:fld id="{E8716A00-CC3F-A24A-9B86-816E9CA7F4AC}" type="slidenum">
              <a:rPr lang="fr-FR" smtClean="0"/>
              <a:pPr/>
              <a:t>34</a:t>
            </a:fld>
            <a:endParaRPr lang="fr-FR" dirty="0"/>
          </a:p>
        </p:txBody>
      </p:sp>
    </p:spTree>
    <p:extLst>
      <p:ext uri="{BB962C8B-B14F-4D97-AF65-F5344CB8AC3E}">
        <p14:creationId xmlns:p14="http://schemas.microsoft.com/office/powerpoint/2010/main" val="251185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62D7A3-E3D2-46B2-A86D-EE866D20E260}"/>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6" name="Rectangle 5"/>
          <p:cNvSpPr/>
          <p:nvPr/>
        </p:nvSpPr>
        <p:spPr>
          <a:xfrm>
            <a:off x="4898572" y="184438"/>
            <a:ext cx="5653312" cy="584775"/>
          </a:xfrm>
          <a:prstGeom prst="rect">
            <a:avLst/>
          </a:prstGeom>
          <a:solidFill>
            <a:srgbClr val="D0662F"/>
          </a:solidFill>
        </p:spPr>
        <p:txBody>
          <a:bodyPr wrap="square">
            <a:spAutoFit/>
          </a:bodyPr>
          <a:lstStyle/>
          <a:p>
            <a:pPr algn="ctr"/>
            <a:r>
              <a:rPr lang="en-GB" sz="3200" dirty="0">
                <a:solidFill>
                  <a:schemeClr val="bg1"/>
                </a:solidFill>
              </a:rPr>
              <a:t>Enhancing digital governance</a:t>
            </a:r>
          </a:p>
        </p:txBody>
      </p:sp>
      <p:sp>
        <p:nvSpPr>
          <p:cNvPr id="15" name="Rectangle 14">
            <a:extLst>
              <a:ext uri="{FF2B5EF4-FFF2-40B4-BE49-F238E27FC236}">
                <a16:creationId xmlns:a16="http://schemas.microsoft.com/office/drawing/2014/main" id="{6BACFA33-D9E0-4EDB-9F8D-9400A85FC706}"/>
              </a:ext>
            </a:extLst>
          </p:cNvPr>
          <p:cNvSpPr/>
          <p:nvPr/>
        </p:nvSpPr>
        <p:spPr>
          <a:xfrm>
            <a:off x="7327901" y="1546780"/>
            <a:ext cx="3819070" cy="4555093"/>
          </a:xfrm>
          <a:prstGeom prst="rect">
            <a:avLst/>
          </a:prstGeom>
        </p:spPr>
        <p:txBody>
          <a:bodyPr wrap="square">
            <a:spAutoFit/>
          </a:bodyPr>
          <a:lstStyle/>
          <a:p>
            <a:pPr>
              <a:spcAft>
                <a:spcPts val="1200"/>
              </a:spcAft>
            </a:pPr>
            <a:r>
              <a:rPr lang="en-GB" sz="2000" b="1" dirty="0">
                <a:solidFill>
                  <a:srgbClr val="C55500"/>
                </a:solidFill>
              </a:rPr>
              <a:t>Standards</a:t>
            </a:r>
            <a:endParaRPr lang="en-GB" sz="2000" dirty="0">
              <a:solidFill>
                <a:schemeClr val="bg1">
                  <a:lumMod val="50000"/>
                </a:schemeClr>
              </a:solidFill>
            </a:endParaRPr>
          </a:p>
          <a:p>
            <a:pPr marL="342900" indent="-342900">
              <a:spcAft>
                <a:spcPts val="1200"/>
              </a:spcAft>
              <a:buFont typeface="Wingdings" panose="05000000000000000000" pitchFamily="2" charset="2"/>
              <a:buChar char="ü"/>
            </a:pPr>
            <a:r>
              <a:rPr lang="en-GB" sz="2000" dirty="0">
                <a:solidFill>
                  <a:schemeClr val="bg1">
                    <a:lumMod val="50000"/>
                  </a:schemeClr>
                </a:solidFill>
              </a:rPr>
              <a:t>Recommendation with regard to </a:t>
            </a:r>
            <a:r>
              <a:rPr lang="en-GB" sz="2000" dirty="0">
                <a:solidFill>
                  <a:srgbClr val="D0662F"/>
                </a:solidFill>
              </a:rPr>
              <a:t>network neutrality</a:t>
            </a:r>
          </a:p>
          <a:p>
            <a:pPr marL="342900" indent="-342900">
              <a:spcAft>
                <a:spcPts val="1200"/>
              </a:spcAft>
              <a:buFont typeface="Wingdings" panose="05000000000000000000" pitchFamily="2" charset="2"/>
              <a:buChar char="ü"/>
            </a:pPr>
            <a:r>
              <a:rPr lang="en-GB" sz="2000" dirty="0">
                <a:solidFill>
                  <a:schemeClr val="bg1">
                    <a:lumMod val="50000"/>
                  </a:schemeClr>
                </a:solidFill>
              </a:rPr>
              <a:t>Recommendation on </a:t>
            </a:r>
            <a:r>
              <a:rPr lang="en-GB" sz="2000" dirty="0">
                <a:solidFill>
                  <a:srgbClr val="D0662F"/>
                </a:solidFill>
              </a:rPr>
              <a:t>Internet freedom</a:t>
            </a:r>
          </a:p>
          <a:p>
            <a:pPr marL="342900" indent="-342900">
              <a:spcAft>
                <a:spcPts val="1200"/>
              </a:spcAft>
              <a:buFont typeface="Wingdings" panose="05000000000000000000" pitchFamily="2" charset="2"/>
              <a:buChar char="ü"/>
            </a:pPr>
            <a:r>
              <a:rPr lang="en-GB" sz="2000" dirty="0">
                <a:solidFill>
                  <a:schemeClr val="bg1">
                    <a:lumMod val="50000"/>
                  </a:schemeClr>
                </a:solidFill>
              </a:rPr>
              <a:t>Recommendation on the </a:t>
            </a:r>
            <a:r>
              <a:rPr lang="en-GB" sz="2000" dirty="0">
                <a:solidFill>
                  <a:srgbClr val="D0662F"/>
                </a:solidFill>
              </a:rPr>
              <a:t>roles and responsibilities of internet intermediaries</a:t>
            </a:r>
          </a:p>
          <a:p>
            <a:pPr>
              <a:spcAft>
                <a:spcPts val="1200"/>
              </a:spcAft>
            </a:pPr>
            <a:r>
              <a:rPr lang="en-GB" sz="2000" b="1" dirty="0">
                <a:solidFill>
                  <a:srgbClr val="35A9E3"/>
                </a:solidFill>
              </a:rPr>
              <a:t>Awareness raising</a:t>
            </a:r>
            <a:endParaRPr lang="en-US" sz="2000" dirty="0">
              <a:solidFill>
                <a:schemeClr val="bg1">
                  <a:lumMod val="50000"/>
                </a:schemeClr>
              </a:solidFill>
            </a:endParaRPr>
          </a:p>
          <a:p>
            <a:pPr marL="342900" indent="-342900">
              <a:spcAft>
                <a:spcPts val="1200"/>
              </a:spcAft>
              <a:buFont typeface="Wingdings" panose="05000000000000000000" pitchFamily="2" charset="2"/>
              <a:buChar char="ü"/>
            </a:pPr>
            <a:r>
              <a:rPr lang="en-GB" sz="2000" dirty="0">
                <a:solidFill>
                  <a:schemeClr val="bg1">
                    <a:lumMod val="50000"/>
                  </a:schemeClr>
                </a:solidFill>
              </a:rPr>
              <a:t>Study</a:t>
            </a:r>
            <a:r>
              <a:rPr lang="en-GB" sz="2000" dirty="0">
                <a:solidFill>
                  <a:srgbClr val="D0662F"/>
                </a:solidFill>
              </a:rPr>
              <a:t> </a:t>
            </a:r>
            <a:r>
              <a:rPr lang="en-GB" sz="2000" dirty="0">
                <a:solidFill>
                  <a:srgbClr val="35A9E3"/>
                </a:solidFill>
              </a:rPr>
              <a:t>“Liability and jurisdictional issues in online defamation cases”</a:t>
            </a:r>
          </a:p>
        </p:txBody>
      </p:sp>
      <p:pic>
        <p:nvPicPr>
          <p:cNvPr id="1026" name="Picture 2" descr="Cooperation with the International Communications Consultancy Organisation">
            <a:extLst>
              <a:ext uri="{FF2B5EF4-FFF2-40B4-BE49-F238E27FC236}">
                <a16:creationId xmlns:a16="http://schemas.microsoft.com/office/drawing/2014/main" id="{B4567F8C-0F0E-4B23-984E-442167DD4D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4" r="1835"/>
          <a:stretch/>
        </p:blipFill>
        <p:spPr bwMode="auto">
          <a:xfrm>
            <a:off x="1513688" y="1316224"/>
            <a:ext cx="5653312" cy="35114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3DC8E90-B682-494E-9200-8299F8C5B193}"/>
              </a:ext>
            </a:extLst>
          </p:cNvPr>
          <p:cNvSpPr/>
          <p:nvPr/>
        </p:nvSpPr>
        <p:spPr>
          <a:xfrm>
            <a:off x="2079474" y="4983670"/>
            <a:ext cx="4542364" cy="1785104"/>
          </a:xfrm>
          <a:prstGeom prst="rect">
            <a:avLst/>
          </a:prstGeom>
        </p:spPr>
        <p:txBody>
          <a:bodyPr wrap="square">
            <a:spAutoFit/>
          </a:bodyPr>
          <a:lstStyle/>
          <a:p>
            <a:pPr>
              <a:spcAft>
                <a:spcPts val="1200"/>
              </a:spcAft>
            </a:pPr>
            <a:r>
              <a:rPr lang="en-GB" sz="2000" b="1" dirty="0">
                <a:solidFill>
                  <a:schemeClr val="accent6"/>
                </a:solidFill>
              </a:rPr>
              <a:t>Cooperation</a:t>
            </a:r>
          </a:p>
          <a:p>
            <a:pPr marL="342900" indent="-342900">
              <a:spcAft>
                <a:spcPts val="1200"/>
              </a:spcAft>
              <a:buFont typeface="Wingdings" panose="05000000000000000000" pitchFamily="2" charset="2"/>
              <a:buChar char="ü"/>
            </a:pPr>
            <a:r>
              <a:rPr lang="en-GB" sz="2000" dirty="0">
                <a:solidFill>
                  <a:schemeClr val="accent6"/>
                </a:solidFill>
              </a:rPr>
              <a:t>Partnership with Digital Companies</a:t>
            </a:r>
          </a:p>
          <a:p>
            <a:pPr marL="800100" lvl="1" indent="-342900">
              <a:spcAft>
                <a:spcPts val="1200"/>
              </a:spcAft>
              <a:buFont typeface="Arial" panose="020B0604020202020204" pitchFamily="34" charset="0"/>
              <a:buChar char="•"/>
            </a:pPr>
            <a:r>
              <a:rPr lang="en-GB" sz="2000" dirty="0">
                <a:solidFill>
                  <a:schemeClr val="bg1">
                    <a:lumMod val="50000"/>
                  </a:schemeClr>
                </a:solidFill>
              </a:rPr>
              <a:t>25 companies and associations</a:t>
            </a:r>
          </a:p>
          <a:p>
            <a:pPr marL="342900" indent="-342900">
              <a:spcAft>
                <a:spcPts val="1200"/>
              </a:spcAft>
              <a:buFont typeface="Wingdings" panose="05000000000000000000" pitchFamily="2" charset="2"/>
              <a:buChar char="ü"/>
            </a:pPr>
            <a:endParaRPr lang="en-GB" sz="2000" dirty="0"/>
          </a:p>
        </p:txBody>
      </p:sp>
      <p:sp>
        <p:nvSpPr>
          <p:cNvPr id="2" name="Slide Number Placeholder 1">
            <a:extLst>
              <a:ext uri="{FF2B5EF4-FFF2-40B4-BE49-F238E27FC236}">
                <a16:creationId xmlns:a16="http://schemas.microsoft.com/office/drawing/2014/main" id="{B18D8737-8516-4B76-B845-2D276ADB3BEF}"/>
              </a:ext>
            </a:extLst>
          </p:cNvPr>
          <p:cNvSpPr>
            <a:spLocks noGrp="1"/>
          </p:cNvSpPr>
          <p:nvPr>
            <p:ph type="sldNum" sz="quarter" idx="4"/>
          </p:nvPr>
        </p:nvSpPr>
        <p:spPr/>
        <p:txBody>
          <a:bodyPr/>
          <a:lstStyle/>
          <a:p>
            <a:fld id="{E8716A00-CC3F-A24A-9B86-816E9CA7F4AC}" type="slidenum">
              <a:rPr lang="fr-FR" smtClean="0"/>
              <a:pPr/>
              <a:t>35</a:t>
            </a:fld>
            <a:endParaRPr lang="fr-FR" dirty="0"/>
          </a:p>
        </p:txBody>
      </p:sp>
    </p:spTree>
    <p:extLst>
      <p:ext uri="{BB962C8B-B14F-4D97-AF65-F5344CB8AC3E}">
        <p14:creationId xmlns:p14="http://schemas.microsoft.com/office/powerpoint/2010/main" val="3247850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0F5156-8927-4F3A-97FA-73B2553DAAF4}"/>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4" name="Rectangle 3"/>
          <p:cNvSpPr/>
          <p:nvPr/>
        </p:nvSpPr>
        <p:spPr>
          <a:xfrm>
            <a:off x="5277821" y="5669748"/>
            <a:ext cx="4629942" cy="861774"/>
          </a:xfrm>
          <a:prstGeom prst="rect">
            <a:avLst/>
          </a:prstGeom>
        </p:spPr>
        <p:txBody>
          <a:bodyPr wrap="square">
            <a:spAutoFit/>
          </a:bodyPr>
          <a:lstStyle/>
          <a:p>
            <a:pPr>
              <a:lnSpc>
                <a:spcPts val="3000"/>
              </a:lnSpc>
            </a:pPr>
            <a:r>
              <a:rPr lang="en-GB" sz="2800" dirty="0">
                <a:solidFill>
                  <a:srgbClr val="D0662F"/>
                </a:solidFill>
              </a:rPr>
              <a:t>Strategy on media environment and reform</a:t>
            </a:r>
          </a:p>
        </p:txBody>
      </p:sp>
      <p:sp>
        <p:nvSpPr>
          <p:cNvPr id="6" name="Rectangle 5"/>
          <p:cNvSpPr/>
          <p:nvPr/>
        </p:nvSpPr>
        <p:spPr>
          <a:xfrm>
            <a:off x="4590938" y="247025"/>
            <a:ext cx="5653312" cy="584775"/>
          </a:xfrm>
          <a:prstGeom prst="rect">
            <a:avLst/>
          </a:prstGeom>
          <a:solidFill>
            <a:srgbClr val="D0662F"/>
          </a:solidFill>
        </p:spPr>
        <p:txBody>
          <a:bodyPr wrap="square">
            <a:spAutoFit/>
          </a:bodyPr>
          <a:lstStyle/>
          <a:p>
            <a:pPr algn="ctr"/>
            <a:r>
              <a:rPr lang="en-GB" sz="3200" dirty="0">
                <a:solidFill>
                  <a:schemeClr val="bg1"/>
                </a:solidFill>
              </a:rPr>
              <a:t>Priority Policy Development</a:t>
            </a:r>
          </a:p>
        </p:txBody>
      </p:sp>
      <p:sp>
        <p:nvSpPr>
          <p:cNvPr id="7" name="Content Placeholder 1"/>
          <p:cNvSpPr txBox="1">
            <a:spLocks/>
          </p:cNvSpPr>
          <p:nvPr/>
        </p:nvSpPr>
        <p:spPr>
          <a:xfrm>
            <a:off x="4898572" y="1611993"/>
            <a:ext cx="104775" cy="4820846"/>
          </a:xfrm>
          <a:prstGeom prst="rect">
            <a:avLst/>
          </a:prstGeom>
          <a:solidFill>
            <a:srgbClr val="AFAD9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66700" indent="0">
              <a:lnSpc>
                <a:spcPct val="140000"/>
              </a:lnSpc>
              <a:spcAft>
                <a:spcPts val="600"/>
              </a:spcAft>
              <a:buNone/>
            </a:pPr>
            <a:endParaRPr lang="en-GB" dirty="0"/>
          </a:p>
        </p:txBody>
      </p:sp>
      <p:sp>
        <p:nvSpPr>
          <p:cNvPr id="3" name="Diagonal Stripe 2"/>
          <p:cNvSpPr/>
          <p:nvPr/>
        </p:nvSpPr>
        <p:spPr>
          <a:xfrm>
            <a:off x="4958442" y="3779258"/>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iagonal Stripe 9"/>
          <p:cNvSpPr/>
          <p:nvPr/>
        </p:nvSpPr>
        <p:spPr>
          <a:xfrm>
            <a:off x="4972452" y="4960314"/>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ontent Placeholder 1"/>
          <p:cNvSpPr txBox="1">
            <a:spLocks/>
          </p:cNvSpPr>
          <p:nvPr/>
        </p:nvSpPr>
        <p:spPr>
          <a:xfrm>
            <a:off x="5292045" y="1490078"/>
            <a:ext cx="4550333" cy="22460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dirty="0">
                <a:solidFill>
                  <a:srgbClr val="AFAD9A"/>
                </a:solidFill>
              </a:rPr>
              <a:t>Prepare a draft recommendation with </a:t>
            </a:r>
            <a:r>
              <a:rPr lang="en-US" sz="2000" b="1" dirty="0">
                <a:solidFill>
                  <a:srgbClr val="D0662F"/>
                </a:solidFill>
              </a:rPr>
              <a:t>guiding principles for media and communication governance </a:t>
            </a:r>
            <a:r>
              <a:rPr lang="en-US" sz="2000" dirty="0">
                <a:solidFill>
                  <a:srgbClr val="AFAD9A"/>
                </a:solidFill>
              </a:rPr>
              <a:t>in order to address the shift from established channels to social networks and of related risks (manipulation of public opinion, lack of public trust, information disorder) </a:t>
            </a:r>
            <a:endParaRPr lang="en-GB" sz="2000" dirty="0">
              <a:solidFill>
                <a:srgbClr val="D0662F"/>
              </a:solidFill>
            </a:endParaRPr>
          </a:p>
        </p:txBody>
      </p:sp>
      <p:sp>
        <p:nvSpPr>
          <p:cNvPr id="21" name="Diagonal Stripe 20"/>
          <p:cNvSpPr/>
          <p:nvPr/>
        </p:nvSpPr>
        <p:spPr>
          <a:xfrm flipH="1">
            <a:off x="4283304" y="1943658"/>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Diagonal Stripe 21"/>
          <p:cNvSpPr/>
          <p:nvPr/>
        </p:nvSpPr>
        <p:spPr>
          <a:xfrm flipH="1">
            <a:off x="4264369" y="4739998"/>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ontent Placeholder 1"/>
          <p:cNvSpPr txBox="1">
            <a:spLocks/>
          </p:cNvSpPr>
          <p:nvPr/>
        </p:nvSpPr>
        <p:spPr>
          <a:xfrm>
            <a:off x="1834926" y="2216825"/>
            <a:ext cx="2824389" cy="25771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gn="r">
              <a:lnSpc>
                <a:spcPct val="100000"/>
              </a:lnSpc>
              <a:spcBef>
                <a:spcPts val="600"/>
              </a:spcBef>
              <a:spcAft>
                <a:spcPts val="3600"/>
              </a:spcAft>
              <a:buNone/>
            </a:pPr>
            <a:r>
              <a:rPr lang="en-US" sz="2000" dirty="0">
                <a:solidFill>
                  <a:srgbClr val="AFAD9A"/>
                </a:solidFill>
              </a:rPr>
              <a:t>Prepare a guidance note on regulatory/policy requirements, on </a:t>
            </a:r>
            <a:r>
              <a:rPr lang="en-US" sz="2000" b="1" dirty="0">
                <a:solidFill>
                  <a:srgbClr val="D0662F"/>
                </a:solidFill>
              </a:rPr>
              <a:t>prioritisation of public interest content </a:t>
            </a:r>
            <a:r>
              <a:rPr lang="en-US" sz="2000" dirty="0">
                <a:solidFill>
                  <a:srgbClr val="AFAD9A"/>
                </a:solidFill>
              </a:rPr>
              <a:t>on relevant social and search platforms and other news aggregators</a:t>
            </a:r>
            <a:endParaRPr lang="en-GB" sz="2000" b="1" dirty="0">
              <a:solidFill>
                <a:srgbClr val="D0662F"/>
              </a:solidFill>
            </a:endParaRPr>
          </a:p>
        </p:txBody>
      </p:sp>
      <p:sp>
        <p:nvSpPr>
          <p:cNvPr id="27" name="Rectangle 26"/>
          <p:cNvSpPr/>
          <p:nvPr/>
        </p:nvSpPr>
        <p:spPr>
          <a:xfrm>
            <a:off x="3219677" y="1481993"/>
            <a:ext cx="2468422" cy="461665"/>
          </a:xfrm>
          <a:prstGeom prst="rect">
            <a:avLst/>
          </a:prstGeom>
        </p:spPr>
        <p:txBody>
          <a:bodyPr wrap="square">
            <a:spAutoFit/>
          </a:bodyPr>
          <a:lstStyle/>
          <a:p>
            <a:r>
              <a:rPr lang="en-GB" sz="2400" dirty="0">
                <a:solidFill>
                  <a:srgbClr val="AFAD9A"/>
                </a:solidFill>
              </a:rPr>
              <a:t>2020 </a:t>
            </a:r>
            <a:r>
              <a:rPr lang="en-GB" sz="2400" b="1" dirty="0">
                <a:solidFill>
                  <a:srgbClr val="D0662F"/>
                </a:solidFill>
              </a:rPr>
              <a:t>2021</a:t>
            </a:r>
          </a:p>
        </p:txBody>
      </p:sp>
      <p:sp>
        <p:nvSpPr>
          <p:cNvPr id="18" name="Content Placeholder 1">
            <a:extLst>
              <a:ext uri="{FF2B5EF4-FFF2-40B4-BE49-F238E27FC236}">
                <a16:creationId xmlns:a16="http://schemas.microsoft.com/office/drawing/2014/main" id="{EBA3ACB2-45B7-4105-9F12-A22415B08CB8}"/>
              </a:ext>
            </a:extLst>
          </p:cNvPr>
          <p:cNvSpPr txBox="1">
            <a:spLocks/>
          </p:cNvSpPr>
          <p:nvPr/>
        </p:nvSpPr>
        <p:spPr>
          <a:xfrm>
            <a:off x="5304163" y="3950452"/>
            <a:ext cx="4550333" cy="150449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dirty="0">
                <a:solidFill>
                  <a:srgbClr val="AFAD9A"/>
                </a:solidFill>
              </a:rPr>
              <a:t>Prepare a draft recommendation on </a:t>
            </a:r>
            <a:r>
              <a:rPr lang="en-US" sz="2000" b="1" dirty="0">
                <a:solidFill>
                  <a:srgbClr val="D0662F"/>
                </a:solidFill>
              </a:rPr>
              <a:t>election communication and media coverage of electoral campaigns</a:t>
            </a:r>
            <a:endParaRPr lang="en-GB" sz="2000" b="1" dirty="0">
              <a:solidFill>
                <a:srgbClr val="D0662F"/>
              </a:solidFill>
            </a:endParaRPr>
          </a:p>
        </p:txBody>
      </p:sp>
      <p:sp>
        <p:nvSpPr>
          <p:cNvPr id="2" name="Rectangle 1">
            <a:extLst>
              <a:ext uri="{FF2B5EF4-FFF2-40B4-BE49-F238E27FC236}">
                <a16:creationId xmlns:a16="http://schemas.microsoft.com/office/drawing/2014/main" id="{12E7870F-626C-489E-B238-AB4262785C32}"/>
              </a:ext>
            </a:extLst>
          </p:cNvPr>
          <p:cNvSpPr/>
          <p:nvPr/>
        </p:nvSpPr>
        <p:spPr>
          <a:xfrm>
            <a:off x="2160170" y="5092844"/>
            <a:ext cx="2463926" cy="707886"/>
          </a:xfrm>
          <a:prstGeom prst="rect">
            <a:avLst/>
          </a:prstGeom>
        </p:spPr>
        <p:txBody>
          <a:bodyPr wrap="square">
            <a:spAutoFit/>
          </a:bodyPr>
          <a:lstStyle/>
          <a:p>
            <a:pPr marL="4763" algn="r">
              <a:spcBef>
                <a:spcPts val="600"/>
              </a:spcBef>
              <a:spcAft>
                <a:spcPts val="3600"/>
              </a:spcAft>
            </a:pPr>
            <a:r>
              <a:rPr lang="en-US" sz="2000" b="1" dirty="0">
                <a:solidFill>
                  <a:srgbClr val="D0662F"/>
                </a:solidFill>
              </a:rPr>
              <a:t>Promote diversity </a:t>
            </a:r>
            <a:r>
              <a:rPr lang="en-US" sz="2000" dirty="0">
                <a:solidFill>
                  <a:srgbClr val="AFAD9A"/>
                </a:solidFill>
              </a:rPr>
              <a:t>within the media</a:t>
            </a:r>
          </a:p>
        </p:txBody>
      </p:sp>
      <p:sp>
        <p:nvSpPr>
          <p:cNvPr id="14" name="Diagonal Stripe 13">
            <a:extLst>
              <a:ext uri="{FF2B5EF4-FFF2-40B4-BE49-F238E27FC236}">
                <a16:creationId xmlns:a16="http://schemas.microsoft.com/office/drawing/2014/main" id="{E2D59115-0316-4FFB-9D8A-93D2876B6898}"/>
              </a:ext>
            </a:extLst>
          </p:cNvPr>
          <p:cNvSpPr/>
          <p:nvPr/>
        </p:nvSpPr>
        <p:spPr>
          <a:xfrm flipH="1">
            <a:off x="4264369" y="5800731"/>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Slide Number Placeholder 4">
            <a:extLst>
              <a:ext uri="{FF2B5EF4-FFF2-40B4-BE49-F238E27FC236}">
                <a16:creationId xmlns:a16="http://schemas.microsoft.com/office/drawing/2014/main" id="{0D31E6B2-FC40-4AFE-87B6-F78DEE2E18C1}"/>
              </a:ext>
            </a:extLst>
          </p:cNvPr>
          <p:cNvSpPr>
            <a:spLocks noGrp="1"/>
          </p:cNvSpPr>
          <p:nvPr>
            <p:ph type="sldNum" sz="quarter" idx="4"/>
          </p:nvPr>
        </p:nvSpPr>
        <p:spPr/>
        <p:txBody>
          <a:bodyPr/>
          <a:lstStyle/>
          <a:p>
            <a:fld id="{E8716A00-CC3F-A24A-9B86-816E9CA7F4AC}" type="slidenum">
              <a:rPr lang="fr-FR" smtClean="0"/>
              <a:pPr/>
              <a:t>36</a:t>
            </a:fld>
            <a:endParaRPr lang="fr-FR" dirty="0"/>
          </a:p>
        </p:txBody>
      </p:sp>
    </p:spTree>
    <p:extLst>
      <p:ext uri="{BB962C8B-B14F-4D97-AF65-F5344CB8AC3E}">
        <p14:creationId xmlns:p14="http://schemas.microsoft.com/office/powerpoint/2010/main" val="3084580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E1D7B5-70F3-49C3-8A52-7F629E2BBE6A}"/>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4" name="Rectangle 3"/>
          <p:cNvSpPr/>
          <p:nvPr/>
        </p:nvSpPr>
        <p:spPr>
          <a:xfrm>
            <a:off x="5215675" y="5652510"/>
            <a:ext cx="5327331" cy="861774"/>
          </a:xfrm>
          <a:prstGeom prst="rect">
            <a:avLst/>
          </a:prstGeom>
        </p:spPr>
        <p:txBody>
          <a:bodyPr wrap="square">
            <a:spAutoFit/>
          </a:bodyPr>
          <a:lstStyle/>
          <a:p>
            <a:pPr>
              <a:lnSpc>
                <a:spcPts val="3000"/>
              </a:lnSpc>
            </a:pPr>
            <a:r>
              <a:rPr lang="en-GB" sz="2800" dirty="0">
                <a:solidFill>
                  <a:srgbClr val="D0662F"/>
                </a:solidFill>
              </a:rPr>
              <a:t>Strategy on the freedom of expression and digital technologies</a:t>
            </a:r>
            <a:endParaRPr lang="en-GB" sz="2800" dirty="0">
              <a:solidFill>
                <a:srgbClr val="AFAD9A"/>
              </a:solidFill>
            </a:endParaRPr>
          </a:p>
        </p:txBody>
      </p:sp>
      <p:sp>
        <p:nvSpPr>
          <p:cNvPr id="6" name="Rectangle 5"/>
          <p:cNvSpPr/>
          <p:nvPr/>
        </p:nvSpPr>
        <p:spPr>
          <a:xfrm>
            <a:off x="4740555" y="200547"/>
            <a:ext cx="5653312" cy="584775"/>
          </a:xfrm>
          <a:prstGeom prst="rect">
            <a:avLst/>
          </a:prstGeom>
          <a:solidFill>
            <a:srgbClr val="A42C9E"/>
          </a:solidFill>
        </p:spPr>
        <p:txBody>
          <a:bodyPr wrap="square">
            <a:spAutoFit/>
          </a:bodyPr>
          <a:lstStyle/>
          <a:p>
            <a:pPr algn="ctr"/>
            <a:r>
              <a:rPr lang="en-GB" sz="3200" dirty="0">
                <a:solidFill>
                  <a:schemeClr val="bg1"/>
                </a:solidFill>
              </a:rPr>
              <a:t>Digital Governance</a:t>
            </a:r>
          </a:p>
        </p:txBody>
      </p:sp>
      <p:sp>
        <p:nvSpPr>
          <p:cNvPr id="7" name="Content Placeholder 1"/>
          <p:cNvSpPr txBox="1">
            <a:spLocks/>
          </p:cNvSpPr>
          <p:nvPr/>
        </p:nvSpPr>
        <p:spPr>
          <a:xfrm>
            <a:off x="4898572" y="1611993"/>
            <a:ext cx="104775" cy="4820846"/>
          </a:xfrm>
          <a:prstGeom prst="rect">
            <a:avLst/>
          </a:prstGeom>
          <a:solidFill>
            <a:srgbClr val="AFAD9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66700" indent="0">
              <a:lnSpc>
                <a:spcPct val="140000"/>
              </a:lnSpc>
              <a:spcAft>
                <a:spcPts val="600"/>
              </a:spcAft>
              <a:buNone/>
            </a:pPr>
            <a:endParaRPr lang="en-GB" dirty="0"/>
          </a:p>
        </p:txBody>
      </p:sp>
      <p:sp>
        <p:nvSpPr>
          <p:cNvPr id="3" name="Diagonal Stripe 2"/>
          <p:cNvSpPr/>
          <p:nvPr/>
        </p:nvSpPr>
        <p:spPr>
          <a:xfrm>
            <a:off x="5003346" y="2520032"/>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iagonal Stripe 9"/>
          <p:cNvSpPr/>
          <p:nvPr/>
        </p:nvSpPr>
        <p:spPr>
          <a:xfrm>
            <a:off x="4972452" y="5102362"/>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ontent Placeholder 1"/>
          <p:cNvSpPr txBox="1">
            <a:spLocks/>
          </p:cNvSpPr>
          <p:nvPr/>
        </p:nvSpPr>
        <p:spPr>
          <a:xfrm>
            <a:off x="5292045" y="1490078"/>
            <a:ext cx="4550333" cy="22460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dirty="0">
                <a:solidFill>
                  <a:srgbClr val="AFAD9A"/>
                </a:solidFill>
              </a:rPr>
              <a:t>Prepare a draft recommendation on the</a:t>
            </a:r>
            <a:r>
              <a:rPr lang="en-US" sz="2000" b="1" dirty="0">
                <a:solidFill>
                  <a:srgbClr val="D0662F"/>
                </a:solidFill>
              </a:rPr>
              <a:t> impacts of digital technologies on freedom of expression</a:t>
            </a:r>
            <a:endParaRPr lang="en-GB" sz="2000" b="1" dirty="0">
              <a:solidFill>
                <a:srgbClr val="D0662F"/>
              </a:solidFill>
            </a:endParaRPr>
          </a:p>
        </p:txBody>
      </p:sp>
      <p:sp>
        <p:nvSpPr>
          <p:cNvPr id="21" name="Diagonal Stripe 20"/>
          <p:cNvSpPr/>
          <p:nvPr/>
        </p:nvSpPr>
        <p:spPr>
          <a:xfrm flipH="1">
            <a:off x="4283304" y="1943658"/>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Diagonal Stripe 21"/>
          <p:cNvSpPr/>
          <p:nvPr/>
        </p:nvSpPr>
        <p:spPr>
          <a:xfrm flipH="1">
            <a:off x="4283304" y="5787746"/>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p:cNvSpPr/>
          <p:nvPr/>
        </p:nvSpPr>
        <p:spPr>
          <a:xfrm>
            <a:off x="3219677" y="1481993"/>
            <a:ext cx="2468422" cy="461665"/>
          </a:xfrm>
          <a:prstGeom prst="rect">
            <a:avLst/>
          </a:prstGeom>
        </p:spPr>
        <p:txBody>
          <a:bodyPr wrap="square">
            <a:spAutoFit/>
          </a:bodyPr>
          <a:lstStyle/>
          <a:p>
            <a:r>
              <a:rPr lang="en-GB" sz="2400" dirty="0">
                <a:solidFill>
                  <a:srgbClr val="AFAD9A"/>
                </a:solidFill>
              </a:rPr>
              <a:t>2020 </a:t>
            </a:r>
            <a:r>
              <a:rPr lang="en-GB" sz="2400" b="1" dirty="0">
                <a:solidFill>
                  <a:srgbClr val="D0662F"/>
                </a:solidFill>
              </a:rPr>
              <a:t>2021</a:t>
            </a:r>
          </a:p>
        </p:txBody>
      </p:sp>
      <p:sp>
        <p:nvSpPr>
          <p:cNvPr id="18" name="Content Placeholder 1">
            <a:extLst>
              <a:ext uri="{FF2B5EF4-FFF2-40B4-BE49-F238E27FC236}">
                <a16:creationId xmlns:a16="http://schemas.microsoft.com/office/drawing/2014/main" id="{EBA3ACB2-45B7-4105-9F12-A22415B08CB8}"/>
              </a:ext>
            </a:extLst>
          </p:cNvPr>
          <p:cNvSpPr txBox="1">
            <a:spLocks/>
          </p:cNvSpPr>
          <p:nvPr/>
        </p:nvSpPr>
        <p:spPr>
          <a:xfrm>
            <a:off x="5292044" y="2843735"/>
            <a:ext cx="4843296" cy="220071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dirty="0">
                <a:solidFill>
                  <a:srgbClr val="AFAD9A"/>
                </a:solidFill>
              </a:rPr>
              <a:t>Prepare a guidance note on best practices by and with internet intermediaries and other stakeholders towards effective legal and </a:t>
            </a:r>
            <a:r>
              <a:rPr lang="en-US" sz="2000" b="1" dirty="0">
                <a:solidFill>
                  <a:srgbClr val="D0662F"/>
                </a:solidFill>
              </a:rPr>
              <a:t>procedural frameworks for self-regulatory and co-regulatory mechanisms for the restriction or moderation of illegal or harmful content</a:t>
            </a:r>
            <a:endParaRPr lang="en-GB" sz="2000" b="1" dirty="0">
              <a:solidFill>
                <a:srgbClr val="D0662F"/>
              </a:solidFill>
            </a:endParaRPr>
          </a:p>
        </p:txBody>
      </p:sp>
      <p:sp>
        <p:nvSpPr>
          <p:cNvPr id="25" name="Content Placeholder 1">
            <a:extLst>
              <a:ext uri="{FF2B5EF4-FFF2-40B4-BE49-F238E27FC236}">
                <a16:creationId xmlns:a16="http://schemas.microsoft.com/office/drawing/2014/main" id="{FAEB18EF-7887-40BF-9A7C-45C9CFFBB293}"/>
              </a:ext>
            </a:extLst>
          </p:cNvPr>
          <p:cNvSpPr txBox="1">
            <a:spLocks/>
          </p:cNvSpPr>
          <p:nvPr/>
        </p:nvSpPr>
        <p:spPr>
          <a:xfrm>
            <a:off x="1874576" y="4340841"/>
            <a:ext cx="2744993" cy="181171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gn="r">
              <a:lnSpc>
                <a:spcPct val="100000"/>
              </a:lnSpc>
              <a:spcBef>
                <a:spcPts val="600"/>
              </a:spcBef>
              <a:spcAft>
                <a:spcPts val="3600"/>
              </a:spcAft>
              <a:buNone/>
            </a:pPr>
            <a:r>
              <a:rPr lang="en-US" sz="1800" dirty="0">
                <a:solidFill>
                  <a:srgbClr val="AFAD9A"/>
                </a:solidFill>
              </a:rPr>
              <a:t>Contribute to the implementation of the Council of Europe </a:t>
            </a:r>
            <a:r>
              <a:rPr lang="en-US" sz="1800" b="1" dirty="0">
                <a:solidFill>
                  <a:srgbClr val="D0662F"/>
                </a:solidFill>
              </a:rPr>
              <a:t>Digital Governance Strategy </a:t>
            </a:r>
            <a:r>
              <a:rPr lang="en-US" sz="1800" dirty="0">
                <a:solidFill>
                  <a:srgbClr val="AFAD9A"/>
                </a:solidFill>
              </a:rPr>
              <a:t>2020+</a:t>
            </a:r>
            <a:endParaRPr lang="en-GB" sz="1800" b="1" dirty="0">
              <a:solidFill>
                <a:srgbClr val="D0662F"/>
              </a:solidFill>
            </a:endParaRPr>
          </a:p>
        </p:txBody>
      </p:sp>
      <p:sp>
        <p:nvSpPr>
          <p:cNvPr id="5" name="Rectangle 4">
            <a:extLst>
              <a:ext uri="{FF2B5EF4-FFF2-40B4-BE49-F238E27FC236}">
                <a16:creationId xmlns:a16="http://schemas.microsoft.com/office/drawing/2014/main" id="{F4B59C7F-8303-4703-8EDD-9CD9BDBD6937}"/>
              </a:ext>
            </a:extLst>
          </p:cNvPr>
          <p:cNvSpPr/>
          <p:nvPr/>
        </p:nvSpPr>
        <p:spPr>
          <a:xfrm>
            <a:off x="1738121" y="2047620"/>
            <a:ext cx="2869280" cy="2031325"/>
          </a:xfrm>
          <a:prstGeom prst="rect">
            <a:avLst/>
          </a:prstGeom>
        </p:spPr>
        <p:txBody>
          <a:bodyPr wrap="square">
            <a:spAutoFit/>
          </a:bodyPr>
          <a:lstStyle/>
          <a:p>
            <a:pPr marL="4763" algn="r">
              <a:spcBef>
                <a:spcPts val="600"/>
              </a:spcBef>
              <a:spcAft>
                <a:spcPts val="3600"/>
              </a:spcAft>
            </a:pPr>
            <a:r>
              <a:rPr lang="en-US" dirty="0">
                <a:solidFill>
                  <a:srgbClr val="AFAD9A"/>
                </a:solidFill>
              </a:rPr>
              <a:t>Activities on possible responses to the </a:t>
            </a:r>
            <a:r>
              <a:rPr lang="en-US" b="1" dirty="0">
                <a:solidFill>
                  <a:srgbClr val="D0662F"/>
                </a:solidFill>
              </a:rPr>
              <a:t>phenomenon of misinformation and manipulation in the digital information ecosystem </a:t>
            </a:r>
            <a:r>
              <a:rPr lang="en-US" dirty="0">
                <a:solidFill>
                  <a:srgbClr val="AFAD9A"/>
                </a:solidFill>
              </a:rPr>
              <a:t>(“fake news”)</a:t>
            </a:r>
            <a:endParaRPr lang="en-GB" dirty="0">
              <a:solidFill>
                <a:srgbClr val="AFAD9A"/>
              </a:solidFill>
            </a:endParaRPr>
          </a:p>
        </p:txBody>
      </p:sp>
      <p:sp>
        <p:nvSpPr>
          <p:cNvPr id="28" name="Diagonal Stripe 27">
            <a:extLst>
              <a:ext uri="{FF2B5EF4-FFF2-40B4-BE49-F238E27FC236}">
                <a16:creationId xmlns:a16="http://schemas.microsoft.com/office/drawing/2014/main" id="{E9E91494-D5C3-4D81-AB71-9A4ADECCF280}"/>
              </a:ext>
            </a:extLst>
          </p:cNvPr>
          <p:cNvSpPr/>
          <p:nvPr/>
        </p:nvSpPr>
        <p:spPr>
          <a:xfrm flipH="1">
            <a:off x="4242961" y="4069590"/>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Slide Number Placeholder 1">
            <a:extLst>
              <a:ext uri="{FF2B5EF4-FFF2-40B4-BE49-F238E27FC236}">
                <a16:creationId xmlns:a16="http://schemas.microsoft.com/office/drawing/2014/main" id="{061B1D00-9BF7-4FB8-87BE-2178869E536E}"/>
              </a:ext>
            </a:extLst>
          </p:cNvPr>
          <p:cNvSpPr>
            <a:spLocks noGrp="1"/>
          </p:cNvSpPr>
          <p:nvPr>
            <p:ph type="sldNum" sz="quarter" idx="4"/>
          </p:nvPr>
        </p:nvSpPr>
        <p:spPr/>
        <p:txBody>
          <a:bodyPr/>
          <a:lstStyle/>
          <a:p>
            <a:fld id="{E8716A00-CC3F-A24A-9B86-816E9CA7F4AC}" type="slidenum">
              <a:rPr lang="fr-FR" smtClean="0"/>
              <a:pPr/>
              <a:t>37</a:t>
            </a:fld>
            <a:endParaRPr lang="fr-FR" dirty="0"/>
          </a:p>
        </p:txBody>
      </p:sp>
    </p:spTree>
    <p:extLst>
      <p:ext uri="{BB962C8B-B14F-4D97-AF65-F5344CB8AC3E}">
        <p14:creationId xmlns:p14="http://schemas.microsoft.com/office/powerpoint/2010/main" val="1632106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B689F71-E5B3-42EE-AEE0-97A0AB4E5EAC}"/>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4" name="Rectangle 3"/>
          <p:cNvSpPr/>
          <p:nvPr/>
        </p:nvSpPr>
        <p:spPr>
          <a:xfrm>
            <a:off x="5224554" y="5668719"/>
            <a:ext cx="4910787" cy="861774"/>
          </a:xfrm>
          <a:prstGeom prst="rect">
            <a:avLst/>
          </a:prstGeom>
        </p:spPr>
        <p:txBody>
          <a:bodyPr wrap="square">
            <a:spAutoFit/>
          </a:bodyPr>
          <a:lstStyle/>
          <a:p>
            <a:pPr>
              <a:lnSpc>
                <a:spcPts val="3000"/>
              </a:lnSpc>
            </a:pPr>
            <a:r>
              <a:rPr lang="en-GB" sz="2800" dirty="0">
                <a:solidFill>
                  <a:srgbClr val="D0662F"/>
                </a:solidFill>
              </a:rPr>
              <a:t>Strategy on human rights impacts of artificial intelligence</a:t>
            </a:r>
            <a:endParaRPr lang="en-GB" sz="2800" dirty="0">
              <a:solidFill>
                <a:srgbClr val="AFAD9A"/>
              </a:solidFill>
            </a:endParaRPr>
          </a:p>
        </p:txBody>
      </p:sp>
      <p:sp>
        <p:nvSpPr>
          <p:cNvPr id="6" name="Rectangle 5"/>
          <p:cNvSpPr/>
          <p:nvPr/>
        </p:nvSpPr>
        <p:spPr>
          <a:xfrm>
            <a:off x="4740555" y="256610"/>
            <a:ext cx="5653312" cy="584775"/>
          </a:xfrm>
          <a:prstGeom prst="rect">
            <a:avLst/>
          </a:prstGeom>
          <a:solidFill>
            <a:srgbClr val="7030A0"/>
          </a:solidFill>
        </p:spPr>
        <p:txBody>
          <a:bodyPr wrap="square">
            <a:spAutoFit/>
          </a:bodyPr>
          <a:lstStyle/>
          <a:p>
            <a:pPr algn="ctr"/>
            <a:r>
              <a:rPr lang="en-GB" sz="3200" dirty="0">
                <a:solidFill>
                  <a:schemeClr val="bg1"/>
                </a:solidFill>
              </a:rPr>
              <a:t>Artificial Intelligence</a:t>
            </a:r>
          </a:p>
        </p:txBody>
      </p:sp>
      <p:sp>
        <p:nvSpPr>
          <p:cNvPr id="7" name="Content Placeholder 1"/>
          <p:cNvSpPr txBox="1">
            <a:spLocks/>
          </p:cNvSpPr>
          <p:nvPr/>
        </p:nvSpPr>
        <p:spPr>
          <a:xfrm>
            <a:off x="4898572" y="1611993"/>
            <a:ext cx="104775" cy="4820846"/>
          </a:xfrm>
          <a:prstGeom prst="rect">
            <a:avLst/>
          </a:prstGeom>
          <a:solidFill>
            <a:srgbClr val="AFAD9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66700" indent="0">
              <a:lnSpc>
                <a:spcPct val="140000"/>
              </a:lnSpc>
              <a:spcAft>
                <a:spcPts val="600"/>
              </a:spcAft>
              <a:buNone/>
            </a:pPr>
            <a:endParaRPr lang="en-GB" dirty="0"/>
          </a:p>
        </p:txBody>
      </p:sp>
      <p:sp>
        <p:nvSpPr>
          <p:cNvPr id="10" name="Diagonal Stripe 9"/>
          <p:cNvSpPr/>
          <p:nvPr/>
        </p:nvSpPr>
        <p:spPr>
          <a:xfrm>
            <a:off x="4972452" y="5017820"/>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ontent Placeholder 1"/>
          <p:cNvSpPr txBox="1">
            <a:spLocks/>
          </p:cNvSpPr>
          <p:nvPr/>
        </p:nvSpPr>
        <p:spPr>
          <a:xfrm>
            <a:off x="5292045" y="1649752"/>
            <a:ext cx="4550333" cy="204388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dirty="0">
                <a:solidFill>
                  <a:srgbClr val="AFAD9A"/>
                </a:solidFill>
              </a:rPr>
              <a:t>Develop a feasibility study and potential elements based on broad multi-stakeholder consultations, of </a:t>
            </a:r>
            <a:r>
              <a:rPr lang="en-US" sz="2000" b="1" dirty="0">
                <a:solidFill>
                  <a:srgbClr val="D0662F"/>
                </a:solidFill>
              </a:rPr>
              <a:t>a legal framework for the development, design and application of artificial intelligence </a:t>
            </a:r>
            <a:r>
              <a:rPr lang="en-US" sz="2000" dirty="0">
                <a:solidFill>
                  <a:srgbClr val="AFAD9A"/>
                </a:solidFill>
              </a:rPr>
              <a:t>based on Council of Europe standards.</a:t>
            </a:r>
            <a:endParaRPr lang="en-GB" sz="2000" b="1" dirty="0">
              <a:solidFill>
                <a:srgbClr val="D0662F"/>
              </a:solidFill>
            </a:endParaRPr>
          </a:p>
        </p:txBody>
      </p:sp>
      <p:sp>
        <p:nvSpPr>
          <p:cNvPr id="21" name="Diagonal Stripe 20"/>
          <p:cNvSpPr/>
          <p:nvPr/>
        </p:nvSpPr>
        <p:spPr>
          <a:xfrm flipH="1">
            <a:off x="4283304" y="1943658"/>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Diagonal Stripe 21"/>
          <p:cNvSpPr/>
          <p:nvPr/>
        </p:nvSpPr>
        <p:spPr>
          <a:xfrm flipH="1">
            <a:off x="4254015" y="3214688"/>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Diagonal Stripe 10">
            <a:extLst>
              <a:ext uri="{FF2B5EF4-FFF2-40B4-BE49-F238E27FC236}">
                <a16:creationId xmlns:a16="http://schemas.microsoft.com/office/drawing/2014/main" id="{40CF8281-1E17-48C0-81F6-E67F31CD5127}"/>
              </a:ext>
            </a:extLst>
          </p:cNvPr>
          <p:cNvSpPr/>
          <p:nvPr/>
        </p:nvSpPr>
        <p:spPr>
          <a:xfrm>
            <a:off x="4947150" y="3693637"/>
            <a:ext cx="635454"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Diagonal Stripe 15">
            <a:extLst>
              <a:ext uri="{FF2B5EF4-FFF2-40B4-BE49-F238E27FC236}">
                <a16:creationId xmlns:a16="http://schemas.microsoft.com/office/drawing/2014/main" id="{0E6F2DC1-313E-4474-8BC3-68E6731BFEE0}"/>
              </a:ext>
            </a:extLst>
          </p:cNvPr>
          <p:cNvSpPr/>
          <p:nvPr/>
        </p:nvSpPr>
        <p:spPr>
          <a:xfrm flipH="1">
            <a:off x="4282373" y="5446445"/>
            <a:ext cx="653139" cy="428625"/>
          </a:xfrm>
          <a:prstGeom prst="diagStripe">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ADF18149-F19C-4157-A52F-5EACC9037514}"/>
              </a:ext>
            </a:extLst>
          </p:cNvPr>
          <p:cNvSpPr/>
          <p:nvPr/>
        </p:nvSpPr>
        <p:spPr>
          <a:xfrm>
            <a:off x="3219677" y="1481993"/>
            <a:ext cx="2468422" cy="461665"/>
          </a:xfrm>
          <a:prstGeom prst="rect">
            <a:avLst/>
          </a:prstGeom>
        </p:spPr>
        <p:txBody>
          <a:bodyPr wrap="square">
            <a:spAutoFit/>
          </a:bodyPr>
          <a:lstStyle/>
          <a:p>
            <a:r>
              <a:rPr lang="en-GB" sz="2400" dirty="0">
                <a:solidFill>
                  <a:srgbClr val="AFAD9A"/>
                </a:solidFill>
              </a:rPr>
              <a:t>2020 </a:t>
            </a:r>
            <a:r>
              <a:rPr lang="en-GB" sz="2400" b="1" dirty="0">
                <a:solidFill>
                  <a:srgbClr val="D0662F"/>
                </a:solidFill>
              </a:rPr>
              <a:t>2021</a:t>
            </a:r>
          </a:p>
        </p:txBody>
      </p:sp>
      <p:sp>
        <p:nvSpPr>
          <p:cNvPr id="12" name="Content Placeholder 1">
            <a:extLst>
              <a:ext uri="{FF2B5EF4-FFF2-40B4-BE49-F238E27FC236}">
                <a16:creationId xmlns:a16="http://schemas.microsoft.com/office/drawing/2014/main" id="{8CE5ABAE-9C6E-4617-8056-DC959D909B29}"/>
              </a:ext>
            </a:extLst>
          </p:cNvPr>
          <p:cNvSpPr txBox="1">
            <a:spLocks/>
          </p:cNvSpPr>
          <p:nvPr/>
        </p:nvSpPr>
        <p:spPr>
          <a:xfrm>
            <a:off x="5303674" y="4023221"/>
            <a:ext cx="4277775" cy="110190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63" indent="0">
              <a:lnSpc>
                <a:spcPct val="100000"/>
              </a:lnSpc>
              <a:spcBef>
                <a:spcPts val="600"/>
              </a:spcBef>
              <a:spcAft>
                <a:spcPts val="3600"/>
              </a:spcAft>
              <a:buNone/>
            </a:pPr>
            <a:r>
              <a:rPr lang="en-US" sz="2000" b="1" dirty="0">
                <a:solidFill>
                  <a:srgbClr val="D0662F"/>
                </a:solidFill>
              </a:rPr>
              <a:t>CAHAI</a:t>
            </a:r>
            <a:r>
              <a:rPr lang="en-US" sz="2000" dirty="0">
                <a:solidFill>
                  <a:srgbClr val="AFAD9A"/>
                </a:solidFill>
              </a:rPr>
              <a:t> Intergovernmental </a:t>
            </a:r>
            <a:br>
              <a:rPr lang="en-US" sz="2000" dirty="0">
                <a:solidFill>
                  <a:srgbClr val="AFAD9A"/>
                </a:solidFill>
              </a:rPr>
            </a:br>
            <a:r>
              <a:rPr lang="en-US" sz="2000" dirty="0">
                <a:solidFill>
                  <a:srgbClr val="AFAD9A"/>
                </a:solidFill>
              </a:rPr>
              <a:t>Ad Hoc Committee on Artificial Intelligence </a:t>
            </a:r>
          </a:p>
        </p:txBody>
      </p:sp>
      <p:sp>
        <p:nvSpPr>
          <p:cNvPr id="2" name="Slide Number Placeholder 1">
            <a:extLst>
              <a:ext uri="{FF2B5EF4-FFF2-40B4-BE49-F238E27FC236}">
                <a16:creationId xmlns:a16="http://schemas.microsoft.com/office/drawing/2014/main" id="{A34B2A7D-20FE-4853-9221-8C063878382F}"/>
              </a:ext>
            </a:extLst>
          </p:cNvPr>
          <p:cNvSpPr>
            <a:spLocks noGrp="1"/>
          </p:cNvSpPr>
          <p:nvPr>
            <p:ph type="sldNum" sz="quarter" idx="4"/>
          </p:nvPr>
        </p:nvSpPr>
        <p:spPr/>
        <p:txBody>
          <a:bodyPr/>
          <a:lstStyle/>
          <a:p>
            <a:fld id="{E8716A00-CC3F-A24A-9B86-816E9CA7F4AC}" type="slidenum">
              <a:rPr lang="fr-FR" smtClean="0"/>
              <a:pPr/>
              <a:t>38</a:t>
            </a:fld>
            <a:endParaRPr lang="fr-FR" dirty="0"/>
          </a:p>
        </p:txBody>
      </p:sp>
    </p:spTree>
    <p:extLst>
      <p:ext uri="{BB962C8B-B14F-4D97-AF65-F5344CB8AC3E}">
        <p14:creationId xmlns:p14="http://schemas.microsoft.com/office/powerpoint/2010/main" val="65153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39</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5" name="Rectangle 14">
            <a:extLst>
              <a:ext uri="{FF2B5EF4-FFF2-40B4-BE49-F238E27FC236}">
                <a16:creationId xmlns:a16="http://schemas.microsoft.com/office/drawing/2014/main" id="{67BD079B-0585-4323-A879-02F4D27B7B8F}"/>
              </a:ext>
            </a:extLst>
          </p:cNvPr>
          <p:cNvSpPr/>
          <p:nvPr/>
        </p:nvSpPr>
        <p:spPr>
          <a:xfrm>
            <a:off x="4970637" y="35102"/>
            <a:ext cx="6281292" cy="1077218"/>
          </a:xfrm>
          <a:prstGeom prst="rect">
            <a:avLst/>
          </a:prstGeom>
          <a:solidFill>
            <a:srgbClr val="D0662F"/>
          </a:solidFill>
        </p:spPr>
        <p:txBody>
          <a:bodyPr wrap="square">
            <a:spAutoFit/>
          </a:bodyPr>
          <a:lstStyle/>
          <a:p>
            <a:pPr algn="ctr"/>
            <a:r>
              <a:rPr lang="en-GB" altLang="en-US" sz="3200" dirty="0">
                <a:solidFill>
                  <a:schemeClr val="bg1"/>
                </a:solidFill>
              </a:rPr>
              <a:t>Digital developments bring opportunities…</a:t>
            </a:r>
          </a:p>
        </p:txBody>
      </p:sp>
      <p:pic>
        <p:nvPicPr>
          <p:cNvPr id="17" name="Picture 16">
            <a:extLst>
              <a:ext uri="{FF2B5EF4-FFF2-40B4-BE49-F238E27FC236}">
                <a16:creationId xmlns:a16="http://schemas.microsoft.com/office/drawing/2014/main" id="{B13FAA02-9F2C-4BBE-A7F7-80D76769DDC0}"/>
              </a:ext>
            </a:extLst>
          </p:cNvPr>
          <p:cNvPicPr>
            <a:picLocks noChangeAspect="1"/>
          </p:cNvPicPr>
          <p:nvPr/>
        </p:nvPicPr>
        <p:blipFill>
          <a:blip r:embed="rId4"/>
          <a:stretch>
            <a:fillRect/>
          </a:stretch>
        </p:blipFill>
        <p:spPr>
          <a:xfrm>
            <a:off x="191193" y="1512916"/>
            <a:ext cx="6072450" cy="4048299"/>
          </a:xfrm>
          <a:prstGeom prst="rect">
            <a:avLst/>
          </a:prstGeom>
        </p:spPr>
      </p:pic>
      <p:sp>
        <p:nvSpPr>
          <p:cNvPr id="18" name="Rectangle 17">
            <a:extLst>
              <a:ext uri="{FF2B5EF4-FFF2-40B4-BE49-F238E27FC236}">
                <a16:creationId xmlns:a16="http://schemas.microsoft.com/office/drawing/2014/main" id="{4B77A0F4-EFD1-4ED4-A16A-D12BDA13B4C3}"/>
              </a:ext>
            </a:extLst>
          </p:cNvPr>
          <p:cNvSpPr/>
          <p:nvPr/>
        </p:nvSpPr>
        <p:spPr>
          <a:xfrm>
            <a:off x="6523384" y="1058616"/>
            <a:ext cx="5270604" cy="6093976"/>
          </a:xfrm>
          <a:prstGeom prst="rect">
            <a:avLst/>
          </a:prstGeom>
        </p:spPr>
        <p:txBody>
          <a:bodyPr wrap="square">
            <a:spAutoFit/>
          </a:bodyPr>
          <a:lstStyle/>
          <a:p>
            <a:pPr>
              <a:spcAft>
                <a:spcPts val="1200"/>
              </a:spcAft>
            </a:pPr>
            <a:r>
              <a:rPr lang="en-GB" dirty="0"/>
              <a:t> </a:t>
            </a:r>
          </a:p>
          <a:p>
            <a:pPr marL="285750" indent="-285750">
              <a:spcAft>
                <a:spcPts val="1200"/>
              </a:spcAft>
              <a:buFont typeface="Wingdings" panose="05000000000000000000" pitchFamily="2" charset="2"/>
              <a:buChar char="Ø"/>
            </a:pPr>
            <a:r>
              <a:rPr lang="en-GB" sz="2400" dirty="0"/>
              <a:t>healthcare services</a:t>
            </a:r>
          </a:p>
          <a:p>
            <a:pPr marL="285750" indent="-285750">
              <a:spcAft>
                <a:spcPts val="1200"/>
              </a:spcAft>
              <a:buFont typeface="Wingdings" panose="05000000000000000000" pitchFamily="2" charset="2"/>
              <a:buChar char="Ø"/>
            </a:pPr>
            <a:r>
              <a:rPr lang="en-GB" sz="2400" dirty="0"/>
              <a:t>smart watches (health-monitoring)</a:t>
            </a:r>
          </a:p>
          <a:p>
            <a:pPr marL="285750" indent="-285750">
              <a:spcAft>
                <a:spcPts val="1200"/>
              </a:spcAft>
              <a:buFont typeface="Wingdings" panose="05000000000000000000" pitchFamily="2" charset="2"/>
              <a:buChar char="Ø"/>
            </a:pPr>
            <a:r>
              <a:rPr lang="en-GB" sz="2400" dirty="0"/>
              <a:t>medical video-consultation </a:t>
            </a:r>
          </a:p>
          <a:p>
            <a:pPr marL="285750" indent="-285750">
              <a:spcAft>
                <a:spcPts val="1200"/>
              </a:spcAft>
              <a:buFont typeface="Wingdings" panose="05000000000000000000" pitchFamily="2" charset="2"/>
              <a:buChar char="Ø"/>
            </a:pPr>
            <a:r>
              <a:rPr lang="en-GB" sz="2400" dirty="0"/>
              <a:t>communication with the loved ones</a:t>
            </a:r>
          </a:p>
          <a:p>
            <a:pPr marL="285750" indent="-285750">
              <a:spcAft>
                <a:spcPts val="1200"/>
              </a:spcAft>
              <a:buFont typeface="Wingdings" panose="05000000000000000000" pitchFamily="2" charset="2"/>
              <a:buChar char="Ø"/>
            </a:pPr>
            <a:r>
              <a:rPr lang="en-GB" sz="2400" dirty="0"/>
              <a:t>self-driving cars</a:t>
            </a:r>
          </a:p>
          <a:p>
            <a:pPr marL="285750" indent="-285750">
              <a:spcAft>
                <a:spcPts val="1200"/>
              </a:spcAft>
              <a:buFont typeface="Wingdings" panose="05000000000000000000" pitchFamily="2" charset="2"/>
              <a:buChar char="Ø"/>
            </a:pPr>
            <a:r>
              <a:rPr lang="en-GB" sz="2400" dirty="0"/>
              <a:t>online services (travel booking, online shopping, finances planning, household expenses)</a:t>
            </a:r>
          </a:p>
          <a:p>
            <a:pPr marL="285750" indent="-285750">
              <a:spcAft>
                <a:spcPts val="1200"/>
              </a:spcAft>
              <a:buFont typeface="Wingdings" panose="05000000000000000000" pitchFamily="2" charset="2"/>
              <a:buChar char="Ø"/>
            </a:pPr>
            <a:r>
              <a:rPr lang="en-GB" sz="2400" dirty="0"/>
              <a:t>studying and access to information (kindle, podcasts)</a:t>
            </a:r>
          </a:p>
          <a:p>
            <a:pPr marL="285750" indent="-285750">
              <a:spcAft>
                <a:spcPts val="1200"/>
              </a:spcAft>
              <a:buFont typeface="Wingdings" panose="05000000000000000000" pitchFamily="2" charset="2"/>
              <a:buChar char="Ø"/>
            </a:pPr>
            <a:endParaRPr lang="en-GB" sz="2400" dirty="0"/>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127017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8CF17A-6D05-48F1-B3F6-1DFBE1E5BAE3}"/>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FF92B74F-8E85-470A-802D-0AD7251765B6}"/>
              </a:ext>
            </a:extLst>
          </p:cNvPr>
          <p:cNvSpPr>
            <a:spLocks noGrp="1"/>
          </p:cNvSpPr>
          <p:nvPr>
            <p:ph type="sldNum" sz="quarter" idx="4"/>
          </p:nvPr>
        </p:nvSpPr>
        <p:spPr/>
        <p:txBody>
          <a:bodyPr/>
          <a:lstStyle/>
          <a:p>
            <a:fld id="{E8716A00-CC3F-A24A-9B86-816E9CA7F4AC}" type="slidenum">
              <a:rPr lang="fr-FR" smtClean="0"/>
              <a:pPr/>
              <a:t>4</a:t>
            </a:fld>
            <a:endParaRPr lang="fr-FR" dirty="0"/>
          </a:p>
        </p:txBody>
      </p:sp>
      <p:pic>
        <p:nvPicPr>
          <p:cNvPr id="2050" name="Picture 2" descr="ECHR – Supreme Administrative Court of Lithuania requests an advisory  opinion on impeachment legislation, December 11, 2020 – AEA – EAL European  Association of Lawyers">
            <a:extLst>
              <a:ext uri="{FF2B5EF4-FFF2-40B4-BE49-F238E27FC236}">
                <a16:creationId xmlns:a16="http://schemas.microsoft.com/office/drawing/2014/main" id="{59A03C5C-A684-485C-A876-541A83EF2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4" y="1564380"/>
            <a:ext cx="3775080" cy="14495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5B97B81-E66C-4FF3-8122-E89895890E15}"/>
              </a:ext>
            </a:extLst>
          </p:cNvPr>
          <p:cNvSpPr/>
          <p:nvPr/>
        </p:nvSpPr>
        <p:spPr>
          <a:xfrm>
            <a:off x="4249272" y="279737"/>
            <a:ext cx="6131858" cy="584775"/>
          </a:xfrm>
          <a:prstGeom prst="rect">
            <a:avLst/>
          </a:prstGeom>
          <a:solidFill>
            <a:srgbClr val="D0662F"/>
          </a:solidFill>
        </p:spPr>
        <p:txBody>
          <a:bodyPr wrap="square">
            <a:spAutoFit/>
          </a:bodyPr>
          <a:lstStyle/>
          <a:p>
            <a:pPr algn="ctr"/>
            <a:r>
              <a:rPr lang="en-GB" sz="3200" dirty="0">
                <a:solidFill>
                  <a:schemeClr val="bg1"/>
                </a:solidFill>
              </a:rPr>
              <a:t>Two sister institutions</a:t>
            </a:r>
          </a:p>
        </p:txBody>
      </p:sp>
      <p:sp>
        <p:nvSpPr>
          <p:cNvPr id="4" name="Rectangle 3">
            <a:extLst>
              <a:ext uri="{FF2B5EF4-FFF2-40B4-BE49-F238E27FC236}">
                <a16:creationId xmlns:a16="http://schemas.microsoft.com/office/drawing/2014/main" id="{5F403E3E-13F6-4AF3-913F-54BC58E477E7}"/>
              </a:ext>
            </a:extLst>
          </p:cNvPr>
          <p:cNvSpPr/>
          <p:nvPr/>
        </p:nvSpPr>
        <p:spPr>
          <a:xfrm>
            <a:off x="5422900" y="3342101"/>
            <a:ext cx="6261100" cy="2785378"/>
          </a:xfrm>
          <a:prstGeom prst="rect">
            <a:avLst/>
          </a:prstGeom>
        </p:spPr>
        <p:txBody>
          <a:bodyPr wrap="square">
            <a:spAutoFit/>
          </a:bodyPr>
          <a:lstStyle/>
          <a:p>
            <a:pPr marL="285750" indent="-285750">
              <a:spcAft>
                <a:spcPts val="600"/>
              </a:spcAft>
              <a:buFont typeface="Wingdings" panose="05000000000000000000" pitchFamily="2" charset="2"/>
              <a:buChar char="ü"/>
            </a:pPr>
            <a:r>
              <a:rPr lang="en-US" sz="2000" b="1" dirty="0">
                <a:solidFill>
                  <a:srgbClr val="0F1820"/>
                </a:solidFill>
                <a:latin typeface="Axiforma"/>
              </a:rPr>
              <a:t>Actions by individuals, companies or </a:t>
            </a:r>
            <a:r>
              <a:rPr lang="en-US" sz="2000" b="1" dirty="0" err="1">
                <a:solidFill>
                  <a:srgbClr val="0F1820"/>
                </a:solidFill>
                <a:latin typeface="Axiforma"/>
              </a:rPr>
              <a:t>organisations</a:t>
            </a:r>
            <a:r>
              <a:rPr lang="en-US" sz="2000" b="1" dirty="0">
                <a:solidFill>
                  <a:srgbClr val="0F1820"/>
                </a:solidFill>
                <a:latin typeface="Axiforma"/>
              </a:rPr>
              <a:t> </a:t>
            </a:r>
            <a:r>
              <a:rPr lang="en-US" sz="2000" b="1" dirty="0">
                <a:solidFill>
                  <a:srgbClr val="FF0000"/>
                </a:solidFill>
                <a:latin typeface="Axiforma"/>
              </a:rPr>
              <a:t>against EU decisions or actions </a:t>
            </a:r>
            <a:r>
              <a:rPr lang="en-US" sz="2000" dirty="0">
                <a:solidFill>
                  <a:srgbClr val="0F1820"/>
                </a:solidFill>
                <a:latin typeface="Axiforma"/>
              </a:rPr>
              <a:t>by EU institutions.</a:t>
            </a:r>
          </a:p>
          <a:p>
            <a:pPr marL="285750" indent="-285750">
              <a:spcAft>
                <a:spcPts val="600"/>
              </a:spcAft>
              <a:buFont typeface="Wingdings" panose="05000000000000000000" pitchFamily="2" charset="2"/>
              <a:buChar char="ü"/>
            </a:pPr>
            <a:r>
              <a:rPr lang="en-US" sz="2000" b="1" dirty="0">
                <a:solidFill>
                  <a:srgbClr val="0F1820"/>
                </a:solidFill>
                <a:latin typeface="Axiforma"/>
              </a:rPr>
              <a:t>Requests from Member States’ </a:t>
            </a:r>
            <a:r>
              <a:rPr lang="en-US" sz="2000" dirty="0">
                <a:solidFill>
                  <a:srgbClr val="0F1820"/>
                </a:solidFill>
                <a:latin typeface="Axiforma"/>
              </a:rPr>
              <a:t>courts for “preliminary rulings” asking for an </a:t>
            </a:r>
            <a:r>
              <a:rPr lang="en-US" sz="2000" b="1" dirty="0">
                <a:solidFill>
                  <a:srgbClr val="FF0000"/>
                </a:solidFill>
                <a:latin typeface="Axiforma"/>
              </a:rPr>
              <a:t>interpretation of EU law</a:t>
            </a:r>
            <a:r>
              <a:rPr lang="en-US" sz="2000" dirty="0">
                <a:solidFill>
                  <a:srgbClr val="0F1820"/>
                </a:solidFill>
                <a:latin typeface="Axiforma"/>
              </a:rPr>
              <a:t>. </a:t>
            </a:r>
          </a:p>
          <a:p>
            <a:pPr marL="285750" indent="-285750">
              <a:spcAft>
                <a:spcPts val="600"/>
              </a:spcAft>
              <a:buFont typeface="Wingdings" panose="05000000000000000000" pitchFamily="2" charset="2"/>
              <a:buChar char="ü"/>
            </a:pPr>
            <a:r>
              <a:rPr lang="en-US" sz="2000" b="1" dirty="0">
                <a:solidFill>
                  <a:srgbClr val="0F1820"/>
                </a:solidFill>
                <a:latin typeface="Axiforma"/>
              </a:rPr>
              <a:t>Actions by the European Commission </a:t>
            </a:r>
            <a:r>
              <a:rPr lang="en-US" sz="2000" dirty="0">
                <a:solidFill>
                  <a:srgbClr val="0F1820"/>
                </a:solidFill>
                <a:latin typeface="Axiforma"/>
              </a:rPr>
              <a:t>for </a:t>
            </a:r>
            <a:r>
              <a:rPr lang="en-US" sz="2000" b="1" dirty="0">
                <a:solidFill>
                  <a:srgbClr val="FF0000"/>
                </a:solidFill>
                <a:latin typeface="Axiforma"/>
              </a:rPr>
              <a:t>Member State’s failure to fulfil its obligations </a:t>
            </a:r>
            <a:r>
              <a:rPr lang="en-US" sz="2000" dirty="0">
                <a:solidFill>
                  <a:srgbClr val="0F1820"/>
                </a:solidFill>
                <a:latin typeface="Axiforma"/>
              </a:rPr>
              <a:t>under EU law.  </a:t>
            </a:r>
          </a:p>
          <a:p>
            <a:pPr marL="285750" indent="-285750">
              <a:spcAft>
                <a:spcPts val="600"/>
              </a:spcAft>
              <a:buFont typeface="Wingdings" panose="05000000000000000000" pitchFamily="2" charset="2"/>
              <a:buChar char="ü"/>
            </a:pPr>
            <a:r>
              <a:rPr lang="en-US" sz="2000" b="1" dirty="0">
                <a:solidFill>
                  <a:srgbClr val="0F1820"/>
                </a:solidFill>
                <a:latin typeface="Axiforma"/>
              </a:rPr>
              <a:t>Requests to annul EU law </a:t>
            </a:r>
            <a:r>
              <a:rPr lang="en-US" sz="2000" dirty="0">
                <a:solidFill>
                  <a:srgbClr val="0F1820"/>
                </a:solidFill>
                <a:latin typeface="Axiforma"/>
              </a:rPr>
              <a:t>concerning alleged </a:t>
            </a:r>
            <a:r>
              <a:rPr lang="en-US" sz="2000" b="1" dirty="0">
                <a:solidFill>
                  <a:srgbClr val="FF0000"/>
                </a:solidFill>
                <a:latin typeface="Axiforma"/>
              </a:rPr>
              <a:t>violations of human rights or EU treaties</a:t>
            </a:r>
            <a:r>
              <a:rPr lang="en-US" sz="2000" dirty="0">
                <a:solidFill>
                  <a:srgbClr val="0F1820"/>
                </a:solidFill>
                <a:latin typeface="Axiforma"/>
              </a:rPr>
              <a:t>. </a:t>
            </a:r>
            <a:endParaRPr lang="en-US" sz="2000" b="0" i="0" dirty="0">
              <a:solidFill>
                <a:srgbClr val="0F1820"/>
              </a:solidFill>
              <a:effectLst/>
              <a:latin typeface="Axiforma"/>
            </a:endParaRPr>
          </a:p>
        </p:txBody>
      </p:sp>
      <p:sp>
        <p:nvSpPr>
          <p:cNvPr id="10" name="Rectangle 9">
            <a:extLst>
              <a:ext uri="{FF2B5EF4-FFF2-40B4-BE49-F238E27FC236}">
                <a16:creationId xmlns:a16="http://schemas.microsoft.com/office/drawing/2014/main" id="{FF9C0A09-91C5-4B81-99B8-ED2325075D9B}"/>
              </a:ext>
            </a:extLst>
          </p:cNvPr>
          <p:cNvSpPr/>
          <p:nvPr/>
        </p:nvSpPr>
        <p:spPr>
          <a:xfrm>
            <a:off x="923925" y="6400413"/>
            <a:ext cx="2035175" cy="276999"/>
          </a:xfrm>
          <a:prstGeom prst="rect">
            <a:avLst/>
          </a:prstGeom>
        </p:spPr>
        <p:txBody>
          <a:bodyPr wrap="square">
            <a:spAutoFit/>
          </a:bodyPr>
          <a:lstStyle/>
          <a:p>
            <a:r>
              <a:rPr lang="en-US" sz="1200" dirty="0">
                <a:solidFill>
                  <a:srgbClr val="0F1820"/>
                </a:solidFill>
                <a:latin typeface="Axiforma"/>
              </a:rPr>
              <a:t>Source: </a:t>
            </a:r>
            <a:r>
              <a:rPr lang="en-US" sz="1200" dirty="0">
                <a:solidFill>
                  <a:srgbClr val="0F1820"/>
                </a:solidFill>
                <a:latin typeface="Axiforma"/>
                <a:hlinkClick r:id="rId5"/>
              </a:rPr>
              <a:t>clarionsolicitors</a:t>
            </a:r>
            <a:r>
              <a:rPr lang="en-US" sz="1200" dirty="0">
                <a:solidFill>
                  <a:srgbClr val="0F1820"/>
                </a:solidFill>
                <a:latin typeface="Axiforma"/>
              </a:rPr>
              <a:t> </a:t>
            </a:r>
            <a:endParaRPr lang="en-US" sz="1200" b="0" i="0" dirty="0">
              <a:solidFill>
                <a:srgbClr val="0F1820"/>
              </a:solidFill>
              <a:effectLst/>
              <a:latin typeface="Axiforma"/>
            </a:endParaRPr>
          </a:p>
        </p:txBody>
      </p:sp>
      <p:sp>
        <p:nvSpPr>
          <p:cNvPr id="11" name="Rectangle 10">
            <a:extLst>
              <a:ext uri="{FF2B5EF4-FFF2-40B4-BE49-F238E27FC236}">
                <a16:creationId xmlns:a16="http://schemas.microsoft.com/office/drawing/2014/main" id="{4A72C1E7-9675-4467-91FC-25108A3FB9E3}"/>
              </a:ext>
            </a:extLst>
          </p:cNvPr>
          <p:cNvSpPr/>
          <p:nvPr/>
        </p:nvSpPr>
        <p:spPr>
          <a:xfrm>
            <a:off x="698500" y="3363476"/>
            <a:ext cx="4381500" cy="2323713"/>
          </a:xfrm>
          <a:prstGeom prst="rect">
            <a:avLst/>
          </a:prstGeom>
        </p:spPr>
        <p:txBody>
          <a:bodyPr wrap="square">
            <a:spAutoFit/>
          </a:bodyPr>
          <a:lstStyle/>
          <a:p>
            <a:pPr marL="342900" indent="-342900">
              <a:spcAft>
                <a:spcPts val="600"/>
              </a:spcAft>
              <a:buFont typeface="Wingdings" panose="05000000000000000000" pitchFamily="2" charset="2"/>
              <a:buChar char="ü"/>
            </a:pPr>
            <a:r>
              <a:rPr lang="en-US" sz="2000" b="1" dirty="0">
                <a:solidFill>
                  <a:srgbClr val="0F1820"/>
                </a:solidFill>
                <a:latin typeface="Axiforma"/>
              </a:rPr>
              <a:t>Complaints from Member States and individuals </a:t>
            </a:r>
            <a:r>
              <a:rPr lang="en-US" sz="2000" dirty="0"/>
              <a:t>asserting that another signatory </a:t>
            </a:r>
            <a:r>
              <a:rPr lang="en-US" sz="2000" b="1" dirty="0">
                <a:solidFill>
                  <a:srgbClr val="FF0000"/>
                </a:solidFill>
                <a:latin typeface="Axiforma"/>
              </a:rPr>
              <a:t>state has breached its Convention obligations</a:t>
            </a:r>
            <a:r>
              <a:rPr lang="en-US" sz="2000" dirty="0"/>
              <a:t>.</a:t>
            </a:r>
          </a:p>
          <a:p>
            <a:pPr marL="342900" indent="-342900">
              <a:spcAft>
                <a:spcPts val="600"/>
              </a:spcAft>
              <a:buFont typeface="Wingdings" panose="05000000000000000000" pitchFamily="2" charset="2"/>
              <a:buChar char="ü"/>
            </a:pPr>
            <a:r>
              <a:rPr lang="en-US" sz="2000" b="1" dirty="0"/>
              <a:t>Only a direct victim of a violation </a:t>
            </a:r>
            <a:r>
              <a:rPr lang="en-US" sz="2000" dirty="0"/>
              <a:t>of a Convention obligation can apply to the ECtHR. </a:t>
            </a:r>
          </a:p>
        </p:txBody>
      </p:sp>
      <p:pic>
        <p:nvPicPr>
          <p:cNvPr id="2054" name="Picture 6" descr="European Court of Justice (ECJ) | AGE Platform">
            <a:extLst>
              <a:ext uri="{FF2B5EF4-FFF2-40B4-BE49-F238E27FC236}">
                <a16:creationId xmlns:a16="http://schemas.microsoft.com/office/drawing/2014/main" id="{2D64507A-8C95-4AEA-9D3D-9E36D80326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1761" y="1474473"/>
            <a:ext cx="1363315" cy="155807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B20D05A-A640-46FF-BDBD-D42054AD5B70}"/>
              </a:ext>
            </a:extLst>
          </p:cNvPr>
          <p:cNvSpPr/>
          <p:nvPr/>
        </p:nvSpPr>
        <p:spPr>
          <a:xfrm>
            <a:off x="8876056" y="2360450"/>
            <a:ext cx="2360958" cy="584775"/>
          </a:xfrm>
          <a:prstGeom prst="rect">
            <a:avLst/>
          </a:prstGeom>
        </p:spPr>
        <p:txBody>
          <a:bodyPr wrap="square">
            <a:spAutoFit/>
          </a:bodyPr>
          <a:lstStyle/>
          <a:p>
            <a:pPr algn="r">
              <a:spcAft>
                <a:spcPts val="600"/>
              </a:spcAft>
            </a:pPr>
            <a:r>
              <a:rPr lang="en-US" sz="1600" dirty="0">
                <a:solidFill>
                  <a:schemeClr val="accent1">
                    <a:lumMod val="75000"/>
                  </a:schemeClr>
                </a:solidFill>
                <a:latin typeface="Axiforma"/>
              </a:rPr>
              <a:t>COUR DE JUSTICE DE L’UNION EUROPÉENNE</a:t>
            </a:r>
            <a:endParaRPr lang="en-US" sz="1600" i="0" dirty="0">
              <a:solidFill>
                <a:schemeClr val="accent1">
                  <a:lumMod val="75000"/>
                </a:schemeClr>
              </a:solidFill>
              <a:effectLst/>
              <a:latin typeface="Axiforma"/>
            </a:endParaRPr>
          </a:p>
        </p:txBody>
      </p:sp>
      <p:sp>
        <p:nvSpPr>
          <p:cNvPr id="15" name="Rectangle 14">
            <a:extLst>
              <a:ext uri="{FF2B5EF4-FFF2-40B4-BE49-F238E27FC236}">
                <a16:creationId xmlns:a16="http://schemas.microsoft.com/office/drawing/2014/main" id="{0D08C737-45E8-426C-8F98-7A693031AFCD}"/>
              </a:ext>
            </a:extLst>
          </p:cNvPr>
          <p:cNvSpPr/>
          <p:nvPr/>
        </p:nvSpPr>
        <p:spPr>
          <a:xfrm>
            <a:off x="5702301" y="2336911"/>
            <a:ext cx="2360958" cy="584775"/>
          </a:xfrm>
          <a:prstGeom prst="rect">
            <a:avLst/>
          </a:prstGeom>
        </p:spPr>
        <p:txBody>
          <a:bodyPr wrap="square">
            <a:spAutoFit/>
          </a:bodyPr>
          <a:lstStyle/>
          <a:p>
            <a:pPr>
              <a:spcAft>
                <a:spcPts val="600"/>
              </a:spcAft>
            </a:pPr>
            <a:r>
              <a:rPr lang="en-US" sz="1600" dirty="0">
                <a:solidFill>
                  <a:schemeClr val="accent1">
                    <a:lumMod val="75000"/>
                  </a:schemeClr>
                </a:solidFill>
                <a:latin typeface="Axiforma"/>
              </a:rPr>
              <a:t>COURT OF JUSTICE OF THE EUROPEAN UNION</a:t>
            </a:r>
            <a:endParaRPr lang="en-US" sz="1600" i="0" dirty="0">
              <a:solidFill>
                <a:schemeClr val="accent1">
                  <a:lumMod val="75000"/>
                </a:schemeClr>
              </a:solidFill>
              <a:effectLst/>
              <a:latin typeface="Axiforma"/>
            </a:endParaRPr>
          </a:p>
        </p:txBody>
      </p:sp>
    </p:spTree>
    <p:extLst>
      <p:ext uri="{BB962C8B-B14F-4D97-AF65-F5344CB8AC3E}">
        <p14:creationId xmlns:p14="http://schemas.microsoft.com/office/powerpoint/2010/main" val="2451399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A6F5BD-2E19-472E-9F3E-D9DD3772F586}"/>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10" name="Rectangle 9">
            <a:extLst>
              <a:ext uri="{FF2B5EF4-FFF2-40B4-BE49-F238E27FC236}">
                <a16:creationId xmlns:a16="http://schemas.microsoft.com/office/drawing/2014/main" id="{F11D1458-2A6B-4C63-A4E2-C7DCC4534FA3}"/>
              </a:ext>
            </a:extLst>
          </p:cNvPr>
          <p:cNvSpPr/>
          <p:nvPr/>
        </p:nvSpPr>
        <p:spPr>
          <a:xfrm>
            <a:off x="4787757" y="33278"/>
            <a:ext cx="6281292" cy="584775"/>
          </a:xfrm>
          <a:prstGeom prst="rect">
            <a:avLst/>
          </a:prstGeom>
          <a:solidFill>
            <a:srgbClr val="D0662F"/>
          </a:solidFill>
        </p:spPr>
        <p:txBody>
          <a:bodyPr wrap="square">
            <a:spAutoFit/>
          </a:bodyPr>
          <a:lstStyle/>
          <a:p>
            <a:pPr algn="ctr"/>
            <a:r>
              <a:rPr lang="en-GB" altLang="en-US" sz="3200" dirty="0">
                <a:solidFill>
                  <a:schemeClr val="bg1"/>
                </a:solidFill>
              </a:rPr>
              <a:t>But seniors are less connected…</a:t>
            </a:r>
          </a:p>
        </p:txBody>
      </p:sp>
      <p:sp>
        <p:nvSpPr>
          <p:cNvPr id="3" name="Slide Number Placeholder 2">
            <a:extLst>
              <a:ext uri="{FF2B5EF4-FFF2-40B4-BE49-F238E27FC236}">
                <a16:creationId xmlns:a16="http://schemas.microsoft.com/office/drawing/2014/main" id="{248FF3E9-4F54-41B5-A9A0-C0C2D42909D3}"/>
              </a:ext>
            </a:extLst>
          </p:cNvPr>
          <p:cNvSpPr>
            <a:spLocks noGrp="1"/>
          </p:cNvSpPr>
          <p:nvPr>
            <p:ph type="sldNum" sz="quarter" idx="4"/>
          </p:nvPr>
        </p:nvSpPr>
        <p:spPr/>
        <p:txBody>
          <a:bodyPr/>
          <a:lstStyle/>
          <a:p>
            <a:fld id="{E8716A00-CC3F-A24A-9B86-816E9CA7F4AC}" type="slidenum">
              <a:rPr lang="fr-FR" smtClean="0"/>
              <a:pPr/>
              <a:t>40</a:t>
            </a:fld>
            <a:endParaRPr lang="fr-FR" dirty="0"/>
          </a:p>
        </p:txBody>
      </p:sp>
      <p:sp>
        <p:nvSpPr>
          <p:cNvPr id="9" name="Rectangle 8">
            <a:extLst>
              <a:ext uri="{FF2B5EF4-FFF2-40B4-BE49-F238E27FC236}">
                <a16:creationId xmlns:a16="http://schemas.microsoft.com/office/drawing/2014/main" id="{5EF63993-3421-4D4A-895F-C0842370C801}"/>
              </a:ext>
            </a:extLst>
          </p:cNvPr>
          <p:cNvSpPr/>
          <p:nvPr/>
        </p:nvSpPr>
        <p:spPr>
          <a:xfrm>
            <a:off x="6226629" y="6444477"/>
            <a:ext cx="4622110" cy="276999"/>
          </a:xfrm>
          <a:prstGeom prst="rect">
            <a:avLst/>
          </a:prstGeom>
        </p:spPr>
        <p:txBody>
          <a:bodyPr wrap="square">
            <a:spAutoFit/>
          </a:bodyPr>
          <a:lstStyle/>
          <a:p>
            <a:pPr algn="r"/>
            <a:r>
              <a:rPr lang="en-GB" sz="1200" dirty="0">
                <a:solidFill>
                  <a:schemeClr val="bg1">
                    <a:lumMod val="50000"/>
                  </a:schemeClr>
                </a:solidFill>
              </a:rPr>
              <a:t>Source: </a:t>
            </a:r>
            <a:r>
              <a:rPr lang="en-US" sz="1200" dirty="0">
                <a:solidFill>
                  <a:schemeClr val="bg1">
                    <a:lumMod val="50000"/>
                  </a:schemeClr>
                </a:solidFill>
              </a:rPr>
              <a:t>FRA’s Fundamental Rights Survey</a:t>
            </a:r>
            <a:endParaRPr lang="en-GB" sz="1200" dirty="0">
              <a:solidFill>
                <a:schemeClr val="bg1">
                  <a:lumMod val="50000"/>
                </a:schemeClr>
              </a:solidFill>
            </a:endParaRPr>
          </a:p>
        </p:txBody>
      </p:sp>
      <p:pic>
        <p:nvPicPr>
          <p:cNvPr id="5" name="Picture 4">
            <a:extLst>
              <a:ext uri="{FF2B5EF4-FFF2-40B4-BE49-F238E27FC236}">
                <a16:creationId xmlns:a16="http://schemas.microsoft.com/office/drawing/2014/main" id="{A66D5D1D-BB4E-4F86-AE8F-B956BCA762A6}"/>
              </a:ext>
            </a:extLst>
          </p:cNvPr>
          <p:cNvPicPr>
            <a:picLocks noChangeAspect="1"/>
          </p:cNvPicPr>
          <p:nvPr/>
        </p:nvPicPr>
        <p:blipFill>
          <a:blip r:embed="rId4"/>
          <a:stretch>
            <a:fillRect/>
          </a:stretch>
        </p:blipFill>
        <p:spPr>
          <a:xfrm>
            <a:off x="466314" y="1401045"/>
            <a:ext cx="9192839" cy="4911243"/>
          </a:xfrm>
          <a:prstGeom prst="rect">
            <a:avLst/>
          </a:prstGeom>
        </p:spPr>
      </p:pic>
      <p:sp>
        <p:nvSpPr>
          <p:cNvPr id="12" name="Rectangle 11">
            <a:extLst>
              <a:ext uri="{FF2B5EF4-FFF2-40B4-BE49-F238E27FC236}">
                <a16:creationId xmlns:a16="http://schemas.microsoft.com/office/drawing/2014/main" id="{53A85894-1FE8-42AE-866C-B733DF20B504}"/>
              </a:ext>
            </a:extLst>
          </p:cNvPr>
          <p:cNvSpPr/>
          <p:nvPr/>
        </p:nvSpPr>
        <p:spPr>
          <a:xfrm>
            <a:off x="9924577" y="1510965"/>
            <a:ext cx="1801109" cy="4554837"/>
          </a:xfrm>
          <a:prstGeom prst="rect">
            <a:avLst/>
          </a:prstGeom>
        </p:spPr>
        <p:txBody>
          <a:bodyPr wrap="square">
            <a:spAutoFit/>
          </a:bodyPr>
          <a:lstStyle/>
          <a:p>
            <a:pPr>
              <a:lnSpc>
                <a:spcPts val="2700"/>
              </a:lnSpc>
            </a:pPr>
            <a:r>
              <a:rPr lang="en-US" sz="2800" b="1" dirty="0">
                <a:solidFill>
                  <a:schemeClr val="accent6"/>
                </a:solidFill>
                <a:latin typeface="Verdana" panose="020B0604030504040204" pitchFamily="34" charset="0"/>
              </a:rPr>
              <a:t>20% </a:t>
            </a:r>
            <a:r>
              <a:rPr lang="en-US" dirty="0">
                <a:latin typeface="Verdana" panose="020B0604030504040204" pitchFamily="34" charset="0"/>
              </a:rPr>
              <a:t>of people aged 75 years and older use the internet at least occasionally, in comparison with </a:t>
            </a:r>
          </a:p>
          <a:p>
            <a:pPr>
              <a:lnSpc>
                <a:spcPts val="2700"/>
              </a:lnSpc>
            </a:pPr>
            <a:br>
              <a:rPr lang="en-US" dirty="0">
                <a:latin typeface="Verdana" panose="020B0604030504040204" pitchFamily="34" charset="0"/>
              </a:rPr>
            </a:br>
            <a:r>
              <a:rPr lang="en-US" sz="2800" b="1" dirty="0">
                <a:solidFill>
                  <a:schemeClr val="bg1">
                    <a:lumMod val="50000"/>
                  </a:schemeClr>
                </a:solidFill>
                <a:latin typeface="Verdana" panose="020B0604030504040204" pitchFamily="34" charset="0"/>
              </a:rPr>
              <a:t>98% </a:t>
            </a:r>
            <a:r>
              <a:rPr lang="en-US" dirty="0">
                <a:latin typeface="Verdana" panose="020B0604030504040204" pitchFamily="34" charset="0"/>
              </a:rPr>
              <a:t>of 16-29-year-olds</a:t>
            </a:r>
          </a:p>
        </p:txBody>
      </p:sp>
    </p:spTree>
    <p:extLst>
      <p:ext uri="{BB962C8B-B14F-4D97-AF65-F5344CB8AC3E}">
        <p14:creationId xmlns:p14="http://schemas.microsoft.com/office/powerpoint/2010/main" val="3052959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41</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1" name="Picture 10">
            <a:extLst>
              <a:ext uri="{FF2B5EF4-FFF2-40B4-BE49-F238E27FC236}">
                <a16:creationId xmlns:a16="http://schemas.microsoft.com/office/drawing/2014/main" id="{2A9B52C2-2EC9-4D79-A3ED-DE18AB84EE89}"/>
              </a:ext>
            </a:extLst>
          </p:cNvPr>
          <p:cNvPicPr>
            <a:picLocks noChangeAspect="1"/>
          </p:cNvPicPr>
          <p:nvPr/>
        </p:nvPicPr>
        <p:blipFill>
          <a:blip r:embed="rId4"/>
          <a:stretch>
            <a:fillRect/>
          </a:stretch>
        </p:blipFill>
        <p:spPr>
          <a:xfrm>
            <a:off x="230187" y="1425717"/>
            <a:ext cx="5572125" cy="3714751"/>
          </a:xfrm>
          <a:prstGeom prst="rect">
            <a:avLst/>
          </a:prstGeom>
        </p:spPr>
      </p:pic>
      <p:pic>
        <p:nvPicPr>
          <p:cNvPr id="20" name="Picture 19">
            <a:extLst>
              <a:ext uri="{FF2B5EF4-FFF2-40B4-BE49-F238E27FC236}">
                <a16:creationId xmlns:a16="http://schemas.microsoft.com/office/drawing/2014/main" id="{4DAA5BF2-1284-4268-AF40-DBC39D729A1F}"/>
              </a:ext>
            </a:extLst>
          </p:cNvPr>
          <p:cNvPicPr>
            <a:picLocks noChangeAspect="1"/>
          </p:cNvPicPr>
          <p:nvPr/>
        </p:nvPicPr>
        <p:blipFill>
          <a:blip r:embed="rId5"/>
          <a:stretch>
            <a:fillRect/>
          </a:stretch>
        </p:blipFill>
        <p:spPr>
          <a:xfrm>
            <a:off x="6096000" y="2351617"/>
            <a:ext cx="6007100" cy="4004733"/>
          </a:xfrm>
          <a:prstGeom prst="rect">
            <a:avLst/>
          </a:prstGeom>
        </p:spPr>
      </p:pic>
      <p:sp>
        <p:nvSpPr>
          <p:cNvPr id="7" name="Rectangle 6">
            <a:extLst>
              <a:ext uri="{FF2B5EF4-FFF2-40B4-BE49-F238E27FC236}">
                <a16:creationId xmlns:a16="http://schemas.microsoft.com/office/drawing/2014/main" id="{090C40A8-517F-4BB7-92D3-C0851C4AA86D}"/>
              </a:ext>
            </a:extLst>
          </p:cNvPr>
          <p:cNvSpPr/>
          <p:nvPr/>
        </p:nvSpPr>
        <p:spPr>
          <a:xfrm>
            <a:off x="4787757" y="41499"/>
            <a:ext cx="6281292" cy="1077218"/>
          </a:xfrm>
          <a:prstGeom prst="rect">
            <a:avLst/>
          </a:prstGeom>
          <a:solidFill>
            <a:srgbClr val="D0662F"/>
          </a:solidFill>
        </p:spPr>
        <p:txBody>
          <a:bodyPr wrap="square">
            <a:spAutoFit/>
          </a:bodyPr>
          <a:lstStyle/>
          <a:p>
            <a:pPr algn="ctr"/>
            <a:r>
              <a:rPr lang="en-GB" altLang="en-US" sz="3200" dirty="0">
                <a:solidFill>
                  <a:schemeClr val="bg1"/>
                </a:solidFill>
              </a:rPr>
              <a:t>Technology facilitates access to medical services</a:t>
            </a:r>
          </a:p>
        </p:txBody>
      </p:sp>
    </p:spTree>
    <p:extLst>
      <p:ext uri="{BB962C8B-B14F-4D97-AF65-F5344CB8AC3E}">
        <p14:creationId xmlns:p14="http://schemas.microsoft.com/office/powerpoint/2010/main" val="985900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42</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4" name="Picture 3" descr="A picture containing indoor&#10;&#10;Description automatically generated">
            <a:extLst>
              <a:ext uri="{FF2B5EF4-FFF2-40B4-BE49-F238E27FC236}">
                <a16:creationId xmlns:a16="http://schemas.microsoft.com/office/drawing/2014/main" id="{2B2B38C3-2832-4B5E-AFB5-3CDF98CF906D}"/>
              </a:ext>
            </a:extLst>
          </p:cNvPr>
          <p:cNvPicPr>
            <a:picLocks noChangeAspect="1"/>
          </p:cNvPicPr>
          <p:nvPr/>
        </p:nvPicPr>
        <p:blipFill>
          <a:blip r:embed="rId4"/>
          <a:stretch>
            <a:fillRect/>
          </a:stretch>
        </p:blipFill>
        <p:spPr>
          <a:xfrm>
            <a:off x="0" y="1160216"/>
            <a:ext cx="8391334" cy="5601216"/>
          </a:xfrm>
          <a:prstGeom prst="rect">
            <a:avLst/>
          </a:prstGeom>
        </p:spPr>
      </p:pic>
      <p:sp>
        <p:nvSpPr>
          <p:cNvPr id="5" name="TextBox 4">
            <a:extLst>
              <a:ext uri="{FF2B5EF4-FFF2-40B4-BE49-F238E27FC236}">
                <a16:creationId xmlns:a16="http://schemas.microsoft.com/office/drawing/2014/main" id="{8EB79A43-1175-40A0-B5E4-94F34C15E06C}"/>
              </a:ext>
            </a:extLst>
          </p:cNvPr>
          <p:cNvSpPr txBox="1"/>
          <p:nvPr/>
        </p:nvSpPr>
        <p:spPr>
          <a:xfrm>
            <a:off x="13749" y="6414314"/>
            <a:ext cx="4425617" cy="276999"/>
          </a:xfrm>
          <a:prstGeom prst="rect">
            <a:avLst/>
          </a:prstGeom>
          <a:noFill/>
        </p:spPr>
        <p:txBody>
          <a:bodyPr wrap="square" rtlCol="0">
            <a:spAutoFit/>
          </a:bodyPr>
          <a:lstStyle/>
          <a:p>
            <a:r>
              <a:rPr lang="en-US" sz="1200" dirty="0">
                <a:solidFill>
                  <a:schemeClr val="tx1">
                    <a:lumMod val="65000"/>
                    <a:lumOff val="35000"/>
                  </a:schemeClr>
                </a:solidFill>
                <a:latin typeface="Times New Roman" panose="02020603050405020304" pitchFamily="18" charset="0"/>
                <a:cs typeface="Times New Roman" panose="02020603050405020304" pitchFamily="18" charset="0"/>
              </a:rPr>
              <a:t>© Bao Lab, Stanford</a:t>
            </a:r>
          </a:p>
        </p:txBody>
      </p:sp>
      <p:sp>
        <p:nvSpPr>
          <p:cNvPr id="6" name="Rectangle 5">
            <a:extLst>
              <a:ext uri="{FF2B5EF4-FFF2-40B4-BE49-F238E27FC236}">
                <a16:creationId xmlns:a16="http://schemas.microsoft.com/office/drawing/2014/main" id="{45038297-90DD-4DCB-82BE-50903AABEA96}"/>
              </a:ext>
            </a:extLst>
          </p:cNvPr>
          <p:cNvSpPr/>
          <p:nvPr/>
        </p:nvSpPr>
        <p:spPr>
          <a:xfrm>
            <a:off x="8737601" y="1496126"/>
            <a:ext cx="2771464" cy="5201424"/>
          </a:xfrm>
          <a:prstGeom prst="rect">
            <a:avLst/>
          </a:prstGeom>
        </p:spPr>
        <p:txBody>
          <a:bodyPr wrap="square">
            <a:spAutoFit/>
          </a:bodyPr>
          <a:lstStyle/>
          <a:p>
            <a:r>
              <a:rPr lang="en-US" sz="3200" dirty="0">
                <a:solidFill>
                  <a:srgbClr val="333333"/>
                </a:solidFill>
              </a:rPr>
              <a:t>“Electronic skin can not only supplement our human skin but can also genuinely replace it”</a:t>
            </a:r>
          </a:p>
          <a:p>
            <a:endParaRPr lang="en-US" sz="3200" dirty="0">
              <a:solidFill>
                <a:srgbClr val="333333"/>
              </a:solidFill>
            </a:endParaRPr>
          </a:p>
          <a:p>
            <a:endParaRPr lang="en-US" sz="3200" dirty="0">
              <a:solidFill>
                <a:srgbClr val="333333"/>
              </a:solidFill>
            </a:endParaRPr>
          </a:p>
          <a:p>
            <a:endParaRPr lang="en-US" sz="3200" dirty="0">
              <a:solidFill>
                <a:srgbClr val="333333"/>
              </a:solidFill>
            </a:endParaRPr>
          </a:p>
          <a:p>
            <a:r>
              <a:rPr lang="en-US" sz="1200" dirty="0">
                <a:solidFill>
                  <a:schemeClr val="bg1">
                    <a:lumMod val="50000"/>
                  </a:schemeClr>
                </a:solidFill>
              </a:rPr>
              <a:t>Source: KU Leuven</a:t>
            </a:r>
            <a:endParaRPr lang="fr-FR" sz="1200" dirty="0">
              <a:solidFill>
                <a:schemeClr val="bg1">
                  <a:lumMod val="50000"/>
                </a:schemeClr>
              </a:solidFill>
            </a:endParaRPr>
          </a:p>
        </p:txBody>
      </p:sp>
    </p:spTree>
    <p:extLst>
      <p:ext uri="{BB962C8B-B14F-4D97-AF65-F5344CB8AC3E}">
        <p14:creationId xmlns:p14="http://schemas.microsoft.com/office/powerpoint/2010/main" val="3385639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43</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716A00-CC3F-A24A-9B86-816E9CA7F4AC}" type="slidenum">
              <a:rPr lang="fr-FR" smtClean="0"/>
              <a:pPr/>
              <a:t>43</a:t>
            </a:fld>
            <a:endParaRPr lang="fr-FR" dirty="0"/>
          </a:p>
        </p:txBody>
      </p:sp>
      <p:pic>
        <p:nvPicPr>
          <p:cNvPr id="11" name="Picture 10">
            <a:extLst>
              <a:ext uri="{FF2B5EF4-FFF2-40B4-BE49-F238E27FC236}">
                <a16:creationId xmlns:a16="http://schemas.microsoft.com/office/drawing/2014/main" id="{8AB87971-A3D8-4B95-B400-70CA1717D507}"/>
              </a:ext>
            </a:extLst>
          </p:cNvPr>
          <p:cNvPicPr>
            <a:picLocks noChangeAspect="1"/>
          </p:cNvPicPr>
          <p:nvPr/>
        </p:nvPicPr>
        <p:blipFill>
          <a:blip r:embed="rId4"/>
          <a:stretch>
            <a:fillRect/>
          </a:stretch>
        </p:blipFill>
        <p:spPr>
          <a:xfrm>
            <a:off x="5204865" y="1160216"/>
            <a:ext cx="6987135" cy="5713660"/>
          </a:xfrm>
          <a:prstGeom prst="rect">
            <a:avLst/>
          </a:prstGeom>
        </p:spPr>
      </p:pic>
      <p:pic>
        <p:nvPicPr>
          <p:cNvPr id="12" name="Picture 11">
            <a:extLst>
              <a:ext uri="{FF2B5EF4-FFF2-40B4-BE49-F238E27FC236}">
                <a16:creationId xmlns:a16="http://schemas.microsoft.com/office/drawing/2014/main" id="{EDD37F99-988F-4D02-BD7A-6F49ED53A608}"/>
              </a:ext>
            </a:extLst>
          </p:cNvPr>
          <p:cNvPicPr>
            <a:picLocks noChangeAspect="1"/>
          </p:cNvPicPr>
          <p:nvPr/>
        </p:nvPicPr>
        <p:blipFill rotWithShape="1">
          <a:blip r:embed="rId5"/>
          <a:srcRect r="45709"/>
          <a:stretch/>
        </p:blipFill>
        <p:spPr>
          <a:xfrm>
            <a:off x="433114" y="5019428"/>
            <a:ext cx="4338638" cy="866775"/>
          </a:xfrm>
          <a:prstGeom prst="rect">
            <a:avLst/>
          </a:prstGeom>
        </p:spPr>
      </p:pic>
      <p:pic>
        <p:nvPicPr>
          <p:cNvPr id="14" name="Picture 13">
            <a:extLst>
              <a:ext uri="{FF2B5EF4-FFF2-40B4-BE49-F238E27FC236}">
                <a16:creationId xmlns:a16="http://schemas.microsoft.com/office/drawing/2014/main" id="{4F238746-9F06-4FF5-B333-29512D10A4C0}"/>
              </a:ext>
            </a:extLst>
          </p:cNvPr>
          <p:cNvPicPr>
            <a:picLocks noChangeAspect="1"/>
          </p:cNvPicPr>
          <p:nvPr/>
        </p:nvPicPr>
        <p:blipFill rotWithShape="1">
          <a:blip r:embed="rId5"/>
          <a:srcRect l="53940"/>
          <a:stretch/>
        </p:blipFill>
        <p:spPr>
          <a:xfrm>
            <a:off x="1524000" y="5605216"/>
            <a:ext cx="3680865" cy="866775"/>
          </a:xfrm>
          <a:prstGeom prst="rect">
            <a:avLst/>
          </a:prstGeom>
        </p:spPr>
      </p:pic>
      <p:sp>
        <p:nvSpPr>
          <p:cNvPr id="15" name="Rectangle 14">
            <a:extLst>
              <a:ext uri="{FF2B5EF4-FFF2-40B4-BE49-F238E27FC236}">
                <a16:creationId xmlns:a16="http://schemas.microsoft.com/office/drawing/2014/main" id="{67BD079B-0585-4323-A879-02F4D27B7B8F}"/>
              </a:ext>
            </a:extLst>
          </p:cNvPr>
          <p:cNvSpPr/>
          <p:nvPr/>
        </p:nvSpPr>
        <p:spPr>
          <a:xfrm>
            <a:off x="4787757" y="284892"/>
            <a:ext cx="6281292" cy="584775"/>
          </a:xfrm>
          <a:prstGeom prst="rect">
            <a:avLst/>
          </a:prstGeom>
          <a:solidFill>
            <a:srgbClr val="D0662F"/>
          </a:solidFill>
        </p:spPr>
        <p:txBody>
          <a:bodyPr wrap="square">
            <a:spAutoFit/>
          </a:bodyPr>
          <a:lstStyle/>
          <a:p>
            <a:pPr algn="ctr"/>
            <a:r>
              <a:rPr lang="en-GB" altLang="en-US" sz="3200" dirty="0">
                <a:solidFill>
                  <a:schemeClr val="bg1"/>
                </a:solidFill>
              </a:rPr>
              <a:t>and communication…</a:t>
            </a:r>
          </a:p>
        </p:txBody>
      </p:sp>
      <p:pic>
        <p:nvPicPr>
          <p:cNvPr id="16" name="Picture 15" descr="A picture containing tree, outdoor, person&#10;&#10;Description automatically generated">
            <a:extLst>
              <a:ext uri="{FF2B5EF4-FFF2-40B4-BE49-F238E27FC236}">
                <a16:creationId xmlns:a16="http://schemas.microsoft.com/office/drawing/2014/main" id="{8A3381E5-B776-42D3-97D3-6761527362A6}"/>
              </a:ext>
            </a:extLst>
          </p:cNvPr>
          <p:cNvPicPr>
            <a:picLocks noChangeAspect="1"/>
          </p:cNvPicPr>
          <p:nvPr/>
        </p:nvPicPr>
        <p:blipFill>
          <a:blip r:embed="rId6"/>
          <a:stretch>
            <a:fillRect/>
          </a:stretch>
        </p:blipFill>
        <p:spPr>
          <a:xfrm>
            <a:off x="0" y="1160216"/>
            <a:ext cx="4970637" cy="3313757"/>
          </a:xfrm>
          <a:prstGeom prst="rect">
            <a:avLst/>
          </a:prstGeom>
        </p:spPr>
      </p:pic>
    </p:spTree>
    <p:extLst>
      <p:ext uri="{BB962C8B-B14F-4D97-AF65-F5344CB8AC3E}">
        <p14:creationId xmlns:p14="http://schemas.microsoft.com/office/powerpoint/2010/main" val="3969972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44</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4" name="Picture 3">
            <a:extLst>
              <a:ext uri="{FF2B5EF4-FFF2-40B4-BE49-F238E27FC236}">
                <a16:creationId xmlns:a16="http://schemas.microsoft.com/office/drawing/2014/main" id="{F6102934-2970-4255-8690-1F68D016A3A5}"/>
              </a:ext>
            </a:extLst>
          </p:cNvPr>
          <p:cNvPicPr>
            <a:picLocks noChangeAspect="1"/>
          </p:cNvPicPr>
          <p:nvPr/>
        </p:nvPicPr>
        <p:blipFill>
          <a:blip r:embed="rId4"/>
          <a:stretch>
            <a:fillRect/>
          </a:stretch>
        </p:blipFill>
        <p:spPr>
          <a:xfrm>
            <a:off x="109049" y="1484424"/>
            <a:ext cx="6979270" cy="4655118"/>
          </a:xfrm>
          <a:prstGeom prst="rect">
            <a:avLst/>
          </a:prstGeom>
        </p:spPr>
      </p:pic>
      <p:sp>
        <p:nvSpPr>
          <p:cNvPr id="3" name="Rectangle 2">
            <a:extLst>
              <a:ext uri="{FF2B5EF4-FFF2-40B4-BE49-F238E27FC236}">
                <a16:creationId xmlns:a16="http://schemas.microsoft.com/office/drawing/2014/main" id="{AA12F109-8333-4082-B50A-1B0697FDA653}"/>
              </a:ext>
            </a:extLst>
          </p:cNvPr>
          <p:cNvSpPr/>
          <p:nvPr/>
        </p:nvSpPr>
        <p:spPr>
          <a:xfrm>
            <a:off x="7244729" y="2555006"/>
            <a:ext cx="3673069" cy="2062103"/>
          </a:xfrm>
          <a:prstGeom prst="rect">
            <a:avLst/>
          </a:prstGeom>
        </p:spPr>
        <p:txBody>
          <a:bodyPr wrap="square">
            <a:spAutoFit/>
          </a:bodyPr>
          <a:lstStyle/>
          <a:p>
            <a:r>
              <a:rPr lang="en-US" sz="3200" dirty="0"/>
              <a:t>Automated technologies assist drivers and help to prevent accidents</a:t>
            </a:r>
            <a:endParaRPr lang="en-US" sz="1200" dirty="0">
              <a:solidFill>
                <a:prstClr val="white">
                  <a:lumMod val="50000"/>
                </a:prstClr>
              </a:solidFill>
            </a:endParaRPr>
          </a:p>
        </p:txBody>
      </p:sp>
      <p:sp>
        <p:nvSpPr>
          <p:cNvPr id="7" name="Rectangle 6">
            <a:extLst>
              <a:ext uri="{FF2B5EF4-FFF2-40B4-BE49-F238E27FC236}">
                <a16:creationId xmlns:a16="http://schemas.microsoft.com/office/drawing/2014/main" id="{19772F53-47B0-4C72-91C5-D855240EB543}"/>
              </a:ext>
            </a:extLst>
          </p:cNvPr>
          <p:cNvSpPr/>
          <p:nvPr/>
        </p:nvSpPr>
        <p:spPr>
          <a:xfrm>
            <a:off x="6001797" y="349126"/>
            <a:ext cx="2608471" cy="369332"/>
          </a:xfrm>
          <a:prstGeom prst="rect">
            <a:avLst/>
          </a:prstGeom>
        </p:spPr>
        <p:txBody>
          <a:bodyPr wrap="none">
            <a:spAutoFit/>
          </a:bodyPr>
          <a:lstStyle/>
          <a:p>
            <a:r>
              <a:rPr lang="en-US" dirty="0"/>
              <a:t>a future of driverless cars </a:t>
            </a:r>
            <a:endParaRPr lang="fr-FR" dirty="0"/>
          </a:p>
        </p:txBody>
      </p:sp>
      <p:sp>
        <p:nvSpPr>
          <p:cNvPr id="11" name="Rectangle 10">
            <a:extLst>
              <a:ext uri="{FF2B5EF4-FFF2-40B4-BE49-F238E27FC236}">
                <a16:creationId xmlns:a16="http://schemas.microsoft.com/office/drawing/2014/main" id="{64C3EE2E-4D6B-4240-AEA7-5B1A258676E6}"/>
              </a:ext>
            </a:extLst>
          </p:cNvPr>
          <p:cNvSpPr/>
          <p:nvPr/>
        </p:nvSpPr>
        <p:spPr>
          <a:xfrm>
            <a:off x="4970637" y="78518"/>
            <a:ext cx="6281292" cy="584775"/>
          </a:xfrm>
          <a:prstGeom prst="rect">
            <a:avLst/>
          </a:prstGeom>
          <a:solidFill>
            <a:srgbClr val="D0662F"/>
          </a:solidFill>
        </p:spPr>
        <p:txBody>
          <a:bodyPr wrap="square">
            <a:spAutoFit/>
          </a:bodyPr>
          <a:lstStyle/>
          <a:p>
            <a:pPr algn="ctr"/>
            <a:r>
              <a:rPr lang="en-GB" altLang="en-US" sz="3200" dirty="0">
                <a:solidFill>
                  <a:schemeClr val="bg1"/>
                </a:solidFill>
              </a:rPr>
              <a:t>A future of driverless cars?</a:t>
            </a:r>
          </a:p>
        </p:txBody>
      </p:sp>
    </p:spTree>
    <p:extLst>
      <p:ext uri="{BB962C8B-B14F-4D97-AF65-F5344CB8AC3E}">
        <p14:creationId xmlns:p14="http://schemas.microsoft.com/office/powerpoint/2010/main" val="1864015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89EA0-1820-4CBD-BD0C-EB49D77AE3DD}"/>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41CF26BE-F85F-4E12-ACD4-6CCFA9461890}"/>
              </a:ext>
            </a:extLst>
          </p:cNvPr>
          <p:cNvSpPr>
            <a:spLocks noGrp="1"/>
          </p:cNvSpPr>
          <p:nvPr>
            <p:ph type="sldNum" sz="quarter" idx="4"/>
          </p:nvPr>
        </p:nvSpPr>
        <p:spPr/>
        <p:txBody>
          <a:bodyPr/>
          <a:lstStyle/>
          <a:p>
            <a:fld id="{E8716A00-CC3F-A24A-9B86-816E9CA7F4AC}" type="slidenum">
              <a:rPr lang="fr-FR" smtClean="0"/>
              <a:pPr/>
              <a:t>45</a:t>
            </a:fld>
            <a:endParaRPr lang="fr-FR" dirty="0"/>
          </a:p>
        </p:txBody>
      </p:sp>
      <p:sp>
        <p:nvSpPr>
          <p:cNvPr id="10" name="Slide Number Placeholder 2">
            <a:extLst>
              <a:ext uri="{FF2B5EF4-FFF2-40B4-BE49-F238E27FC236}">
                <a16:creationId xmlns:a16="http://schemas.microsoft.com/office/drawing/2014/main" id="{1A35A953-8D02-4AF0-BFD2-D18FBFA5D69A}"/>
              </a:ext>
            </a:extLst>
          </p:cNvPr>
          <p:cNvSpPr txBox="1">
            <a:spLocks/>
          </p:cNvSpPr>
          <p:nvPr/>
        </p:nvSpPr>
        <p:spPr>
          <a:xfrm>
            <a:off x="9220200" y="65087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6" name="Picture 5" descr="A picture containing text, indoor, computer, person&#10;&#10;Description automatically generated">
            <a:extLst>
              <a:ext uri="{FF2B5EF4-FFF2-40B4-BE49-F238E27FC236}">
                <a16:creationId xmlns:a16="http://schemas.microsoft.com/office/drawing/2014/main" id="{E1728BCE-2418-4849-B190-9AE95AB88C5C}"/>
              </a:ext>
            </a:extLst>
          </p:cNvPr>
          <p:cNvPicPr>
            <a:picLocks noChangeAspect="1"/>
          </p:cNvPicPr>
          <p:nvPr/>
        </p:nvPicPr>
        <p:blipFill>
          <a:blip r:embed="rId4"/>
          <a:stretch>
            <a:fillRect/>
          </a:stretch>
        </p:blipFill>
        <p:spPr>
          <a:xfrm>
            <a:off x="6028267" y="1996158"/>
            <a:ext cx="6036732" cy="4099842"/>
          </a:xfrm>
          <a:prstGeom prst="rect">
            <a:avLst/>
          </a:prstGeom>
        </p:spPr>
      </p:pic>
      <p:pic>
        <p:nvPicPr>
          <p:cNvPr id="8" name="Picture 7">
            <a:extLst>
              <a:ext uri="{FF2B5EF4-FFF2-40B4-BE49-F238E27FC236}">
                <a16:creationId xmlns:a16="http://schemas.microsoft.com/office/drawing/2014/main" id="{11B0708C-E632-4040-BF10-C79A240F608B}"/>
              </a:ext>
            </a:extLst>
          </p:cNvPr>
          <p:cNvPicPr>
            <a:picLocks noChangeAspect="1"/>
          </p:cNvPicPr>
          <p:nvPr/>
        </p:nvPicPr>
        <p:blipFill>
          <a:blip r:embed="rId5"/>
          <a:stretch>
            <a:fillRect/>
          </a:stretch>
        </p:blipFill>
        <p:spPr>
          <a:xfrm>
            <a:off x="245532" y="1996158"/>
            <a:ext cx="5545667" cy="4099842"/>
          </a:xfrm>
          <a:prstGeom prst="rect">
            <a:avLst/>
          </a:prstGeom>
        </p:spPr>
      </p:pic>
      <p:sp>
        <p:nvSpPr>
          <p:cNvPr id="11" name="Rectangle 10">
            <a:extLst>
              <a:ext uri="{FF2B5EF4-FFF2-40B4-BE49-F238E27FC236}">
                <a16:creationId xmlns:a16="http://schemas.microsoft.com/office/drawing/2014/main" id="{02560D8D-C2CE-4F16-8457-E067B4A1414A}"/>
              </a:ext>
            </a:extLst>
          </p:cNvPr>
          <p:cNvSpPr/>
          <p:nvPr/>
        </p:nvSpPr>
        <p:spPr>
          <a:xfrm>
            <a:off x="4970637" y="78518"/>
            <a:ext cx="6281292" cy="1077218"/>
          </a:xfrm>
          <a:prstGeom prst="rect">
            <a:avLst/>
          </a:prstGeom>
          <a:solidFill>
            <a:srgbClr val="D0662F"/>
          </a:solidFill>
        </p:spPr>
        <p:txBody>
          <a:bodyPr wrap="square">
            <a:spAutoFit/>
          </a:bodyPr>
          <a:lstStyle/>
          <a:p>
            <a:pPr algn="ctr"/>
            <a:r>
              <a:rPr lang="en-GB" altLang="en-US" sz="3200" dirty="0">
                <a:solidFill>
                  <a:schemeClr val="bg1"/>
                </a:solidFill>
              </a:rPr>
              <a:t>There is a whole range of online services accessible</a:t>
            </a:r>
          </a:p>
        </p:txBody>
      </p:sp>
    </p:spTree>
    <p:extLst>
      <p:ext uri="{BB962C8B-B14F-4D97-AF65-F5344CB8AC3E}">
        <p14:creationId xmlns:p14="http://schemas.microsoft.com/office/powerpoint/2010/main" val="2593788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62D7A3-E3D2-46B2-A86D-EE866D20E26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p:cNvSpPr/>
          <p:nvPr/>
        </p:nvSpPr>
        <p:spPr>
          <a:xfrm>
            <a:off x="4506687" y="287720"/>
            <a:ext cx="6530767" cy="584775"/>
          </a:xfrm>
          <a:prstGeom prst="rect">
            <a:avLst/>
          </a:prstGeom>
          <a:solidFill>
            <a:srgbClr val="D0662F"/>
          </a:solidFill>
        </p:spPr>
        <p:txBody>
          <a:bodyPr wrap="square">
            <a:spAutoFit/>
          </a:bodyPr>
          <a:lstStyle/>
          <a:p>
            <a:pPr algn="ctr"/>
            <a:r>
              <a:rPr lang="en-GB" sz="3200" dirty="0">
                <a:solidFill>
                  <a:schemeClr val="bg1"/>
                </a:solidFill>
              </a:rPr>
              <a:t>Council of Europe and seniors</a:t>
            </a:r>
          </a:p>
        </p:txBody>
      </p:sp>
      <p:sp>
        <p:nvSpPr>
          <p:cNvPr id="2" name="Slide Number Placeholder 1">
            <a:extLst>
              <a:ext uri="{FF2B5EF4-FFF2-40B4-BE49-F238E27FC236}">
                <a16:creationId xmlns:a16="http://schemas.microsoft.com/office/drawing/2014/main" id="{B18D8737-8516-4B76-B845-2D276ADB3BEF}"/>
              </a:ext>
            </a:extLst>
          </p:cNvPr>
          <p:cNvSpPr>
            <a:spLocks noGrp="1"/>
          </p:cNvSpPr>
          <p:nvPr>
            <p:ph type="sldNum" sz="quarter" idx="4"/>
          </p:nvPr>
        </p:nvSpPr>
        <p:spPr/>
        <p:txBody>
          <a:bodyPr/>
          <a:lstStyle/>
          <a:p>
            <a:fld id="{E8716A00-CC3F-A24A-9B86-816E9CA7F4AC}" type="slidenum">
              <a:rPr lang="fr-FR" smtClean="0"/>
              <a:pPr/>
              <a:t>46</a:t>
            </a:fld>
            <a:endParaRPr lang="fr-FR" dirty="0"/>
          </a:p>
        </p:txBody>
      </p:sp>
      <p:sp>
        <p:nvSpPr>
          <p:cNvPr id="4" name="Rectangle 3">
            <a:extLst>
              <a:ext uri="{FF2B5EF4-FFF2-40B4-BE49-F238E27FC236}">
                <a16:creationId xmlns:a16="http://schemas.microsoft.com/office/drawing/2014/main" id="{94D59634-96D5-4B22-9602-C379E1D2BB43}"/>
              </a:ext>
            </a:extLst>
          </p:cNvPr>
          <p:cNvSpPr/>
          <p:nvPr/>
        </p:nvSpPr>
        <p:spPr>
          <a:xfrm>
            <a:off x="5036887" y="1564050"/>
            <a:ext cx="6661628" cy="6017032"/>
          </a:xfrm>
          <a:prstGeom prst="rect">
            <a:avLst/>
          </a:prstGeom>
        </p:spPr>
        <p:txBody>
          <a:bodyPr wrap="square">
            <a:spAutoFit/>
          </a:bodyPr>
          <a:lstStyle/>
          <a:p>
            <a:pPr marL="285750" indent="-285750">
              <a:spcBef>
                <a:spcPts val="1200"/>
              </a:spcBef>
              <a:buFont typeface="Wingdings" panose="05000000000000000000" pitchFamily="2" charset="2"/>
              <a:buChar char="ü"/>
            </a:pPr>
            <a:r>
              <a:rPr lang="en-US" sz="2100" b="1" dirty="0">
                <a:solidFill>
                  <a:schemeClr val="accent1">
                    <a:lumMod val="50000"/>
                  </a:schemeClr>
                </a:solidFill>
              </a:rPr>
              <a:t>Commissioner for Human Rights</a:t>
            </a:r>
            <a:r>
              <a:rPr lang="en-US" sz="2100" dirty="0"/>
              <a:t>, </a:t>
            </a:r>
            <a:r>
              <a:rPr lang="en-US" sz="2100" dirty="0" err="1"/>
              <a:t>Ms</a:t>
            </a:r>
            <a:r>
              <a:rPr lang="en-US" sz="2100" dirty="0"/>
              <a:t> Dunja </a:t>
            </a:r>
            <a:r>
              <a:rPr lang="en-US" sz="2100" dirty="0" err="1"/>
              <a:t>Mijatović’s</a:t>
            </a:r>
            <a:r>
              <a:rPr lang="en-US" sz="2100" dirty="0"/>
              <a:t> statement on the older persons in the age of the Covid-19 pandemic</a:t>
            </a:r>
          </a:p>
          <a:p>
            <a:pPr marL="285750" indent="-285750">
              <a:spcBef>
                <a:spcPts val="1200"/>
              </a:spcBef>
              <a:buFont typeface="Wingdings" panose="05000000000000000000" pitchFamily="2" charset="2"/>
              <a:buChar char="ü"/>
            </a:pPr>
            <a:r>
              <a:rPr lang="en-US" sz="2100" b="1" dirty="0">
                <a:solidFill>
                  <a:schemeClr val="accent1">
                    <a:lumMod val="50000"/>
                  </a:schemeClr>
                </a:solidFill>
              </a:rPr>
              <a:t>Recommendation 2014/2 of the Committee of Ministers </a:t>
            </a:r>
            <a:r>
              <a:rPr lang="en-US" sz="2100" dirty="0"/>
              <a:t>on the promotion of human rights of older persons </a:t>
            </a:r>
          </a:p>
          <a:p>
            <a:pPr marL="285750" indent="-285750">
              <a:spcBef>
                <a:spcPts val="1200"/>
              </a:spcBef>
              <a:buFont typeface="Wingdings" panose="05000000000000000000" pitchFamily="2" charset="2"/>
              <a:buChar char="ü"/>
            </a:pPr>
            <a:r>
              <a:rPr lang="en-US" sz="2100" b="1" dirty="0">
                <a:solidFill>
                  <a:schemeClr val="accent1">
                    <a:lumMod val="50000"/>
                  </a:schemeClr>
                </a:solidFill>
              </a:rPr>
              <a:t>CDDH Report </a:t>
            </a:r>
            <a:r>
              <a:rPr lang="en-US" sz="2100" dirty="0"/>
              <a:t>on the implementation of the Committee of Ministers’ Recommendation CM/Rec(2014)2</a:t>
            </a:r>
          </a:p>
          <a:p>
            <a:pPr marL="285750" indent="-285750">
              <a:spcBef>
                <a:spcPts val="1200"/>
              </a:spcBef>
              <a:buFont typeface="Wingdings" panose="05000000000000000000" pitchFamily="2" charset="2"/>
              <a:buChar char="ü"/>
            </a:pPr>
            <a:r>
              <a:rPr lang="en-US" sz="2100" b="1" dirty="0">
                <a:solidFill>
                  <a:schemeClr val="accent1">
                    <a:lumMod val="50000"/>
                  </a:schemeClr>
                </a:solidFill>
              </a:rPr>
              <a:t>Compilation of the member States‘ replies </a:t>
            </a:r>
            <a:r>
              <a:rPr lang="en-US" sz="2100" dirty="0"/>
              <a:t>regarding the implementation of Recommendation CM/Rec(2014)2</a:t>
            </a:r>
          </a:p>
          <a:p>
            <a:pPr marL="285750" indent="-285750">
              <a:spcBef>
                <a:spcPts val="1200"/>
              </a:spcBef>
              <a:buFont typeface="Wingdings" panose="05000000000000000000" pitchFamily="2" charset="2"/>
              <a:buChar char="ü"/>
            </a:pPr>
            <a:r>
              <a:rPr lang="en-US" sz="2100" b="1" dirty="0">
                <a:solidFill>
                  <a:schemeClr val="accent1">
                    <a:lumMod val="50000"/>
                  </a:schemeClr>
                </a:solidFill>
              </a:rPr>
              <a:t>CDDH Workshop </a:t>
            </a:r>
            <a:r>
              <a:rPr lang="en-US" sz="2100" dirty="0"/>
              <a:t>on the promotion of human rights of older persons (Strasbourg, June 2018)</a:t>
            </a:r>
          </a:p>
          <a:p>
            <a:pPr marL="285750" indent="-285750">
              <a:spcBef>
                <a:spcPts val="1200"/>
              </a:spcBef>
              <a:buFont typeface="Wingdings" panose="05000000000000000000" pitchFamily="2" charset="2"/>
              <a:buChar char="ü"/>
            </a:pPr>
            <a:r>
              <a:rPr lang="en-US" sz="2100" b="1" dirty="0">
                <a:solidFill>
                  <a:schemeClr val="accent1">
                    <a:lumMod val="50000"/>
                  </a:schemeClr>
                </a:solidFill>
              </a:rPr>
              <a:t>ECHR case-law </a:t>
            </a:r>
            <a:r>
              <a:rPr lang="en-US" sz="2100" dirty="0"/>
              <a:t>on older people and ageing</a:t>
            </a:r>
          </a:p>
          <a:p>
            <a:pPr marL="285750" indent="-285750">
              <a:spcBef>
                <a:spcPts val="1200"/>
              </a:spcBef>
              <a:buFont typeface="Wingdings" panose="05000000000000000000" pitchFamily="2" charset="2"/>
              <a:buChar char="ü"/>
            </a:pPr>
            <a:endParaRPr lang="en-US" sz="2100" dirty="0"/>
          </a:p>
          <a:p>
            <a:pPr>
              <a:spcBef>
                <a:spcPts val="1200"/>
              </a:spcBef>
            </a:pPr>
            <a:endParaRPr lang="en-US" sz="2100" dirty="0">
              <a:solidFill>
                <a:schemeClr val="accent2">
                  <a:lumMod val="75000"/>
                </a:schemeClr>
              </a:solidFill>
              <a:latin typeface="Calibri" panose="020F0502020204030204" pitchFamily="34" charset="0"/>
              <a:cs typeface="Calibri" panose="020F0502020204030204" pitchFamily="34" charset="0"/>
            </a:endParaRPr>
          </a:p>
        </p:txBody>
      </p:sp>
      <p:pic>
        <p:nvPicPr>
          <p:cNvPr id="4098" name="Picture 2" descr="Imagini pentru europe and older citizens">
            <a:extLst>
              <a:ext uri="{FF2B5EF4-FFF2-40B4-BE49-F238E27FC236}">
                <a16:creationId xmlns:a16="http://schemas.microsoft.com/office/drawing/2014/main" id="{860F69D9-C445-4C71-BB8E-7721D252E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0215"/>
            <a:ext cx="4651872" cy="569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704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62D7A3-E3D2-46B2-A86D-EE866D20E26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p:cNvSpPr/>
          <p:nvPr/>
        </p:nvSpPr>
        <p:spPr>
          <a:xfrm>
            <a:off x="4506687" y="287720"/>
            <a:ext cx="6530767" cy="584775"/>
          </a:xfrm>
          <a:prstGeom prst="rect">
            <a:avLst/>
          </a:prstGeom>
          <a:solidFill>
            <a:srgbClr val="D0662F"/>
          </a:solidFill>
        </p:spPr>
        <p:txBody>
          <a:bodyPr wrap="square">
            <a:spAutoFit/>
          </a:bodyPr>
          <a:lstStyle/>
          <a:p>
            <a:pPr algn="ctr"/>
            <a:r>
              <a:rPr lang="en-GB" sz="3200" dirty="0">
                <a:solidFill>
                  <a:schemeClr val="bg1"/>
                </a:solidFill>
              </a:rPr>
              <a:t>Rights of seniors in the digital world</a:t>
            </a:r>
          </a:p>
        </p:txBody>
      </p:sp>
      <p:sp>
        <p:nvSpPr>
          <p:cNvPr id="2" name="Slide Number Placeholder 1">
            <a:extLst>
              <a:ext uri="{FF2B5EF4-FFF2-40B4-BE49-F238E27FC236}">
                <a16:creationId xmlns:a16="http://schemas.microsoft.com/office/drawing/2014/main" id="{B18D8737-8516-4B76-B845-2D276ADB3BEF}"/>
              </a:ext>
            </a:extLst>
          </p:cNvPr>
          <p:cNvSpPr>
            <a:spLocks noGrp="1"/>
          </p:cNvSpPr>
          <p:nvPr>
            <p:ph type="sldNum" sz="quarter" idx="4"/>
          </p:nvPr>
        </p:nvSpPr>
        <p:spPr/>
        <p:txBody>
          <a:bodyPr/>
          <a:lstStyle/>
          <a:p>
            <a:fld id="{E8716A00-CC3F-A24A-9B86-816E9CA7F4AC}" type="slidenum">
              <a:rPr lang="fr-FR" smtClean="0"/>
              <a:pPr/>
              <a:t>47</a:t>
            </a:fld>
            <a:endParaRPr lang="fr-FR" dirty="0"/>
          </a:p>
        </p:txBody>
      </p:sp>
      <p:sp>
        <p:nvSpPr>
          <p:cNvPr id="4" name="Rectangle 3">
            <a:extLst>
              <a:ext uri="{FF2B5EF4-FFF2-40B4-BE49-F238E27FC236}">
                <a16:creationId xmlns:a16="http://schemas.microsoft.com/office/drawing/2014/main" id="{94D59634-96D5-4B22-9602-C379E1D2BB43}"/>
              </a:ext>
            </a:extLst>
          </p:cNvPr>
          <p:cNvSpPr/>
          <p:nvPr/>
        </p:nvSpPr>
        <p:spPr>
          <a:xfrm>
            <a:off x="5590571" y="1624399"/>
            <a:ext cx="6422759" cy="5201424"/>
          </a:xfrm>
          <a:prstGeom prst="rect">
            <a:avLst/>
          </a:prstGeom>
        </p:spPr>
        <p:txBody>
          <a:bodyPr wrap="square">
            <a:spAutoFit/>
          </a:bodyPr>
          <a:lstStyle/>
          <a:p>
            <a:pPr>
              <a:spcBef>
                <a:spcPts val="1200"/>
              </a:spcBef>
            </a:pPr>
            <a:r>
              <a:rPr lang="en-US" sz="2200" b="1" dirty="0">
                <a:solidFill>
                  <a:schemeClr val="accent1">
                    <a:lumMod val="50000"/>
                  </a:schemeClr>
                </a:solidFill>
              </a:rPr>
              <a:t>Recommendations by the Committee of Ministers</a:t>
            </a:r>
          </a:p>
          <a:p>
            <a:pPr marL="285750" indent="-285750">
              <a:spcBef>
                <a:spcPts val="1200"/>
              </a:spcBef>
              <a:buFont typeface="Wingdings" panose="05000000000000000000" pitchFamily="2" charset="2"/>
              <a:buChar char="ü"/>
            </a:pPr>
            <a:r>
              <a:rPr lang="en-US" sz="2200" dirty="0"/>
              <a:t>Internet freedom</a:t>
            </a:r>
          </a:p>
          <a:p>
            <a:pPr marL="285750" indent="-285750">
              <a:spcBef>
                <a:spcPts val="1200"/>
              </a:spcBef>
              <a:buFont typeface="Wingdings" panose="05000000000000000000" pitchFamily="2" charset="2"/>
              <a:buChar char="ü"/>
            </a:pPr>
            <a:r>
              <a:rPr lang="en-US" sz="2200" dirty="0"/>
              <a:t>The right to private life with regard to network neutrality</a:t>
            </a:r>
          </a:p>
          <a:p>
            <a:pPr marL="285750" indent="-285750">
              <a:spcBef>
                <a:spcPts val="1200"/>
              </a:spcBef>
              <a:buFont typeface="Wingdings" panose="05000000000000000000" pitchFamily="2" charset="2"/>
              <a:buChar char="ü"/>
            </a:pPr>
            <a:r>
              <a:rPr lang="en-US" sz="2200" dirty="0"/>
              <a:t>Guide to Human Rights for Internet Users </a:t>
            </a:r>
          </a:p>
          <a:p>
            <a:pPr>
              <a:spcBef>
                <a:spcPts val="1200"/>
              </a:spcBef>
            </a:pPr>
            <a:r>
              <a:rPr lang="en-US" sz="2200" b="1" dirty="0">
                <a:solidFill>
                  <a:schemeClr val="accent1">
                    <a:lumMod val="50000"/>
                  </a:schemeClr>
                </a:solidFill>
              </a:rPr>
              <a:t>Studies </a:t>
            </a:r>
          </a:p>
          <a:p>
            <a:pPr marL="285750" indent="-285750">
              <a:spcBef>
                <a:spcPts val="1200"/>
              </a:spcBef>
              <a:buFont typeface="Wingdings" panose="05000000000000000000" pitchFamily="2" charset="2"/>
              <a:buChar char="ü"/>
            </a:pPr>
            <a:r>
              <a:rPr lang="en-US" sz="2200" dirty="0"/>
              <a:t>Algorithms and Human Rights </a:t>
            </a:r>
          </a:p>
          <a:p>
            <a:pPr marL="285750" indent="-285750">
              <a:spcBef>
                <a:spcPts val="1200"/>
              </a:spcBef>
              <a:buFont typeface="Wingdings" panose="05000000000000000000" pitchFamily="2" charset="2"/>
              <a:buChar char="ü"/>
            </a:pPr>
            <a:r>
              <a:rPr lang="en-US" sz="2200" dirty="0"/>
              <a:t>Internet and Electoral Campaigns</a:t>
            </a:r>
          </a:p>
          <a:p>
            <a:pPr marL="285750" indent="-285750">
              <a:spcBef>
                <a:spcPts val="1200"/>
              </a:spcBef>
              <a:buFont typeface="Wingdings" panose="05000000000000000000" pitchFamily="2" charset="2"/>
              <a:buChar char="ü"/>
            </a:pPr>
            <a:r>
              <a:rPr lang="en-US" sz="2200" dirty="0"/>
              <a:t>Spaces of Inclusion</a:t>
            </a:r>
          </a:p>
          <a:p>
            <a:pPr marL="285750" indent="-285750">
              <a:spcBef>
                <a:spcPts val="1200"/>
              </a:spcBef>
              <a:buFont typeface="Wingdings" panose="05000000000000000000" pitchFamily="2" charset="2"/>
              <a:buChar char="ü"/>
            </a:pPr>
            <a:r>
              <a:rPr lang="en-US" sz="2200" dirty="0"/>
              <a:t>Media Literacy for All</a:t>
            </a:r>
          </a:p>
          <a:p>
            <a:pPr>
              <a:spcBef>
                <a:spcPts val="1200"/>
              </a:spcBef>
            </a:pPr>
            <a:endParaRPr lang="en-US" sz="2200" dirty="0">
              <a:solidFill>
                <a:schemeClr val="accent2">
                  <a:lumMod val="75000"/>
                </a:schemeClr>
              </a:solidFill>
              <a:latin typeface="Calibri" panose="020F0502020204030204" pitchFamily="34" charset="0"/>
              <a:cs typeface="Calibri" panose="020F0502020204030204" pitchFamily="34" charset="0"/>
            </a:endParaRPr>
          </a:p>
        </p:txBody>
      </p:sp>
      <p:pic>
        <p:nvPicPr>
          <p:cNvPr id="8194" name="Picture 2" descr="Imagini pentru media and internet literacy programmes">
            <a:extLst>
              <a:ext uri="{FF2B5EF4-FFF2-40B4-BE49-F238E27FC236}">
                <a16:creationId xmlns:a16="http://schemas.microsoft.com/office/drawing/2014/main" id="{EC3C240A-A04C-494F-83C1-4A6B5536B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69" y="1510985"/>
            <a:ext cx="4905932" cy="484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906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62D7A3-E3D2-46B2-A86D-EE866D20E26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p:cNvSpPr/>
          <p:nvPr/>
        </p:nvSpPr>
        <p:spPr>
          <a:xfrm>
            <a:off x="4506687" y="287720"/>
            <a:ext cx="6530767" cy="584775"/>
          </a:xfrm>
          <a:prstGeom prst="rect">
            <a:avLst/>
          </a:prstGeom>
          <a:solidFill>
            <a:srgbClr val="D0662F"/>
          </a:solidFill>
        </p:spPr>
        <p:txBody>
          <a:bodyPr wrap="square">
            <a:spAutoFit/>
          </a:bodyPr>
          <a:lstStyle/>
          <a:p>
            <a:pPr algn="ctr"/>
            <a:r>
              <a:rPr lang="en-GB" sz="3200" dirty="0">
                <a:solidFill>
                  <a:schemeClr val="bg1"/>
                </a:solidFill>
              </a:rPr>
              <a:t>What’s next?</a:t>
            </a:r>
          </a:p>
        </p:txBody>
      </p:sp>
      <p:sp>
        <p:nvSpPr>
          <p:cNvPr id="2" name="Slide Number Placeholder 1">
            <a:extLst>
              <a:ext uri="{FF2B5EF4-FFF2-40B4-BE49-F238E27FC236}">
                <a16:creationId xmlns:a16="http://schemas.microsoft.com/office/drawing/2014/main" id="{B18D8737-8516-4B76-B845-2D276ADB3BEF}"/>
              </a:ext>
            </a:extLst>
          </p:cNvPr>
          <p:cNvSpPr>
            <a:spLocks noGrp="1"/>
          </p:cNvSpPr>
          <p:nvPr>
            <p:ph type="sldNum" sz="quarter" idx="4"/>
          </p:nvPr>
        </p:nvSpPr>
        <p:spPr/>
        <p:txBody>
          <a:bodyPr/>
          <a:lstStyle/>
          <a:p>
            <a:fld id="{E8716A00-CC3F-A24A-9B86-816E9CA7F4AC}" type="slidenum">
              <a:rPr lang="fr-FR" smtClean="0"/>
              <a:pPr/>
              <a:t>48</a:t>
            </a:fld>
            <a:endParaRPr lang="fr-FR" dirty="0"/>
          </a:p>
        </p:txBody>
      </p:sp>
      <p:sp>
        <p:nvSpPr>
          <p:cNvPr id="4" name="Rectangle 3">
            <a:extLst>
              <a:ext uri="{FF2B5EF4-FFF2-40B4-BE49-F238E27FC236}">
                <a16:creationId xmlns:a16="http://schemas.microsoft.com/office/drawing/2014/main" id="{94D59634-96D5-4B22-9602-C379E1D2BB43}"/>
              </a:ext>
            </a:extLst>
          </p:cNvPr>
          <p:cNvSpPr/>
          <p:nvPr/>
        </p:nvSpPr>
        <p:spPr>
          <a:xfrm>
            <a:off x="5590571" y="1882869"/>
            <a:ext cx="6422759" cy="418576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sz="3200" dirty="0"/>
              <a:t>acknowledge the challenges that the users of the older generation are facing in dealing with the digital environment </a:t>
            </a:r>
          </a:p>
          <a:p>
            <a:pPr marL="457200" indent="-457200">
              <a:spcBef>
                <a:spcPts val="1200"/>
              </a:spcBef>
              <a:buFont typeface="Wingdings" panose="05000000000000000000" pitchFamily="2" charset="2"/>
              <a:buChar char="Ø"/>
            </a:pPr>
            <a:r>
              <a:rPr lang="en-US" sz="3200" dirty="0"/>
              <a:t>enhance media and information literacy for all, including older people </a:t>
            </a:r>
          </a:p>
          <a:p>
            <a:pPr>
              <a:spcBef>
                <a:spcPts val="1200"/>
              </a:spcBef>
            </a:pPr>
            <a:endParaRPr lang="en-US" sz="2200" dirty="0">
              <a:solidFill>
                <a:schemeClr val="accent2">
                  <a:lumMod val="7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482AA95-276A-4804-B5B7-D4DDE16012BB}"/>
              </a:ext>
            </a:extLst>
          </p:cNvPr>
          <p:cNvPicPr>
            <a:picLocks noChangeAspect="1"/>
          </p:cNvPicPr>
          <p:nvPr/>
        </p:nvPicPr>
        <p:blipFill>
          <a:blip r:embed="rId4"/>
          <a:stretch>
            <a:fillRect/>
          </a:stretch>
        </p:blipFill>
        <p:spPr>
          <a:xfrm>
            <a:off x="111333" y="1447936"/>
            <a:ext cx="5479238" cy="2843299"/>
          </a:xfrm>
          <a:prstGeom prst="rect">
            <a:avLst/>
          </a:prstGeom>
        </p:spPr>
      </p:pic>
    </p:spTree>
    <p:extLst>
      <p:ext uri="{BB962C8B-B14F-4D97-AF65-F5344CB8AC3E}">
        <p14:creationId xmlns:p14="http://schemas.microsoft.com/office/powerpoint/2010/main" val="966434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62D7A3-E3D2-46B2-A86D-EE866D20E260}"/>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2" name="Slide Number Placeholder 1">
            <a:extLst>
              <a:ext uri="{FF2B5EF4-FFF2-40B4-BE49-F238E27FC236}">
                <a16:creationId xmlns:a16="http://schemas.microsoft.com/office/drawing/2014/main" id="{B18D8737-8516-4B76-B845-2D276ADB3BEF}"/>
              </a:ext>
            </a:extLst>
          </p:cNvPr>
          <p:cNvSpPr>
            <a:spLocks noGrp="1"/>
          </p:cNvSpPr>
          <p:nvPr>
            <p:ph type="sldNum" sz="quarter" idx="4"/>
          </p:nvPr>
        </p:nvSpPr>
        <p:spPr/>
        <p:txBody>
          <a:bodyPr/>
          <a:lstStyle/>
          <a:p>
            <a:fld id="{E8716A00-CC3F-A24A-9B86-816E9CA7F4AC}" type="slidenum">
              <a:rPr lang="fr-FR" smtClean="0"/>
              <a:pPr/>
              <a:t>49</a:t>
            </a:fld>
            <a:endParaRPr lang="fr-FR" dirty="0"/>
          </a:p>
        </p:txBody>
      </p:sp>
      <p:sp>
        <p:nvSpPr>
          <p:cNvPr id="4" name="Rectangle 3">
            <a:extLst>
              <a:ext uri="{FF2B5EF4-FFF2-40B4-BE49-F238E27FC236}">
                <a16:creationId xmlns:a16="http://schemas.microsoft.com/office/drawing/2014/main" id="{94D59634-96D5-4B22-9602-C379E1D2BB43}"/>
              </a:ext>
            </a:extLst>
          </p:cNvPr>
          <p:cNvSpPr/>
          <p:nvPr/>
        </p:nvSpPr>
        <p:spPr>
          <a:xfrm>
            <a:off x="5366086" y="3038659"/>
            <a:ext cx="6596741" cy="3323987"/>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sz="2000" dirty="0"/>
              <a:t>the impact of AI-powered products and processes on freedom of expression;</a:t>
            </a:r>
          </a:p>
          <a:p>
            <a:pPr marL="457200" indent="-457200">
              <a:spcBef>
                <a:spcPts val="1200"/>
              </a:spcBef>
              <a:buFont typeface="Wingdings" panose="05000000000000000000" pitchFamily="2" charset="2"/>
              <a:buChar char="Ø"/>
            </a:pPr>
            <a:r>
              <a:rPr lang="en-US" sz="2000" dirty="0"/>
              <a:t>possible regulation to ensure more transparency in the dissemination of news and information; </a:t>
            </a:r>
          </a:p>
          <a:p>
            <a:pPr marL="457200" indent="-457200">
              <a:spcBef>
                <a:spcPts val="1200"/>
              </a:spcBef>
              <a:buFont typeface="Wingdings" panose="05000000000000000000" pitchFamily="2" charset="2"/>
              <a:buChar char="Ø"/>
            </a:pPr>
            <a:r>
              <a:rPr lang="en-US" sz="2000" dirty="0"/>
              <a:t>safety of journalists and other media actors;</a:t>
            </a:r>
          </a:p>
          <a:p>
            <a:pPr marL="457200" indent="-457200">
              <a:spcBef>
                <a:spcPts val="1200"/>
              </a:spcBef>
              <a:buFont typeface="Wingdings" panose="05000000000000000000" pitchFamily="2" charset="2"/>
              <a:buChar char="Ø"/>
            </a:pPr>
            <a:r>
              <a:rPr lang="en-US" sz="2000" dirty="0"/>
              <a:t>impact of the COVID-19 pandemic on freedom of expression - media and information literacy empower individuals to </a:t>
            </a:r>
            <a:r>
              <a:rPr lang="en-US" sz="2000" dirty="0" err="1"/>
              <a:t>recognise</a:t>
            </a:r>
            <a:r>
              <a:rPr lang="en-US" sz="2000" dirty="0"/>
              <a:t> and develop resilience against crisis-related mis- and disinformation (“</a:t>
            </a:r>
            <a:r>
              <a:rPr lang="en-US" sz="2000" dirty="0" err="1"/>
              <a:t>infodemic</a:t>
            </a:r>
            <a:r>
              <a:rPr lang="en-US" sz="2000"/>
              <a:t>”)</a:t>
            </a:r>
            <a:endParaRPr lang="en-US"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92CD7333-4D57-4990-BC7B-825996D0F98A}"/>
              </a:ext>
            </a:extLst>
          </p:cNvPr>
          <p:cNvPicPr>
            <a:picLocks noChangeAspect="1"/>
          </p:cNvPicPr>
          <p:nvPr/>
        </p:nvPicPr>
        <p:blipFill>
          <a:blip r:embed="rId4"/>
          <a:stretch>
            <a:fillRect/>
          </a:stretch>
        </p:blipFill>
        <p:spPr>
          <a:xfrm>
            <a:off x="753464" y="3203450"/>
            <a:ext cx="3998006" cy="2378852"/>
          </a:xfrm>
          <a:prstGeom prst="rect">
            <a:avLst/>
          </a:prstGeom>
        </p:spPr>
      </p:pic>
      <p:sp>
        <p:nvSpPr>
          <p:cNvPr id="10" name="Rectangle 9">
            <a:extLst>
              <a:ext uri="{FF2B5EF4-FFF2-40B4-BE49-F238E27FC236}">
                <a16:creationId xmlns:a16="http://schemas.microsoft.com/office/drawing/2014/main" id="{F964A892-5EEF-4C4E-976D-BB4AAD69B0F4}"/>
              </a:ext>
            </a:extLst>
          </p:cNvPr>
          <p:cNvSpPr/>
          <p:nvPr/>
        </p:nvSpPr>
        <p:spPr>
          <a:xfrm>
            <a:off x="586975" y="1499273"/>
            <a:ext cx="11018051" cy="1200329"/>
          </a:xfrm>
          <a:prstGeom prst="rect">
            <a:avLst/>
          </a:prstGeom>
        </p:spPr>
        <p:txBody>
          <a:bodyPr wrap="square">
            <a:spAutoFit/>
          </a:bodyPr>
          <a:lstStyle/>
          <a:p>
            <a:pPr>
              <a:spcBef>
                <a:spcPts val="1200"/>
              </a:spcBef>
            </a:pPr>
            <a:r>
              <a:rPr lang="en-US" sz="2400" dirty="0"/>
              <a:t>The Ministerial Conference “Artificial intelligence - Intelligent politics: Challenges and opportunities for media and democracy” (10-11 June 2021) will lead to the adoption of a final declaration and four resolutions: </a:t>
            </a:r>
          </a:p>
        </p:txBody>
      </p:sp>
    </p:spTree>
    <p:extLst>
      <p:ext uri="{BB962C8B-B14F-4D97-AF65-F5344CB8AC3E}">
        <p14:creationId xmlns:p14="http://schemas.microsoft.com/office/powerpoint/2010/main" val="306325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AF5243-92E8-4504-AACF-C46E80C4E41E}"/>
              </a:ext>
            </a:extLst>
          </p:cNvPr>
          <p:cNvPicPr>
            <a:picLocks noChangeAspect="1"/>
          </p:cNvPicPr>
          <p:nvPr/>
        </p:nvPicPr>
        <p:blipFill rotWithShape="1">
          <a:blip r:embed="rId2"/>
          <a:srcRect t="3836"/>
          <a:stretch/>
        </p:blipFill>
        <p:spPr>
          <a:xfrm>
            <a:off x="0" y="0"/>
            <a:ext cx="12192000" cy="1160216"/>
          </a:xfrm>
          <a:prstGeom prst="rect">
            <a:avLst/>
          </a:prstGeom>
        </p:spPr>
      </p:pic>
      <p:sp>
        <p:nvSpPr>
          <p:cNvPr id="6" name="Rectangle 5">
            <a:extLst>
              <a:ext uri="{FF2B5EF4-FFF2-40B4-BE49-F238E27FC236}">
                <a16:creationId xmlns:a16="http://schemas.microsoft.com/office/drawing/2014/main" id="{49F39D64-8310-4817-B93A-3A71DDB5A93E}"/>
              </a:ext>
            </a:extLst>
          </p:cNvPr>
          <p:cNvSpPr/>
          <p:nvPr/>
        </p:nvSpPr>
        <p:spPr>
          <a:xfrm>
            <a:off x="4618789" y="293460"/>
            <a:ext cx="6785811" cy="584775"/>
          </a:xfrm>
          <a:prstGeom prst="rect">
            <a:avLst/>
          </a:prstGeom>
          <a:solidFill>
            <a:srgbClr val="D0662F"/>
          </a:solidFill>
        </p:spPr>
        <p:txBody>
          <a:bodyPr wrap="square">
            <a:spAutoFit/>
          </a:bodyPr>
          <a:lstStyle/>
          <a:p>
            <a:pPr algn="ctr"/>
            <a:r>
              <a:rPr lang="en-GB" sz="3200" dirty="0">
                <a:solidFill>
                  <a:schemeClr val="bg1"/>
                </a:solidFill>
              </a:rPr>
              <a:t>The world is turning digital</a:t>
            </a:r>
          </a:p>
        </p:txBody>
      </p:sp>
      <p:pic>
        <p:nvPicPr>
          <p:cNvPr id="2050" name="Picture 2" descr="The Digital Public Sphere – The Digital Sociology blog">
            <a:extLst>
              <a:ext uri="{FF2B5EF4-FFF2-40B4-BE49-F238E27FC236}">
                <a16:creationId xmlns:a16="http://schemas.microsoft.com/office/drawing/2014/main" id="{CF4C7C5D-9B8E-4E02-A113-FB67402E2A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688"/>
          <a:stretch/>
        </p:blipFill>
        <p:spPr bwMode="auto">
          <a:xfrm>
            <a:off x="0" y="1160216"/>
            <a:ext cx="12192000" cy="56977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4B18616-AE9D-4B2F-8ACD-2D3518B2F35D}"/>
              </a:ext>
            </a:extLst>
          </p:cNvPr>
          <p:cNvSpPr>
            <a:spLocks noGrp="1"/>
          </p:cNvSpPr>
          <p:nvPr>
            <p:ph type="sldNum" sz="quarter" idx="4"/>
          </p:nvPr>
        </p:nvSpPr>
        <p:spPr/>
        <p:txBody>
          <a:bodyPr/>
          <a:lstStyle/>
          <a:p>
            <a:fld id="{E8716A00-CC3F-A24A-9B86-816E9CA7F4AC}" type="slidenum">
              <a:rPr lang="fr-FR" smtClean="0"/>
              <a:pPr/>
              <a:t>5</a:t>
            </a:fld>
            <a:endParaRPr lang="fr-FR" dirty="0"/>
          </a:p>
        </p:txBody>
      </p:sp>
    </p:spTree>
    <p:extLst>
      <p:ext uri="{BB962C8B-B14F-4D97-AF65-F5344CB8AC3E}">
        <p14:creationId xmlns:p14="http://schemas.microsoft.com/office/powerpoint/2010/main" val="162781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A7AAC4-3C16-4144-A62C-654DDFA02A68}"/>
              </a:ext>
            </a:extLst>
          </p:cNvPr>
          <p:cNvPicPr>
            <a:picLocks noChangeAspect="1"/>
          </p:cNvPicPr>
          <p:nvPr/>
        </p:nvPicPr>
        <p:blipFill>
          <a:blip r:embed="rId3"/>
          <a:stretch>
            <a:fillRect/>
          </a:stretch>
        </p:blipFill>
        <p:spPr>
          <a:xfrm>
            <a:off x="0" y="0"/>
            <a:ext cx="12192000" cy="1206500"/>
          </a:xfrm>
          <a:prstGeom prst="rect">
            <a:avLst/>
          </a:prstGeom>
        </p:spPr>
      </p:pic>
      <p:sp>
        <p:nvSpPr>
          <p:cNvPr id="18" name="Rectangle 17"/>
          <p:cNvSpPr/>
          <p:nvPr/>
        </p:nvSpPr>
        <p:spPr>
          <a:xfrm>
            <a:off x="5480816" y="2672912"/>
            <a:ext cx="5311776" cy="3431709"/>
          </a:xfrm>
          <a:prstGeom prst="rect">
            <a:avLst/>
          </a:prstGeom>
        </p:spPr>
        <p:txBody>
          <a:bodyPr wrap="square">
            <a:spAutoFit/>
          </a:bodyPr>
          <a:lstStyle/>
          <a:p>
            <a:pPr>
              <a:spcAft>
                <a:spcPts val="600"/>
              </a:spcAft>
            </a:pPr>
            <a:r>
              <a:rPr lang="en-GB" sz="2400" dirty="0">
                <a:solidFill>
                  <a:srgbClr val="AFAD9A"/>
                </a:solidFill>
              </a:rPr>
              <a:t>www.coe.int/</a:t>
            </a:r>
            <a:r>
              <a:rPr lang="en-GB" sz="2400" b="1" dirty="0">
                <a:solidFill>
                  <a:srgbClr val="D0662F"/>
                </a:solidFill>
              </a:rPr>
              <a:t>freedom</a:t>
            </a:r>
            <a:r>
              <a:rPr lang="en-GB" sz="2400" dirty="0">
                <a:solidFill>
                  <a:srgbClr val="D0662F"/>
                </a:solidFill>
              </a:rPr>
              <a:t>of</a:t>
            </a:r>
            <a:r>
              <a:rPr lang="en-GB" sz="2400" b="1" dirty="0">
                <a:solidFill>
                  <a:srgbClr val="D0662F"/>
                </a:solidFill>
              </a:rPr>
              <a:t>expression</a:t>
            </a:r>
          </a:p>
          <a:p>
            <a:pPr>
              <a:spcAft>
                <a:spcPts val="600"/>
              </a:spcAft>
            </a:pPr>
            <a:r>
              <a:rPr lang="en-GB" sz="2400" dirty="0">
                <a:solidFill>
                  <a:srgbClr val="AFAD9A"/>
                </a:solidFill>
              </a:rPr>
              <a:t>www.coe.int/</a:t>
            </a:r>
            <a:r>
              <a:rPr lang="en-GB" sz="2400" b="1" dirty="0">
                <a:solidFill>
                  <a:srgbClr val="C00000"/>
                </a:solidFill>
              </a:rPr>
              <a:t>internet</a:t>
            </a:r>
            <a:r>
              <a:rPr lang="en-GB" sz="2400" dirty="0">
                <a:solidFill>
                  <a:srgbClr val="C00000"/>
                </a:solidFill>
              </a:rPr>
              <a:t>governance</a:t>
            </a:r>
          </a:p>
          <a:p>
            <a:pPr>
              <a:spcAft>
                <a:spcPts val="600"/>
              </a:spcAft>
            </a:pPr>
            <a:r>
              <a:rPr lang="en-GB" sz="2400" dirty="0">
                <a:solidFill>
                  <a:srgbClr val="AFAD9A"/>
                </a:solidFill>
              </a:rPr>
              <a:t>www.coe.int/</a:t>
            </a:r>
            <a:r>
              <a:rPr lang="en-GB" sz="2400" b="1" dirty="0">
                <a:solidFill>
                  <a:schemeClr val="accent5">
                    <a:lumMod val="75000"/>
                  </a:schemeClr>
                </a:solidFill>
              </a:rPr>
              <a:t>data</a:t>
            </a:r>
            <a:r>
              <a:rPr lang="en-GB" sz="2400" dirty="0">
                <a:solidFill>
                  <a:schemeClr val="accent5">
                    <a:lumMod val="75000"/>
                  </a:schemeClr>
                </a:solidFill>
              </a:rPr>
              <a:t>protection</a:t>
            </a:r>
          </a:p>
          <a:p>
            <a:pPr>
              <a:spcAft>
                <a:spcPts val="600"/>
              </a:spcAft>
            </a:pPr>
            <a:r>
              <a:rPr lang="en-GB" sz="2400" dirty="0">
                <a:solidFill>
                  <a:srgbClr val="AFAD9A"/>
                </a:solidFill>
              </a:rPr>
              <a:t>www.coe.int/</a:t>
            </a:r>
            <a:r>
              <a:rPr lang="en-GB" sz="2400" b="1" dirty="0">
                <a:solidFill>
                  <a:schemeClr val="accent6">
                    <a:lumMod val="75000"/>
                  </a:schemeClr>
                </a:solidFill>
              </a:rPr>
              <a:t>cyber</a:t>
            </a:r>
            <a:r>
              <a:rPr lang="en-GB" sz="2400" dirty="0">
                <a:solidFill>
                  <a:schemeClr val="accent6">
                    <a:lumMod val="75000"/>
                  </a:schemeClr>
                </a:solidFill>
              </a:rPr>
              <a:t>crime</a:t>
            </a:r>
          </a:p>
          <a:p>
            <a:pPr>
              <a:spcAft>
                <a:spcPts val="600"/>
              </a:spcAft>
            </a:pPr>
            <a:r>
              <a:rPr lang="en-GB" sz="2400" dirty="0">
                <a:solidFill>
                  <a:srgbClr val="AFAD9A"/>
                </a:solidFill>
              </a:rPr>
              <a:t>www.coe.int/</a:t>
            </a:r>
            <a:r>
              <a:rPr lang="en-GB" sz="2400" b="1" dirty="0">
                <a:solidFill>
                  <a:srgbClr val="7030A0"/>
                </a:solidFill>
              </a:rPr>
              <a:t>AI</a:t>
            </a:r>
          </a:p>
          <a:p>
            <a:endParaRPr lang="en-GB" sz="2400" b="1" dirty="0">
              <a:solidFill>
                <a:schemeClr val="accent6">
                  <a:lumMod val="75000"/>
                </a:schemeClr>
              </a:solidFill>
            </a:endParaRPr>
          </a:p>
          <a:p>
            <a:r>
              <a:rPr lang="en-GB" sz="2400" dirty="0">
                <a:solidFill>
                  <a:srgbClr val="AFAD9A"/>
                </a:solidFill>
              </a:rPr>
              <a:t>Facebook Page</a:t>
            </a:r>
            <a:br>
              <a:rPr lang="en-GB" sz="2400" dirty="0">
                <a:solidFill>
                  <a:schemeClr val="accent6">
                    <a:lumMod val="75000"/>
                  </a:schemeClr>
                </a:solidFill>
              </a:rPr>
            </a:br>
            <a:r>
              <a:rPr lang="en-GB" sz="2400" b="1" dirty="0">
                <a:solidFill>
                  <a:srgbClr val="D0662F"/>
                </a:solidFill>
              </a:rPr>
              <a:t>Information Society Group</a:t>
            </a:r>
          </a:p>
        </p:txBody>
      </p:sp>
      <p:sp>
        <p:nvSpPr>
          <p:cNvPr id="39" name="Rectangle 38"/>
          <p:cNvSpPr/>
          <p:nvPr/>
        </p:nvSpPr>
        <p:spPr>
          <a:xfrm>
            <a:off x="1579094" y="1988848"/>
            <a:ext cx="2971787" cy="1015663"/>
          </a:xfrm>
          <a:prstGeom prst="rect">
            <a:avLst/>
          </a:prstGeom>
        </p:spPr>
        <p:txBody>
          <a:bodyPr wrap="square">
            <a:spAutoFit/>
          </a:bodyPr>
          <a:lstStyle/>
          <a:p>
            <a:pPr algn="ctr"/>
            <a:r>
              <a:rPr lang="en-GB" sz="3000" b="1" dirty="0">
                <a:solidFill>
                  <a:schemeClr val="accent3"/>
                </a:solidFill>
              </a:rPr>
              <a:t>Thanks for your attention !</a:t>
            </a:r>
          </a:p>
        </p:txBody>
      </p:sp>
      <p:sp>
        <p:nvSpPr>
          <p:cNvPr id="14" name="Rectangle 13"/>
          <p:cNvSpPr/>
          <p:nvPr/>
        </p:nvSpPr>
        <p:spPr>
          <a:xfrm>
            <a:off x="5480816" y="2024720"/>
            <a:ext cx="3429584" cy="523220"/>
          </a:xfrm>
          <a:prstGeom prst="rect">
            <a:avLst/>
          </a:prstGeom>
        </p:spPr>
        <p:txBody>
          <a:bodyPr wrap="square">
            <a:spAutoFit/>
          </a:bodyPr>
          <a:lstStyle/>
          <a:p>
            <a:r>
              <a:rPr lang="en-GB" sz="2800" dirty="0">
                <a:solidFill>
                  <a:srgbClr val="AFAD9A"/>
                </a:solidFill>
              </a:rPr>
              <a:t>further resources</a:t>
            </a:r>
            <a:r>
              <a:rPr lang="en-GB" sz="2800" b="1" dirty="0">
                <a:solidFill>
                  <a:srgbClr val="AFAD9A"/>
                </a:solidFill>
              </a:rPr>
              <a:t>:</a:t>
            </a:r>
          </a:p>
        </p:txBody>
      </p:sp>
      <p:sp>
        <p:nvSpPr>
          <p:cNvPr id="8" name="Rectangle 7"/>
          <p:cNvSpPr/>
          <p:nvPr/>
        </p:nvSpPr>
        <p:spPr>
          <a:xfrm>
            <a:off x="4550881" y="310862"/>
            <a:ext cx="5653312" cy="584775"/>
          </a:xfrm>
          <a:prstGeom prst="rect">
            <a:avLst/>
          </a:prstGeom>
          <a:solidFill>
            <a:srgbClr val="D0662F"/>
          </a:solidFill>
        </p:spPr>
        <p:txBody>
          <a:bodyPr wrap="square">
            <a:spAutoFit/>
          </a:bodyPr>
          <a:lstStyle/>
          <a:p>
            <a:pPr algn="ctr"/>
            <a:r>
              <a:rPr lang="en-GB" sz="3200" dirty="0">
                <a:solidFill>
                  <a:schemeClr val="bg1"/>
                </a:solidFill>
              </a:rPr>
              <a:t>Information Society Department</a:t>
            </a:r>
          </a:p>
        </p:txBody>
      </p:sp>
      <p:sp>
        <p:nvSpPr>
          <p:cNvPr id="2" name="Rectangle 1"/>
          <p:cNvSpPr/>
          <p:nvPr/>
        </p:nvSpPr>
        <p:spPr>
          <a:xfrm>
            <a:off x="5204818" y="2180081"/>
            <a:ext cx="87086" cy="3886439"/>
          </a:xfrm>
          <a:prstGeom prst="rect">
            <a:avLst/>
          </a:prstGeom>
          <a:solidFill>
            <a:srgbClr val="AF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pic>
        <p:nvPicPr>
          <p:cNvPr id="9" name="Picture 2">
            <a:extLst>
              <a:ext uri="{FF2B5EF4-FFF2-40B4-BE49-F238E27FC236}">
                <a16:creationId xmlns:a16="http://schemas.microsoft.com/office/drawing/2014/main" id="{2D0F6A4A-8D73-445A-BA9A-B94BEBF54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97" y="3429000"/>
            <a:ext cx="1663247" cy="1610205"/>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Slide Number Placeholder 2">
            <a:extLst>
              <a:ext uri="{FF2B5EF4-FFF2-40B4-BE49-F238E27FC236}">
                <a16:creationId xmlns:a16="http://schemas.microsoft.com/office/drawing/2014/main" id="{2E25BBE0-2504-4E8C-8A5C-03D272F44C80}"/>
              </a:ext>
            </a:extLst>
          </p:cNvPr>
          <p:cNvSpPr>
            <a:spLocks noGrp="1"/>
          </p:cNvSpPr>
          <p:nvPr>
            <p:ph type="sldNum" sz="quarter" idx="4"/>
          </p:nvPr>
        </p:nvSpPr>
        <p:spPr/>
        <p:txBody>
          <a:bodyPr/>
          <a:lstStyle/>
          <a:p>
            <a:fld id="{E8716A00-CC3F-A24A-9B86-816E9CA7F4AC}" type="slidenum">
              <a:rPr lang="fr-FR" smtClean="0"/>
              <a:pPr/>
              <a:t>50</a:t>
            </a:fld>
            <a:endParaRPr lang="fr-FR" dirty="0"/>
          </a:p>
        </p:txBody>
      </p:sp>
    </p:spTree>
    <p:extLst>
      <p:ext uri="{BB962C8B-B14F-4D97-AF65-F5344CB8AC3E}">
        <p14:creationId xmlns:p14="http://schemas.microsoft.com/office/powerpoint/2010/main" val="1847521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E4DD6-58D7-4D9A-9759-427C35A960E1}"/>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4" name="Picture 3">
            <a:extLst>
              <a:ext uri="{FF2B5EF4-FFF2-40B4-BE49-F238E27FC236}">
                <a16:creationId xmlns:a16="http://schemas.microsoft.com/office/drawing/2014/main" id="{D642F9EA-46DD-C44F-8F83-0EB408327AE4}"/>
              </a:ext>
            </a:extLst>
          </p:cNvPr>
          <p:cNvPicPr>
            <a:picLocks noChangeAspect="1"/>
          </p:cNvPicPr>
          <p:nvPr/>
        </p:nvPicPr>
        <p:blipFill rotWithShape="1">
          <a:blip r:embed="rId4"/>
          <a:srcRect l="176" t="4615" b="9295"/>
          <a:stretch/>
        </p:blipFill>
        <p:spPr>
          <a:xfrm>
            <a:off x="0" y="1160217"/>
            <a:ext cx="12192000" cy="5697784"/>
          </a:xfrm>
          <a:prstGeom prst="rect">
            <a:avLst/>
          </a:prstGeom>
        </p:spPr>
      </p:pic>
      <p:sp>
        <p:nvSpPr>
          <p:cNvPr id="5" name="Rectangle 4">
            <a:extLst>
              <a:ext uri="{FF2B5EF4-FFF2-40B4-BE49-F238E27FC236}">
                <a16:creationId xmlns:a16="http://schemas.microsoft.com/office/drawing/2014/main" id="{6D4EC875-9937-E643-B58B-262B73CB471A}"/>
              </a:ext>
            </a:extLst>
          </p:cNvPr>
          <p:cNvSpPr/>
          <p:nvPr/>
        </p:nvSpPr>
        <p:spPr>
          <a:xfrm>
            <a:off x="4473388" y="271187"/>
            <a:ext cx="6654799" cy="584775"/>
          </a:xfrm>
          <a:prstGeom prst="rect">
            <a:avLst/>
          </a:prstGeom>
          <a:solidFill>
            <a:srgbClr val="D0662F"/>
          </a:solidFill>
        </p:spPr>
        <p:txBody>
          <a:bodyPr wrap="square">
            <a:spAutoFit/>
          </a:bodyPr>
          <a:lstStyle/>
          <a:p>
            <a:pPr algn="ctr"/>
            <a:r>
              <a:rPr lang="en-GB" sz="3200" dirty="0">
                <a:solidFill>
                  <a:schemeClr val="bg1"/>
                </a:solidFill>
              </a:rPr>
              <a:t>Technological revolution unites…</a:t>
            </a:r>
          </a:p>
        </p:txBody>
      </p:sp>
      <p:sp>
        <p:nvSpPr>
          <p:cNvPr id="2" name="Slide Number Placeholder 1">
            <a:extLst>
              <a:ext uri="{FF2B5EF4-FFF2-40B4-BE49-F238E27FC236}">
                <a16:creationId xmlns:a16="http://schemas.microsoft.com/office/drawing/2014/main" id="{A69D998A-070B-49CE-AE70-B78FED8DDD55}"/>
              </a:ext>
            </a:extLst>
          </p:cNvPr>
          <p:cNvSpPr>
            <a:spLocks noGrp="1"/>
          </p:cNvSpPr>
          <p:nvPr>
            <p:ph type="sldNum" sz="quarter" idx="4"/>
          </p:nvPr>
        </p:nvSpPr>
        <p:spPr/>
        <p:txBody>
          <a:bodyPr/>
          <a:lstStyle/>
          <a:p>
            <a:fld id="{E8716A00-CC3F-A24A-9B86-816E9CA7F4AC}" type="slidenum">
              <a:rPr lang="fr-FR" smtClean="0"/>
              <a:pPr/>
              <a:t>6</a:t>
            </a:fld>
            <a:endParaRPr lang="fr-FR" dirty="0"/>
          </a:p>
        </p:txBody>
      </p:sp>
    </p:spTree>
    <p:extLst>
      <p:ext uri="{BB962C8B-B14F-4D97-AF65-F5344CB8AC3E}">
        <p14:creationId xmlns:p14="http://schemas.microsoft.com/office/powerpoint/2010/main" val="724771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7297-F071-45EF-A028-49FF480552F1}"/>
              </a:ext>
            </a:extLst>
          </p:cNvPr>
          <p:cNvPicPr>
            <a:picLocks noChangeAspect="1"/>
          </p:cNvPicPr>
          <p:nvPr/>
        </p:nvPicPr>
        <p:blipFill rotWithShape="1">
          <a:blip r:embed="rId3"/>
          <a:srcRect t="3836"/>
          <a:stretch/>
        </p:blipFill>
        <p:spPr>
          <a:xfrm>
            <a:off x="0" y="0"/>
            <a:ext cx="12192000" cy="1160216"/>
          </a:xfrm>
          <a:prstGeom prst="rect">
            <a:avLst/>
          </a:prstGeom>
        </p:spPr>
      </p:pic>
      <p:pic>
        <p:nvPicPr>
          <p:cNvPr id="4" name="Picture 3">
            <a:extLst>
              <a:ext uri="{FF2B5EF4-FFF2-40B4-BE49-F238E27FC236}">
                <a16:creationId xmlns:a16="http://schemas.microsoft.com/office/drawing/2014/main" id="{9B570188-4B54-6346-A4A8-E35E9596C0EA}"/>
              </a:ext>
            </a:extLst>
          </p:cNvPr>
          <p:cNvPicPr>
            <a:picLocks noChangeAspect="1"/>
          </p:cNvPicPr>
          <p:nvPr/>
        </p:nvPicPr>
        <p:blipFill rotWithShape="1">
          <a:blip r:embed="rId4"/>
          <a:srcRect t="7276" b="8716"/>
          <a:stretch/>
        </p:blipFill>
        <p:spPr>
          <a:xfrm>
            <a:off x="3117224" y="1256562"/>
            <a:ext cx="6107458" cy="5592273"/>
          </a:xfrm>
          <a:prstGeom prst="rect">
            <a:avLst/>
          </a:prstGeom>
        </p:spPr>
      </p:pic>
      <p:sp>
        <p:nvSpPr>
          <p:cNvPr id="7" name="Rectangle 6">
            <a:extLst>
              <a:ext uri="{FF2B5EF4-FFF2-40B4-BE49-F238E27FC236}">
                <a16:creationId xmlns:a16="http://schemas.microsoft.com/office/drawing/2014/main" id="{9A84B40D-68DA-7945-BB9A-F37354BFC76D}"/>
              </a:ext>
            </a:extLst>
          </p:cNvPr>
          <p:cNvSpPr/>
          <p:nvPr/>
        </p:nvSpPr>
        <p:spPr>
          <a:xfrm>
            <a:off x="4676472" y="287720"/>
            <a:ext cx="5366446" cy="584775"/>
          </a:xfrm>
          <a:prstGeom prst="rect">
            <a:avLst/>
          </a:prstGeom>
          <a:solidFill>
            <a:srgbClr val="D0662F"/>
          </a:solidFill>
        </p:spPr>
        <p:txBody>
          <a:bodyPr wrap="square">
            <a:spAutoFit/>
          </a:bodyPr>
          <a:lstStyle/>
          <a:p>
            <a:pPr algn="ctr"/>
            <a:r>
              <a:rPr lang="en-GB" sz="3200" dirty="0">
                <a:solidFill>
                  <a:schemeClr val="bg1"/>
                </a:solidFill>
              </a:rPr>
              <a:t>…but technology also divides</a:t>
            </a:r>
          </a:p>
        </p:txBody>
      </p:sp>
      <p:sp>
        <p:nvSpPr>
          <p:cNvPr id="2" name="Slide Number Placeholder 1">
            <a:extLst>
              <a:ext uri="{FF2B5EF4-FFF2-40B4-BE49-F238E27FC236}">
                <a16:creationId xmlns:a16="http://schemas.microsoft.com/office/drawing/2014/main" id="{CB6A2CE3-69C6-4126-AFE8-1A3821863DD6}"/>
              </a:ext>
            </a:extLst>
          </p:cNvPr>
          <p:cNvSpPr>
            <a:spLocks noGrp="1"/>
          </p:cNvSpPr>
          <p:nvPr>
            <p:ph type="sldNum" sz="quarter" idx="4"/>
          </p:nvPr>
        </p:nvSpPr>
        <p:spPr/>
        <p:txBody>
          <a:bodyPr/>
          <a:lstStyle/>
          <a:p>
            <a:fld id="{E8716A00-CC3F-A24A-9B86-816E9CA7F4AC}" type="slidenum">
              <a:rPr lang="fr-FR" smtClean="0"/>
              <a:pPr/>
              <a:t>7</a:t>
            </a:fld>
            <a:endParaRPr lang="fr-FR" dirty="0"/>
          </a:p>
        </p:txBody>
      </p:sp>
    </p:spTree>
    <p:extLst>
      <p:ext uri="{BB962C8B-B14F-4D97-AF65-F5344CB8AC3E}">
        <p14:creationId xmlns:p14="http://schemas.microsoft.com/office/powerpoint/2010/main" val="2302913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0BA43-2E63-4A84-8925-840BB1B2AF71}"/>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a:extLst>
              <a:ext uri="{FF2B5EF4-FFF2-40B4-BE49-F238E27FC236}">
                <a16:creationId xmlns:a16="http://schemas.microsoft.com/office/drawing/2014/main" id="{0DE25D04-AB0B-D04D-90A6-03BE07662C26}"/>
              </a:ext>
            </a:extLst>
          </p:cNvPr>
          <p:cNvSpPr/>
          <p:nvPr/>
        </p:nvSpPr>
        <p:spPr>
          <a:xfrm>
            <a:off x="4542001" y="287720"/>
            <a:ext cx="5366446" cy="584775"/>
          </a:xfrm>
          <a:prstGeom prst="rect">
            <a:avLst/>
          </a:prstGeom>
          <a:solidFill>
            <a:srgbClr val="D0662F"/>
          </a:solidFill>
        </p:spPr>
        <p:txBody>
          <a:bodyPr wrap="square">
            <a:spAutoFit/>
          </a:bodyPr>
          <a:lstStyle/>
          <a:p>
            <a:pPr algn="ctr"/>
            <a:r>
              <a:rPr lang="en-GB" sz="3200" dirty="0">
                <a:solidFill>
                  <a:schemeClr val="bg1"/>
                </a:solidFill>
              </a:rPr>
              <a:t>… while fake news proliferate</a:t>
            </a:r>
          </a:p>
        </p:txBody>
      </p:sp>
      <p:pic>
        <p:nvPicPr>
          <p:cNvPr id="5" name="Picture 4">
            <a:extLst>
              <a:ext uri="{FF2B5EF4-FFF2-40B4-BE49-F238E27FC236}">
                <a16:creationId xmlns:a16="http://schemas.microsoft.com/office/drawing/2014/main" id="{3756D6AF-B86A-4F39-BD6E-138853114797}"/>
              </a:ext>
            </a:extLst>
          </p:cNvPr>
          <p:cNvPicPr>
            <a:picLocks noChangeAspect="1"/>
          </p:cNvPicPr>
          <p:nvPr/>
        </p:nvPicPr>
        <p:blipFill>
          <a:blip r:embed="rId4"/>
          <a:stretch>
            <a:fillRect/>
          </a:stretch>
        </p:blipFill>
        <p:spPr>
          <a:xfrm>
            <a:off x="1262062" y="1681162"/>
            <a:ext cx="9172575" cy="4676775"/>
          </a:xfrm>
          <a:prstGeom prst="rect">
            <a:avLst/>
          </a:prstGeom>
        </p:spPr>
      </p:pic>
      <p:sp>
        <p:nvSpPr>
          <p:cNvPr id="8" name="Slide Number Placeholder 7">
            <a:extLst>
              <a:ext uri="{FF2B5EF4-FFF2-40B4-BE49-F238E27FC236}">
                <a16:creationId xmlns:a16="http://schemas.microsoft.com/office/drawing/2014/main" id="{F4AA0E37-0475-4D3C-81FA-52457D4F9C43}"/>
              </a:ext>
            </a:extLst>
          </p:cNvPr>
          <p:cNvSpPr>
            <a:spLocks noGrp="1"/>
          </p:cNvSpPr>
          <p:nvPr>
            <p:ph type="sldNum" sz="quarter" idx="4"/>
          </p:nvPr>
        </p:nvSpPr>
        <p:spPr/>
        <p:txBody>
          <a:bodyPr/>
          <a:lstStyle/>
          <a:p>
            <a:fld id="{E8716A00-CC3F-A24A-9B86-816E9CA7F4AC}" type="slidenum">
              <a:rPr lang="fr-FR" smtClean="0"/>
              <a:pPr/>
              <a:t>8</a:t>
            </a:fld>
            <a:endParaRPr lang="fr-FR" dirty="0"/>
          </a:p>
        </p:txBody>
      </p:sp>
    </p:spTree>
    <p:extLst>
      <p:ext uri="{BB962C8B-B14F-4D97-AF65-F5344CB8AC3E}">
        <p14:creationId xmlns:p14="http://schemas.microsoft.com/office/powerpoint/2010/main" val="131725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0BA43-2E63-4A84-8925-840BB1B2AF71}"/>
              </a:ext>
            </a:extLst>
          </p:cNvPr>
          <p:cNvPicPr>
            <a:picLocks noChangeAspect="1"/>
          </p:cNvPicPr>
          <p:nvPr/>
        </p:nvPicPr>
        <p:blipFill rotWithShape="1">
          <a:blip r:embed="rId3"/>
          <a:srcRect t="3836"/>
          <a:stretch/>
        </p:blipFill>
        <p:spPr>
          <a:xfrm>
            <a:off x="0" y="0"/>
            <a:ext cx="12192000" cy="1160216"/>
          </a:xfrm>
          <a:prstGeom prst="rect">
            <a:avLst/>
          </a:prstGeom>
        </p:spPr>
      </p:pic>
      <p:sp>
        <p:nvSpPr>
          <p:cNvPr id="6" name="Rectangle 5">
            <a:extLst>
              <a:ext uri="{FF2B5EF4-FFF2-40B4-BE49-F238E27FC236}">
                <a16:creationId xmlns:a16="http://schemas.microsoft.com/office/drawing/2014/main" id="{0DE25D04-AB0B-D04D-90A6-03BE07662C26}"/>
              </a:ext>
            </a:extLst>
          </p:cNvPr>
          <p:cNvSpPr/>
          <p:nvPr/>
        </p:nvSpPr>
        <p:spPr>
          <a:xfrm>
            <a:off x="4283242" y="287720"/>
            <a:ext cx="6518107" cy="584775"/>
          </a:xfrm>
          <a:prstGeom prst="rect">
            <a:avLst/>
          </a:prstGeom>
          <a:solidFill>
            <a:srgbClr val="D0662F"/>
          </a:solidFill>
        </p:spPr>
        <p:txBody>
          <a:bodyPr wrap="square">
            <a:spAutoFit/>
          </a:bodyPr>
          <a:lstStyle/>
          <a:p>
            <a:pPr algn="ctr"/>
            <a:r>
              <a:rPr lang="en-GB" sz="3200" dirty="0">
                <a:solidFill>
                  <a:schemeClr val="bg1"/>
                </a:solidFill>
              </a:rPr>
              <a:t>… as well as disinformation campaigns</a:t>
            </a:r>
          </a:p>
        </p:txBody>
      </p:sp>
      <p:pic>
        <p:nvPicPr>
          <p:cNvPr id="4" name="Picture 3" descr="A group of people sitting at a desk in front of a computer&#10;&#10;Description automatically generated">
            <a:extLst>
              <a:ext uri="{FF2B5EF4-FFF2-40B4-BE49-F238E27FC236}">
                <a16:creationId xmlns:a16="http://schemas.microsoft.com/office/drawing/2014/main" id="{C5925040-A481-4CB6-8439-9E451CA516E6}"/>
              </a:ext>
            </a:extLst>
          </p:cNvPr>
          <p:cNvPicPr>
            <a:picLocks noChangeAspect="1"/>
          </p:cNvPicPr>
          <p:nvPr/>
        </p:nvPicPr>
        <p:blipFill rotWithShape="1">
          <a:blip r:embed="rId4">
            <a:extLst>
              <a:ext uri="{28A0092B-C50C-407E-A947-70E740481C1C}">
                <a14:useLocalDpi xmlns:a14="http://schemas.microsoft.com/office/drawing/2010/main" val="0"/>
              </a:ext>
            </a:extLst>
          </a:blip>
          <a:srcRect l="10000" t="15863"/>
          <a:stretch/>
        </p:blipFill>
        <p:spPr>
          <a:xfrm>
            <a:off x="1657349" y="1160494"/>
            <a:ext cx="9144000" cy="5697506"/>
          </a:xfrm>
          <a:prstGeom prst="rect">
            <a:avLst/>
          </a:prstGeom>
        </p:spPr>
      </p:pic>
      <p:sp>
        <p:nvSpPr>
          <p:cNvPr id="5" name="Rectangle 4">
            <a:extLst>
              <a:ext uri="{FF2B5EF4-FFF2-40B4-BE49-F238E27FC236}">
                <a16:creationId xmlns:a16="http://schemas.microsoft.com/office/drawing/2014/main" id="{F2CECC92-1D7A-4AFB-B0D7-067FC2AA5FEF}"/>
              </a:ext>
            </a:extLst>
          </p:cNvPr>
          <p:cNvSpPr/>
          <p:nvPr/>
        </p:nvSpPr>
        <p:spPr>
          <a:xfrm>
            <a:off x="1828798" y="1600200"/>
            <a:ext cx="3048000" cy="1815882"/>
          </a:xfrm>
          <a:prstGeom prst="rect">
            <a:avLst/>
          </a:prstGeom>
        </p:spPr>
        <p:txBody>
          <a:bodyPr wrap="square">
            <a:spAutoFit/>
          </a:bodyPr>
          <a:lstStyle/>
          <a:p>
            <a:r>
              <a:rPr lang="en-US" sz="2800" dirty="0">
                <a:solidFill>
                  <a:schemeClr val="bg1"/>
                </a:solidFill>
              </a:rPr>
              <a:t>At Least 70 Countries have had Disinformation Campaigns</a:t>
            </a:r>
            <a:endParaRPr lang="en-GB" sz="2800" dirty="0">
              <a:solidFill>
                <a:schemeClr val="bg1"/>
              </a:solidFill>
            </a:endParaRPr>
          </a:p>
        </p:txBody>
      </p:sp>
      <p:sp>
        <p:nvSpPr>
          <p:cNvPr id="2" name="Slide Number Placeholder 1">
            <a:extLst>
              <a:ext uri="{FF2B5EF4-FFF2-40B4-BE49-F238E27FC236}">
                <a16:creationId xmlns:a16="http://schemas.microsoft.com/office/drawing/2014/main" id="{F94070EF-1D57-41DA-9DF6-F8CD87E07085}"/>
              </a:ext>
            </a:extLst>
          </p:cNvPr>
          <p:cNvSpPr>
            <a:spLocks noGrp="1"/>
          </p:cNvSpPr>
          <p:nvPr>
            <p:ph type="sldNum" sz="quarter" idx="4"/>
          </p:nvPr>
        </p:nvSpPr>
        <p:spPr/>
        <p:txBody>
          <a:bodyPr/>
          <a:lstStyle/>
          <a:p>
            <a:fld id="{E8716A00-CC3F-A24A-9B86-816E9CA7F4AC}" type="slidenum">
              <a:rPr lang="fr-FR" smtClean="0"/>
              <a:pPr/>
              <a:t>9</a:t>
            </a:fld>
            <a:endParaRPr lang="fr-FR" dirty="0"/>
          </a:p>
        </p:txBody>
      </p:sp>
    </p:spTree>
    <p:extLst>
      <p:ext uri="{BB962C8B-B14F-4D97-AF65-F5344CB8AC3E}">
        <p14:creationId xmlns:p14="http://schemas.microsoft.com/office/powerpoint/2010/main" val="3902858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5797</TotalTime>
  <Words>2052</Words>
  <Application>Microsoft Office PowerPoint</Application>
  <PresentationFormat>Widescreen</PresentationFormat>
  <Paragraphs>381</Paragraphs>
  <Slides>50</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Arial Narrow</vt:lpstr>
      <vt:lpstr>Axiforma</vt:lpstr>
      <vt:lpstr>Bookman Old Style</vt:lpstr>
      <vt:lpstr>Calibri</vt:lpstr>
      <vt:lpstr>Calibri Light</vt:lpstr>
      <vt:lpstr>freight-book</vt:lpstr>
      <vt:lpstr>GuardianTextEgyptian</vt:lpstr>
      <vt:lpstr>Times New Roman</vt:lpstr>
      <vt:lpstr>TisaSansProRegular</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PARTIG Mihaela</cp:lastModifiedBy>
  <cp:revision>234</cp:revision>
  <cp:lastPrinted>2021-03-19T08:11:24Z</cp:lastPrinted>
  <dcterms:created xsi:type="dcterms:W3CDTF">2020-11-17T22:33:12Z</dcterms:created>
  <dcterms:modified xsi:type="dcterms:W3CDTF">2021-03-23T09:42:03Z</dcterms:modified>
</cp:coreProperties>
</file>