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35"/>
  </p:notesMasterIdLst>
  <p:handoutMasterIdLst>
    <p:handoutMasterId r:id="rId36"/>
  </p:handoutMasterIdLst>
  <p:sldIdLst>
    <p:sldId id="256" r:id="rId3"/>
    <p:sldId id="440" r:id="rId4"/>
    <p:sldId id="455" r:id="rId5"/>
    <p:sldId id="456" r:id="rId6"/>
    <p:sldId id="457" r:id="rId7"/>
    <p:sldId id="421" r:id="rId8"/>
    <p:sldId id="422" r:id="rId9"/>
    <p:sldId id="438" r:id="rId10"/>
    <p:sldId id="439" r:id="rId11"/>
    <p:sldId id="441" r:id="rId12"/>
    <p:sldId id="436" r:id="rId13"/>
    <p:sldId id="424" r:id="rId14"/>
    <p:sldId id="427" r:id="rId15"/>
    <p:sldId id="428" r:id="rId16"/>
    <p:sldId id="432" r:id="rId17"/>
    <p:sldId id="431" r:id="rId18"/>
    <p:sldId id="433" r:id="rId19"/>
    <p:sldId id="446" r:id="rId20"/>
    <p:sldId id="447" r:id="rId21"/>
    <p:sldId id="448" r:id="rId22"/>
    <p:sldId id="449" r:id="rId23"/>
    <p:sldId id="451" r:id="rId24"/>
    <p:sldId id="452" r:id="rId25"/>
    <p:sldId id="453" r:id="rId26"/>
    <p:sldId id="454" r:id="rId27"/>
    <p:sldId id="444" r:id="rId28"/>
    <p:sldId id="458" r:id="rId29"/>
    <p:sldId id="459" r:id="rId30"/>
    <p:sldId id="443" r:id="rId31"/>
    <p:sldId id="460" r:id="rId32"/>
    <p:sldId id="435" r:id="rId33"/>
    <p:sldId id="442" r:id="rId34"/>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94">
          <p15:clr>
            <a:srgbClr val="A4A3A4"/>
          </p15:clr>
        </p15:guide>
        <p15:guide id="2" pos="5602">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8A"/>
    <a:srgbClr val="1D8DB0"/>
    <a:srgbClr val="147694"/>
    <a:srgbClr val="177E9D"/>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4486" autoAdjust="0"/>
  </p:normalViewPr>
  <p:slideViewPr>
    <p:cSldViewPr snapToObjects="1" showGuides="1">
      <p:cViewPr>
        <p:scale>
          <a:sx n="60" d="100"/>
          <a:sy n="60" d="100"/>
        </p:scale>
        <p:origin x="-1620" y="-72"/>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85" d="100"/>
          <a:sy n="85" d="100"/>
        </p:scale>
        <p:origin x="-319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‹nr.›</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7/07/2017</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35250" y="4689750"/>
            <a:ext cx="5709333" cy="4494344"/>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‹nr.›</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Unfinished</a:t>
            </a:r>
            <a:r>
              <a:rPr lang="nl-BE" baseline="0" dirty="0" smtClean="0"/>
              <a:t> </a:t>
            </a:r>
            <a:r>
              <a:rPr lang="nl-BE" baseline="0" noProof="1" smtClean="0"/>
              <a:t>business/incomplete</a:t>
            </a:r>
            <a:r>
              <a:rPr lang="nl-BE" baseline="0" dirty="0" smtClean="0"/>
              <a:t> </a:t>
            </a:r>
            <a:r>
              <a:rPr lang="nl-BE" baseline="0" dirty="0" err="1" smtClean="0"/>
              <a:t>contracts</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1</a:t>
            </a:fld>
            <a:endParaRPr lang="nl-BE"/>
          </a:p>
        </p:txBody>
      </p:sp>
    </p:spTree>
    <p:extLst>
      <p:ext uri="{BB962C8B-B14F-4D97-AF65-F5344CB8AC3E}">
        <p14:creationId xmlns:p14="http://schemas.microsoft.com/office/powerpoint/2010/main" val="126897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pPr>
            <a:r>
              <a:rPr lang="nl-BE" dirty="0" err="1" smtClean="0"/>
              <a:t>What</a:t>
            </a:r>
            <a:r>
              <a:rPr lang="nl-BE" dirty="0" smtClean="0"/>
              <a:t>?</a:t>
            </a:r>
          </a:p>
          <a:p>
            <a:endParaRPr lang="nl-BE" dirty="0" smtClean="0"/>
          </a:p>
          <a:p>
            <a:r>
              <a:rPr lang="nl-BE" dirty="0" smtClean="0"/>
              <a:t>(</a:t>
            </a:r>
            <a:r>
              <a:rPr lang="nl-BE" dirty="0" err="1" smtClean="0"/>
              <a:t>note</a:t>
            </a:r>
            <a:r>
              <a:rPr lang="nl-BE" dirty="0" smtClean="0"/>
              <a:t>:</a:t>
            </a:r>
            <a:r>
              <a:rPr lang="nl-BE" baseline="0" dirty="0" smtClean="0"/>
              <a:t> “</a:t>
            </a:r>
            <a:r>
              <a:rPr lang="nl-BE" baseline="0" dirty="0" err="1" smtClean="0"/>
              <a:t>harmonisation</a:t>
            </a:r>
            <a:r>
              <a:rPr lang="nl-BE" baseline="0" dirty="0" smtClean="0"/>
              <a:t>”) – in EU slang: “no </a:t>
            </a:r>
            <a:r>
              <a:rPr lang="nl-BE" baseline="0" dirty="0" err="1" smtClean="0"/>
              <a:t>exclusive</a:t>
            </a:r>
            <a:r>
              <a:rPr lang="nl-BE" baseline="0" dirty="0" smtClean="0"/>
              <a:t> </a:t>
            </a:r>
            <a:r>
              <a:rPr lang="nl-BE" baseline="0" dirty="0" err="1" smtClean="0"/>
              <a:t>competences</a:t>
            </a:r>
            <a:r>
              <a:rPr lang="nl-BE" baseline="0" dirty="0" smtClean="0"/>
              <a:t>” – in </a:t>
            </a:r>
            <a:r>
              <a:rPr lang="nl-BE" baseline="0" dirty="0" err="1" smtClean="0"/>
              <a:t>depth</a:t>
            </a:r>
            <a:r>
              <a:rPr lang="nl-BE" baseline="0" dirty="0" smtClean="0"/>
              <a:t> in </a:t>
            </a:r>
            <a:r>
              <a:rPr lang="nl-BE" baseline="0" dirty="0" err="1" smtClean="0"/>
              <a:t>couple</a:t>
            </a:r>
            <a:r>
              <a:rPr lang="nl-BE" baseline="0" dirty="0" smtClean="0"/>
              <a:t> of slides</a:t>
            </a:r>
            <a:endParaRPr lang="nl-BE" dirty="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18</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12180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pPr>
            <a:r>
              <a:rPr lang="nl-BE" dirty="0" smtClean="0"/>
              <a:t>Unique: </a:t>
            </a:r>
            <a:r>
              <a:rPr lang="nl-BE" dirty="0" err="1" smtClean="0"/>
              <a:t>economic</a:t>
            </a:r>
            <a:r>
              <a:rPr lang="nl-BE" dirty="0" smtClean="0"/>
              <a:t> </a:t>
            </a:r>
            <a:r>
              <a:rPr lang="nl-BE" dirty="0" err="1" smtClean="0"/>
              <a:t>and</a:t>
            </a:r>
            <a:r>
              <a:rPr lang="nl-BE" dirty="0" smtClean="0"/>
              <a:t> </a:t>
            </a:r>
            <a:r>
              <a:rPr lang="nl-BE" dirty="0" err="1" smtClean="0"/>
              <a:t>social</a:t>
            </a:r>
            <a:r>
              <a:rPr lang="nl-BE" dirty="0" smtClean="0"/>
              <a:t> model (</a:t>
            </a:r>
            <a:r>
              <a:rPr lang="nl-BE" dirty="0" err="1" smtClean="0"/>
              <a:t>internal</a:t>
            </a:r>
            <a:r>
              <a:rPr lang="nl-BE" baseline="0" dirty="0" smtClean="0"/>
              <a:t> market + </a:t>
            </a:r>
            <a:r>
              <a:rPr lang="nl-BE" baseline="0" dirty="0" err="1" smtClean="0"/>
              <a:t>social</a:t>
            </a:r>
            <a:r>
              <a:rPr lang="nl-BE" baseline="0" dirty="0" smtClean="0"/>
              <a:t> market </a:t>
            </a:r>
            <a:r>
              <a:rPr lang="nl-BE" baseline="0" dirty="0" err="1" smtClean="0"/>
              <a:t>economy</a:t>
            </a:r>
            <a:r>
              <a:rPr lang="nl-BE" baseline="0" dirty="0" smtClean="0"/>
              <a:t>) </a:t>
            </a:r>
            <a:r>
              <a:rPr lang="nl-BE" dirty="0" smtClean="0"/>
              <a:t>– in </a:t>
            </a:r>
            <a:r>
              <a:rPr lang="nl-BE" dirty="0" err="1" smtClean="0"/>
              <a:t>the</a:t>
            </a:r>
            <a:r>
              <a:rPr lang="nl-BE" dirty="0" smtClean="0"/>
              <a:t> </a:t>
            </a:r>
            <a:r>
              <a:rPr lang="nl-BE" dirty="0" err="1" smtClean="0"/>
              <a:t>Treaties</a:t>
            </a:r>
            <a:r>
              <a:rPr lang="nl-BE" dirty="0" smtClean="0"/>
              <a:t> </a:t>
            </a:r>
            <a:r>
              <a:rPr lang="nl-BE" dirty="0" err="1" smtClean="0"/>
              <a:t>since</a:t>
            </a:r>
            <a:r>
              <a:rPr lang="nl-BE" dirty="0" smtClean="0"/>
              <a:t> Lisbon</a:t>
            </a:r>
          </a:p>
          <a:p>
            <a:endParaRPr lang="nl-BE" dirty="0" smtClean="0"/>
          </a:p>
          <a:p>
            <a:pPr marL="185715" indent="-185715">
              <a:buFont typeface="Arial" panose="020B0604020202020204" pitchFamily="34" charset="0"/>
              <a:buChar char="•"/>
            </a:pPr>
            <a:r>
              <a:rPr lang="nl-BE" dirty="0" err="1" smtClean="0"/>
              <a:t>Social</a:t>
            </a:r>
            <a:r>
              <a:rPr lang="nl-BE" dirty="0" smtClean="0"/>
              <a:t> Market </a:t>
            </a:r>
            <a:r>
              <a:rPr lang="nl-BE" dirty="0" err="1" smtClean="0"/>
              <a:t>Economy</a:t>
            </a:r>
            <a:endParaRPr lang="nl-BE" dirty="0" smtClean="0"/>
          </a:p>
          <a:p>
            <a:endParaRPr lang="nl-BE" dirty="0" smtClean="0"/>
          </a:p>
          <a:p>
            <a:pPr marL="185715" indent="-185715">
              <a:buFont typeface="Arial" panose="020B0604020202020204" pitchFamily="34" charset="0"/>
              <a:buChar char="•"/>
            </a:pPr>
            <a:r>
              <a:rPr lang="nl-BE" dirty="0" err="1" smtClean="0"/>
              <a:t>Solidarity</a:t>
            </a:r>
            <a:r>
              <a:rPr lang="nl-BE" dirty="0" smtClean="0"/>
              <a:t> </a:t>
            </a:r>
            <a:r>
              <a:rPr lang="nl-BE" dirty="0" err="1" smtClean="0"/>
              <a:t>among</a:t>
            </a:r>
            <a:r>
              <a:rPr lang="nl-BE" dirty="0" smtClean="0"/>
              <a:t> Member </a:t>
            </a:r>
            <a:r>
              <a:rPr lang="nl-BE" dirty="0" err="1" smtClean="0"/>
              <a:t>States</a:t>
            </a:r>
            <a:endParaRPr lang="nl-BE" dirty="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19</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397524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pPr>
            <a:r>
              <a:rPr lang="nl-BE" dirty="0" smtClean="0"/>
              <a:t>Shared </a:t>
            </a:r>
            <a:r>
              <a:rPr lang="nl-BE" dirty="0" err="1" smtClean="0"/>
              <a:t>Competences</a:t>
            </a:r>
            <a:endParaRPr lang="nl-BE" dirty="0" smtClean="0"/>
          </a:p>
          <a:p>
            <a:pPr marL="680954" lvl="1" indent="-185715">
              <a:buFont typeface="Arial" panose="020B0604020202020204" pitchFamily="34" charset="0"/>
              <a:buChar char="•"/>
            </a:pPr>
            <a:r>
              <a:rPr lang="nl-BE" dirty="0" smtClean="0"/>
              <a:t>OLP:</a:t>
            </a:r>
            <a:r>
              <a:rPr lang="nl-BE" baseline="0" dirty="0" smtClean="0"/>
              <a:t> </a:t>
            </a:r>
            <a:r>
              <a:rPr lang="nl-BE" baseline="0" dirty="0" err="1" smtClean="0"/>
              <a:t>working</a:t>
            </a:r>
            <a:r>
              <a:rPr lang="nl-BE" baseline="0" dirty="0" smtClean="0"/>
              <a:t> </a:t>
            </a:r>
            <a:r>
              <a:rPr lang="nl-BE" baseline="0" dirty="0" err="1" smtClean="0"/>
              <a:t>conditions</a:t>
            </a:r>
            <a:r>
              <a:rPr lang="nl-BE" baseline="0" dirty="0" smtClean="0"/>
              <a:t>, </a:t>
            </a:r>
            <a:r>
              <a:rPr lang="nl-BE" baseline="0" dirty="0" err="1" smtClean="0"/>
              <a:t>including</a:t>
            </a:r>
            <a:r>
              <a:rPr lang="nl-BE" baseline="0" dirty="0" smtClean="0"/>
              <a:t> health </a:t>
            </a:r>
            <a:r>
              <a:rPr lang="nl-BE" baseline="0" dirty="0" err="1" smtClean="0"/>
              <a:t>and</a:t>
            </a:r>
            <a:r>
              <a:rPr lang="nl-BE" baseline="0" dirty="0" smtClean="0"/>
              <a:t> </a:t>
            </a:r>
            <a:r>
              <a:rPr lang="nl-BE" baseline="0" dirty="0" err="1" smtClean="0"/>
              <a:t>safety</a:t>
            </a:r>
            <a:r>
              <a:rPr lang="nl-BE" baseline="0" dirty="0" smtClean="0"/>
              <a:t> at </a:t>
            </a:r>
            <a:r>
              <a:rPr lang="nl-BE" baseline="0" dirty="0" err="1" smtClean="0"/>
              <a:t>work</a:t>
            </a:r>
            <a:r>
              <a:rPr lang="nl-BE" baseline="0" dirty="0" smtClean="0"/>
              <a:t>; </a:t>
            </a:r>
            <a:r>
              <a:rPr lang="nl-BE" baseline="0" dirty="0" err="1" smtClean="0"/>
              <a:t>equality</a:t>
            </a:r>
            <a:r>
              <a:rPr lang="nl-BE" baseline="0" dirty="0" smtClean="0"/>
              <a:t> </a:t>
            </a:r>
            <a:r>
              <a:rPr lang="nl-BE" baseline="0" dirty="0" err="1" smtClean="0"/>
              <a:t>between</a:t>
            </a:r>
            <a:r>
              <a:rPr lang="nl-BE" baseline="0" dirty="0" smtClean="0"/>
              <a:t> men </a:t>
            </a:r>
            <a:r>
              <a:rPr lang="nl-BE" baseline="0" dirty="0" err="1" smtClean="0"/>
              <a:t>and</a:t>
            </a:r>
            <a:r>
              <a:rPr lang="nl-BE" baseline="0" dirty="0" smtClean="0"/>
              <a:t> </a:t>
            </a:r>
            <a:r>
              <a:rPr lang="nl-BE" baseline="0" dirty="0" err="1" smtClean="0"/>
              <a:t>women</a:t>
            </a:r>
            <a:r>
              <a:rPr lang="nl-BE" baseline="0" dirty="0" smtClean="0"/>
              <a:t>; information &amp; </a:t>
            </a:r>
            <a:r>
              <a:rPr lang="nl-BE" baseline="0" dirty="0" err="1" smtClean="0"/>
              <a:t>consultation</a:t>
            </a:r>
            <a:r>
              <a:rPr lang="nl-BE" baseline="0" dirty="0" smtClean="0"/>
              <a:t> of </a:t>
            </a:r>
            <a:r>
              <a:rPr lang="nl-BE" baseline="0" dirty="0" err="1" smtClean="0"/>
              <a:t>workers</a:t>
            </a:r>
            <a:r>
              <a:rPr lang="nl-BE" baseline="0" dirty="0" smtClean="0"/>
              <a:t> </a:t>
            </a:r>
          </a:p>
          <a:p>
            <a:pPr marL="680954" lvl="1" indent="-185715">
              <a:buFont typeface="Arial" panose="020B0604020202020204" pitchFamily="34" charset="0"/>
              <a:buChar char="•"/>
            </a:pPr>
            <a:r>
              <a:rPr lang="nl-BE" baseline="0" dirty="0" err="1" smtClean="0"/>
              <a:t>Unanimous</a:t>
            </a:r>
            <a:r>
              <a:rPr lang="nl-BE" baseline="0" dirty="0" smtClean="0"/>
              <a:t>: </a:t>
            </a:r>
            <a:r>
              <a:rPr lang="nl-BE" baseline="0" dirty="0" err="1" smtClean="0"/>
              <a:t>social</a:t>
            </a:r>
            <a:r>
              <a:rPr lang="nl-BE" baseline="0" dirty="0" smtClean="0"/>
              <a:t> </a:t>
            </a:r>
            <a:r>
              <a:rPr lang="nl-BE" baseline="0" dirty="0" err="1" smtClean="0"/>
              <a:t>protection</a:t>
            </a:r>
            <a:r>
              <a:rPr lang="nl-BE" baseline="0" dirty="0" smtClean="0"/>
              <a:t>, </a:t>
            </a:r>
            <a:r>
              <a:rPr lang="nl-BE" baseline="0" dirty="0" err="1" smtClean="0"/>
              <a:t>social</a:t>
            </a:r>
            <a:r>
              <a:rPr lang="nl-BE" baseline="0" dirty="0" smtClean="0"/>
              <a:t> </a:t>
            </a:r>
            <a:r>
              <a:rPr lang="nl-BE" baseline="0" dirty="0" err="1" smtClean="0"/>
              <a:t>dialogue</a:t>
            </a:r>
            <a:endParaRPr lang="nl-BE" dirty="0" smtClean="0"/>
          </a:p>
          <a:p>
            <a:endParaRPr lang="nl-BE" dirty="0" smtClean="0"/>
          </a:p>
          <a:p>
            <a:pPr marL="185715" indent="-185715">
              <a:buFont typeface="Arial" panose="020B0604020202020204" pitchFamily="34" charset="0"/>
              <a:buChar char="•"/>
            </a:pPr>
            <a:r>
              <a:rPr lang="nl-BE" dirty="0" err="1" smtClean="0"/>
              <a:t>Coordinating</a:t>
            </a:r>
            <a:r>
              <a:rPr lang="nl-BE" baseline="0" dirty="0" smtClean="0"/>
              <a:t> </a:t>
            </a:r>
            <a:r>
              <a:rPr lang="nl-BE" baseline="0" dirty="0" err="1" smtClean="0"/>
              <a:t>Competences</a:t>
            </a:r>
            <a:endParaRPr lang="nl-BE" baseline="0" dirty="0" smtClean="0"/>
          </a:p>
          <a:p>
            <a:r>
              <a:rPr lang="nl-BE" baseline="0" dirty="0" smtClean="0"/>
              <a:t>     (best </a:t>
            </a:r>
            <a:r>
              <a:rPr lang="nl-BE" baseline="0" dirty="0" err="1" smtClean="0"/>
              <a:t>practices</a:t>
            </a:r>
            <a:r>
              <a:rPr lang="nl-BE" baseline="0" dirty="0" smtClean="0"/>
              <a:t>, </a:t>
            </a:r>
            <a:r>
              <a:rPr lang="nl-BE" baseline="0" dirty="0" err="1" smtClean="0"/>
              <a:t>naming</a:t>
            </a:r>
            <a:r>
              <a:rPr lang="nl-BE" baseline="0" dirty="0" smtClean="0"/>
              <a:t> </a:t>
            </a:r>
            <a:r>
              <a:rPr lang="nl-BE" baseline="0" dirty="0" err="1" smtClean="0"/>
              <a:t>and</a:t>
            </a:r>
            <a:r>
              <a:rPr lang="nl-BE" baseline="0" dirty="0" smtClean="0"/>
              <a:t> </a:t>
            </a:r>
            <a:r>
              <a:rPr lang="nl-BE" baseline="0" dirty="0" err="1" smtClean="0"/>
              <a:t>shaming</a:t>
            </a:r>
            <a:r>
              <a:rPr lang="nl-BE" baseline="0" dirty="0" smtClean="0"/>
              <a:t>, </a:t>
            </a:r>
            <a:r>
              <a:rPr lang="nl-BE" baseline="0" dirty="0" err="1" smtClean="0"/>
              <a:t>guidelines</a:t>
            </a:r>
            <a:r>
              <a:rPr lang="nl-BE" baseline="0" dirty="0" smtClean="0"/>
              <a:t>, </a:t>
            </a:r>
            <a:r>
              <a:rPr lang="nl-BE" baseline="0" dirty="0" err="1" smtClean="0"/>
              <a:t>recommendations</a:t>
            </a:r>
            <a:r>
              <a:rPr lang="nl-BE" baseline="0" dirty="0" smtClean="0"/>
              <a:t>, …: e.g.: </a:t>
            </a:r>
            <a:r>
              <a:rPr lang="nl-BE" baseline="0" dirty="0" err="1" smtClean="0"/>
              <a:t>Social</a:t>
            </a:r>
            <a:r>
              <a:rPr lang="nl-BE" baseline="0" dirty="0" smtClean="0"/>
              <a:t> Security </a:t>
            </a:r>
            <a:r>
              <a:rPr lang="nl-BE" baseline="0" dirty="0" err="1" smtClean="0"/>
              <a:t>Coordination</a:t>
            </a:r>
            <a:r>
              <a:rPr lang="nl-BE" baseline="0" dirty="0" smtClean="0"/>
              <a:t> </a:t>
            </a:r>
            <a:r>
              <a:rPr lang="nl-BE" baseline="0" dirty="0" err="1" smtClean="0"/>
              <a:t>Regulation</a:t>
            </a:r>
            <a:r>
              <a:rPr lang="nl-BE" baseline="0" dirty="0" smtClean="0"/>
              <a:t> (</a:t>
            </a:r>
            <a:r>
              <a:rPr lang="nl-BE" baseline="0" dirty="0" err="1" smtClean="0"/>
              <a:t>see</a:t>
            </a:r>
            <a:r>
              <a:rPr lang="nl-BE" baseline="0" dirty="0" smtClean="0"/>
              <a:t> later); </a:t>
            </a:r>
            <a:r>
              <a:rPr lang="nl-BE" baseline="0" dirty="0" err="1" smtClean="0"/>
              <a:t>Pillar</a:t>
            </a:r>
            <a:r>
              <a:rPr lang="nl-BE" baseline="0" dirty="0" smtClean="0"/>
              <a:t> of </a:t>
            </a:r>
            <a:r>
              <a:rPr lang="nl-BE" baseline="0" dirty="0" err="1" smtClean="0"/>
              <a:t>Social</a:t>
            </a:r>
            <a:r>
              <a:rPr lang="nl-BE" baseline="0" dirty="0" smtClean="0"/>
              <a:t> </a:t>
            </a:r>
            <a:r>
              <a:rPr lang="nl-BE" baseline="0" dirty="0" err="1" smtClean="0"/>
              <a:t>Rights</a:t>
            </a:r>
            <a:r>
              <a:rPr lang="nl-BE" baseline="0" dirty="0" smtClean="0"/>
              <a:t>)</a:t>
            </a:r>
          </a:p>
          <a:p>
            <a:r>
              <a:rPr lang="nl-BE" baseline="0" dirty="0" smtClean="0"/>
              <a:t>      </a:t>
            </a:r>
          </a:p>
          <a:p>
            <a:pPr marL="185715" indent="-185715">
              <a:buFont typeface="Arial" panose="020B0604020202020204" pitchFamily="34" charset="0"/>
              <a:buChar char="•"/>
            </a:pPr>
            <a:r>
              <a:rPr lang="nl-BE" baseline="0" dirty="0" smtClean="0"/>
              <a:t>GENERAL: </a:t>
            </a:r>
            <a:r>
              <a:rPr lang="nl-BE" baseline="0" dirty="0" err="1" smtClean="0"/>
              <a:t>national</a:t>
            </a:r>
            <a:r>
              <a:rPr lang="nl-BE" baseline="0" dirty="0" smtClean="0"/>
              <a:t> </a:t>
            </a:r>
            <a:r>
              <a:rPr lang="nl-BE" baseline="0" dirty="0" err="1" smtClean="0"/>
              <a:t>prerogatives</a:t>
            </a:r>
            <a:r>
              <a:rPr lang="nl-BE" baseline="0" dirty="0" smtClean="0"/>
              <a:t> (EP EMPL “</a:t>
            </a:r>
            <a:r>
              <a:rPr lang="nl-BE" baseline="0" dirty="0" err="1" smtClean="0"/>
              <a:t>resolution</a:t>
            </a:r>
            <a:r>
              <a:rPr lang="nl-BE" baseline="0" dirty="0" smtClean="0"/>
              <a:t> </a:t>
            </a:r>
            <a:r>
              <a:rPr lang="nl-BE" baseline="0" dirty="0" err="1" smtClean="0"/>
              <a:t>committee</a:t>
            </a:r>
            <a:r>
              <a:rPr lang="nl-BE" baseline="0" dirty="0" smtClean="0"/>
              <a:t>”) – but: </a:t>
            </a:r>
            <a:r>
              <a:rPr lang="nl-BE" baseline="0" dirty="0" err="1" smtClean="0"/>
              <a:t>convicted</a:t>
            </a:r>
            <a:r>
              <a:rPr lang="nl-BE" baseline="0" dirty="0" smtClean="0"/>
              <a:t> of </a:t>
            </a:r>
            <a:r>
              <a:rPr lang="nl-BE" baseline="0" dirty="0" err="1" smtClean="0"/>
              <a:t>need</a:t>
            </a:r>
            <a:r>
              <a:rPr lang="nl-BE" baseline="0" dirty="0" smtClean="0"/>
              <a:t> </a:t>
            </a:r>
            <a:r>
              <a:rPr lang="nl-BE" baseline="0" dirty="0" err="1" smtClean="0"/>
              <a:t>for</a:t>
            </a:r>
            <a:r>
              <a:rPr lang="nl-BE" baseline="0" dirty="0" smtClean="0"/>
              <a:t> </a:t>
            </a:r>
            <a:r>
              <a:rPr lang="nl-BE" baseline="0" dirty="0" err="1" smtClean="0"/>
              <a:t>stronger</a:t>
            </a:r>
            <a:r>
              <a:rPr lang="nl-BE" baseline="0" dirty="0" smtClean="0"/>
              <a:t> </a:t>
            </a:r>
            <a:r>
              <a:rPr lang="nl-BE" baseline="0" dirty="0" err="1" smtClean="0"/>
              <a:t>social</a:t>
            </a:r>
            <a:r>
              <a:rPr lang="nl-BE" baseline="0" dirty="0" smtClean="0"/>
              <a:t> </a:t>
            </a:r>
            <a:r>
              <a:rPr lang="nl-BE" baseline="0" dirty="0" err="1" smtClean="0"/>
              <a:t>dimension</a:t>
            </a:r>
            <a:r>
              <a:rPr lang="nl-BE" baseline="0" dirty="0" smtClean="0"/>
              <a:t> (</a:t>
            </a:r>
            <a:r>
              <a:rPr lang="nl-BE" baseline="0" dirty="0" err="1" smtClean="0"/>
              <a:t>see</a:t>
            </a:r>
            <a:r>
              <a:rPr lang="nl-BE" baseline="0" dirty="0" smtClean="0"/>
              <a:t> </a:t>
            </a:r>
            <a:r>
              <a:rPr lang="nl-BE" baseline="0" dirty="0" err="1" smtClean="0"/>
              <a:t>further</a:t>
            </a:r>
            <a:r>
              <a:rPr lang="nl-BE" baseline="0" dirty="0" smtClean="0"/>
              <a:t>)</a:t>
            </a:r>
          </a:p>
          <a:p>
            <a:r>
              <a:rPr lang="nl-BE" baseline="0" dirty="0" smtClean="0"/>
              <a:t>    (1) past: </a:t>
            </a:r>
            <a:r>
              <a:rPr lang="nl-BE" baseline="0" dirty="0" err="1" smtClean="0"/>
              <a:t>conviction</a:t>
            </a:r>
            <a:r>
              <a:rPr lang="nl-BE" baseline="0" dirty="0" smtClean="0"/>
              <a:t> of Member </a:t>
            </a:r>
            <a:r>
              <a:rPr lang="nl-BE" baseline="0" dirty="0" err="1" smtClean="0"/>
              <a:t>States</a:t>
            </a:r>
            <a:r>
              <a:rPr lang="nl-BE" baseline="0" dirty="0" smtClean="0"/>
              <a:t> </a:t>
            </a:r>
            <a:r>
              <a:rPr lang="nl-BE" baseline="0" dirty="0" err="1" smtClean="0"/>
              <a:t>that</a:t>
            </a:r>
            <a:r>
              <a:rPr lang="nl-BE" baseline="0" dirty="0" smtClean="0"/>
              <a:t> </a:t>
            </a:r>
            <a:r>
              <a:rPr lang="nl-BE" baseline="0" dirty="0" err="1" smtClean="0"/>
              <a:t>the</a:t>
            </a:r>
            <a:r>
              <a:rPr lang="nl-BE" baseline="0" dirty="0" smtClean="0"/>
              <a:t> </a:t>
            </a:r>
            <a:r>
              <a:rPr lang="nl-BE" baseline="0" dirty="0" err="1" smtClean="0"/>
              <a:t>functioning</a:t>
            </a:r>
            <a:r>
              <a:rPr lang="nl-BE" baseline="0" dirty="0" smtClean="0"/>
              <a:t> of </a:t>
            </a:r>
            <a:r>
              <a:rPr lang="nl-BE" baseline="0" dirty="0" err="1" smtClean="0"/>
              <a:t>the</a:t>
            </a:r>
            <a:r>
              <a:rPr lang="nl-BE" baseline="0" dirty="0" smtClean="0"/>
              <a:t> </a:t>
            </a:r>
            <a:r>
              <a:rPr lang="nl-BE" baseline="0" dirty="0" err="1" smtClean="0"/>
              <a:t>Internal</a:t>
            </a:r>
            <a:r>
              <a:rPr lang="nl-BE" baseline="0" dirty="0" smtClean="0"/>
              <a:t> Market </a:t>
            </a:r>
            <a:r>
              <a:rPr lang="nl-BE" baseline="0" dirty="0" err="1" smtClean="0"/>
              <a:t>would</a:t>
            </a:r>
            <a:r>
              <a:rPr lang="nl-BE" baseline="0" dirty="0" smtClean="0"/>
              <a:t> lead </a:t>
            </a:r>
            <a:r>
              <a:rPr lang="nl-BE" baseline="0" dirty="0" err="1" smtClean="0"/>
              <a:t>to</a:t>
            </a:r>
            <a:r>
              <a:rPr lang="nl-BE" baseline="0" dirty="0" smtClean="0"/>
              <a:t> </a:t>
            </a:r>
            <a:r>
              <a:rPr lang="nl-BE" baseline="0" dirty="0" err="1" smtClean="0"/>
              <a:t>the</a:t>
            </a:r>
            <a:r>
              <a:rPr lang="nl-BE" baseline="0" dirty="0" smtClean="0"/>
              <a:t> development of </a:t>
            </a:r>
            <a:r>
              <a:rPr lang="nl-BE" baseline="0" dirty="0" err="1" smtClean="0"/>
              <a:t>better</a:t>
            </a:r>
            <a:r>
              <a:rPr lang="nl-BE" baseline="0" dirty="0" smtClean="0"/>
              <a:t> </a:t>
            </a:r>
            <a:r>
              <a:rPr lang="nl-BE" baseline="0" dirty="0" err="1" smtClean="0"/>
              <a:t>working</a:t>
            </a:r>
            <a:r>
              <a:rPr lang="nl-BE" baseline="0" dirty="0" smtClean="0"/>
              <a:t> </a:t>
            </a:r>
            <a:r>
              <a:rPr lang="nl-BE" baseline="0" dirty="0" err="1" smtClean="0"/>
              <a:t>and</a:t>
            </a:r>
            <a:r>
              <a:rPr lang="nl-BE" baseline="0" dirty="0" smtClean="0"/>
              <a:t> living </a:t>
            </a:r>
            <a:r>
              <a:rPr lang="nl-BE" baseline="0" dirty="0" err="1" smtClean="0"/>
              <a:t>conditions</a:t>
            </a:r>
            <a:endParaRPr lang="nl-BE" baseline="0" dirty="0" smtClean="0"/>
          </a:p>
          <a:p>
            <a:r>
              <a:rPr lang="nl-BE" baseline="0" dirty="0" smtClean="0"/>
              <a:t>    (2) EFFECTS OF CRISIS - in IM, LABOUR MOBILITY is </a:t>
            </a:r>
            <a:r>
              <a:rPr lang="nl-BE" baseline="0" dirty="0" err="1" smtClean="0"/>
              <a:t>very</a:t>
            </a:r>
            <a:r>
              <a:rPr lang="nl-BE" baseline="0" dirty="0" smtClean="0"/>
              <a:t> LOW (</a:t>
            </a:r>
            <a:r>
              <a:rPr lang="nl-BE" baseline="0" dirty="0" err="1" smtClean="0"/>
              <a:t>lower</a:t>
            </a:r>
            <a:r>
              <a:rPr lang="nl-BE" baseline="0" dirty="0" smtClean="0"/>
              <a:t> </a:t>
            </a:r>
            <a:r>
              <a:rPr lang="nl-BE" baseline="0" dirty="0" err="1" smtClean="0"/>
              <a:t>than</a:t>
            </a:r>
            <a:r>
              <a:rPr lang="nl-BE" baseline="0" dirty="0" smtClean="0"/>
              <a:t> US) – automatic </a:t>
            </a:r>
            <a:r>
              <a:rPr lang="nl-BE" baseline="0" dirty="0" err="1" smtClean="0"/>
              <a:t>correction</a:t>
            </a:r>
            <a:r>
              <a:rPr lang="nl-BE" baseline="0" dirty="0" smtClean="0"/>
              <a:t> </a:t>
            </a:r>
            <a:r>
              <a:rPr lang="nl-BE" baseline="0" dirty="0" err="1" smtClean="0"/>
              <a:t>against</a:t>
            </a:r>
            <a:r>
              <a:rPr lang="nl-BE" baseline="0" dirty="0" smtClean="0"/>
              <a:t> </a:t>
            </a:r>
            <a:r>
              <a:rPr lang="nl-BE" baseline="0" dirty="0" err="1" smtClean="0"/>
              <a:t>asymmetric</a:t>
            </a:r>
            <a:r>
              <a:rPr lang="nl-BE" baseline="0" dirty="0" smtClean="0"/>
              <a:t> shocks </a:t>
            </a:r>
            <a:r>
              <a:rPr lang="nl-BE" baseline="0" dirty="0" err="1" smtClean="0"/>
              <a:t>did</a:t>
            </a:r>
            <a:r>
              <a:rPr lang="nl-BE" baseline="0" dirty="0" smtClean="0"/>
              <a:t> </a:t>
            </a:r>
            <a:r>
              <a:rPr lang="nl-BE" baseline="0" dirty="0" err="1" smtClean="0"/>
              <a:t>not</a:t>
            </a:r>
            <a:r>
              <a:rPr lang="nl-BE" baseline="0" dirty="0" smtClean="0"/>
              <a:t> </a:t>
            </a:r>
            <a:r>
              <a:rPr lang="nl-BE" baseline="0" dirty="0" err="1" smtClean="0"/>
              <a:t>work</a:t>
            </a:r>
            <a:r>
              <a:rPr lang="nl-BE" baseline="0" dirty="0" smtClean="0"/>
              <a:t> + </a:t>
            </a:r>
            <a:r>
              <a:rPr lang="nl-BE" baseline="0" dirty="0" err="1" smtClean="0"/>
              <a:t>labour</a:t>
            </a:r>
            <a:r>
              <a:rPr lang="nl-BE" baseline="0" dirty="0" smtClean="0"/>
              <a:t> </a:t>
            </a:r>
            <a:r>
              <a:rPr lang="nl-BE" baseline="0" dirty="0" err="1" smtClean="0"/>
              <a:t>costs</a:t>
            </a:r>
            <a:r>
              <a:rPr lang="nl-BE" baseline="0" dirty="0" smtClean="0"/>
              <a:t> (set </a:t>
            </a:r>
            <a:r>
              <a:rPr lang="nl-BE" baseline="0" dirty="0" err="1" smtClean="0"/>
              <a:t>nationally</a:t>
            </a:r>
            <a:r>
              <a:rPr lang="nl-BE" baseline="0" dirty="0" smtClean="0"/>
              <a:t>) </a:t>
            </a:r>
            <a:r>
              <a:rPr lang="nl-BE" baseline="0" dirty="0" err="1" smtClean="0"/>
              <a:t>become</a:t>
            </a:r>
            <a:r>
              <a:rPr lang="nl-BE" baseline="0" dirty="0" smtClean="0"/>
              <a:t> </a:t>
            </a:r>
            <a:r>
              <a:rPr lang="nl-BE" baseline="0" dirty="0" err="1" smtClean="0"/>
              <a:t>key</a:t>
            </a:r>
            <a:r>
              <a:rPr lang="nl-BE" baseline="0" dirty="0" smtClean="0"/>
              <a:t> source of      </a:t>
            </a:r>
            <a:r>
              <a:rPr lang="nl-BE" baseline="0" dirty="0" err="1" smtClean="0"/>
              <a:t>competitiveness</a:t>
            </a:r>
            <a:r>
              <a:rPr lang="nl-BE" baseline="0" dirty="0" smtClean="0"/>
              <a:t> </a:t>
            </a:r>
            <a:r>
              <a:rPr lang="nl-BE" baseline="0" dirty="0" err="1" smtClean="0"/>
              <a:t>and</a:t>
            </a:r>
            <a:r>
              <a:rPr lang="nl-BE" baseline="0" dirty="0" smtClean="0"/>
              <a:t> </a:t>
            </a:r>
            <a:r>
              <a:rPr lang="nl-BE" baseline="0" dirty="0" err="1" smtClean="0"/>
              <a:t>competition</a:t>
            </a:r>
            <a:r>
              <a:rPr lang="nl-BE" baseline="0" dirty="0" smtClean="0"/>
              <a:t> – </a:t>
            </a:r>
            <a:r>
              <a:rPr lang="nl-BE" baseline="0" dirty="0" err="1" smtClean="0"/>
              <a:t>divergence</a:t>
            </a:r>
            <a:r>
              <a:rPr lang="nl-BE" baseline="0" dirty="0" smtClean="0"/>
              <a:t> – </a:t>
            </a:r>
            <a:r>
              <a:rPr lang="nl-BE" baseline="0" dirty="0" err="1" smtClean="0"/>
              <a:t>lack</a:t>
            </a:r>
            <a:r>
              <a:rPr lang="nl-BE" baseline="0" dirty="0" smtClean="0"/>
              <a:t> of trust</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20</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287785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pPr>
            <a:r>
              <a:rPr lang="nl-BE" dirty="0" smtClean="0"/>
              <a:t>EU 2020 </a:t>
            </a:r>
            <a:r>
              <a:rPr lang="nl-BE" dirty="0" err="1" smtClean="0"/>
              <a:t>Strategy</a:t>
            </a:r>
            <a:endParaRPr lang="nl-BE" dirty="0" smtClean="0"/>
          </a:p>
          <a:p>
            <a:pPr marL="185715" indent="-185715">
              <a:buFont typeface="Arial" panose="020B0604020202020204" pitchFamily="34" charset="0"/>
              <a:buChar char="•"/>
            </a:pPr>
            <a:r>
              <a:rPr lang="nl-BE" dirty="0" err="1" smtClean="0"/>
              <a:t>Includes</a:t>
            </a:r>
            <a:r>
              <a:rPr lang="nl-BE" baseline="0" dirty="0" smtClean="0"/>
              <a:t> </a:t>
            </a:r>
            <a:r>
              <a:rPr lang="nl-BE" baseline="0" dirty="0" err="1" smtClean="0"/>
              <a:t>f</a:t>
            </a:r>
            <a:r>
              <a:rPr lang="nl-BE" dirty="0" err="1" smtClean="0"/>
              <a:t>ormer</a:t>
            </a:r>
            <a:r>
              <a:rPr lang="nl-BE" baseline="0" dirty="0" smtClean="0"/>
              <a:t> “EU </a:t>
            </a:r>
            <a:r>
              <a:rPr lang="nl-BE" baseline="0" dirty="0" err="1" smtClean="0"/>
              <a:t>Employment</a:t>
            </a:r>
            <a:r>
              <a:rPr lang="nl-BE" baseline="0" dirty="0" smtClean="0"/>
              <a:t> </a:t>
            </a:r>
            <a:r>
              <a:rPr lang="nl-BE" baseline="0" dirty="0" err="1" smtClean="0"/>
              <a:t>Strategy</a:t>
            </a:r>
            <a:r>
              <a:rPr lang="nl-BE" baseline="0" dirty="0" smtClean="0"/>
              <a:t>” (EES)</a:t>
            </a:r>
          </a:p>
          <a:p>
            <a:pPr marL="185715" indent="-185715">
              <a:buFont typeface="Arial" panose="020B0604020202020204" pitchFamily="34" charset="0"/>
              <a:buChar char="•"/>
            </a:pPr>
            <a:r>
              <a:rPr lang="nl-BE" baseline="0" dirty="0" err="1" smtClean="0"/>
              <a:t>Implemented</a:t>
            </a:r>
            <a:r>
              <a:rPr lang="nl-BE" baseline="0" dirty="0" smtClean="0"/>
              <a:t> </a:t>
            </a:r>
            <a:r>
              <a:rPr lang="nl-BE" baseline="0" dirty="0" err="1" smtClean="0"/>
              <a:t>through</a:t>
            </a:r>
            <a:r>
              <a:rPr lang="nl-BE" baseline="0" dirty="0" smtClean="0"/>
              <a:t> European Semester (</a:t>
            </a:r>
            <a:r>
              <a:rPr lang="nl-BE" baseline="0" dirty="0" err="1" smtClean="0"/>
              <a:t>stronger</a:t>
            </a:r>
            <a:r>
              <a:rPr lang="nl-BE" baseline="0" dirty="0" smtClean="0"/>
              <a:t> focus on </a:t>
            </a:r>
            <a:r>
              <a:rPr lang="nl-BE" baseline="0" dirty="0" err="1" smtClean="0"/>
              <a:t>employment</a:t>
            </a:r>
            <a:r>
              <a:rPr lang="nl-BE" baseline="0" dirty="0" smtClean="0"/>
              <a:t> </a:t>
            </a:r>
            <a:r>
              <a:rPr lang="nl-BE" baseline="0" dirty="0" err="1" smtClean="0"/>
              <a:t>and</a:t>
            </a:r>
            <a:r>
              <a:rPr lang="nl-BE" baseline="0" dirty="0" smtClean="0"/>
              <a:t> </a:t>
            </a:r>
            <a:r>
              <a:rPr lang="nl-BE" baseline="0" dirty="0" err="1" smtClean="0"/>
              <a:t>social</a:t>
            </a:r>
            <a:r>
              <a:rPr lang="nl-BE" baseline="0" dirty="0" smtClean="0"/>
              <a:t> </a:t>
            </a:r>
            <a:r>
              <a:rPr lang="nl-BE" baseline="0" dirty="0" err="1" smtClean="0"/>
              <a:t>guidelines</a:t>
            </a:r>
            <a:r>
              <a:rPr lang="nl-BE" baseline="0" dirty="0" smtClean="0"/>
              <a:t> </a:t>
            </a:r>
            <a:r>
              <a:rPr lang="nl-BE" baseline="0" dirty="0" err="1" smtClean="0"/>
              <a:t>and</a:t>
            </a:r>
            <a:r>
              <a:rPr lang="nl-BE" baseline="0" dirty="0" smtClean="0"/>
              <a:t> </a:t>
            </a:r>
            <a:r>
              <a:rPr lang="nl-BE" baseline="0" dirty="0" err="1" smtClean="0"/>
              <a:t>social</a:t>
            </a:r>
            <a:r>
              <a:rPr lang="nl-BE" baseline="0" dirty="0" smtClean="0"/>
              <a:t> </a:t>
            </a:r>
            <a:r>
              <a:rPr lang="nl-BE" baseline="0" dirty="0" err="1" smtClean="0"/>
              <a:t>dialogue</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21</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316703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7620" indent="-247620">
              <a:buFont typeface="+mj-lt"/>
              <a:buAutoNum type="arabicPeriod"/>
            </a:pPr>
            <a:r>
              <a:rPr lang="nl-BE" dirty="0" err="1" smtClean="0"/>
              <a:t>Equality</a:t>
            </a:r>
            <a:r>
              <a:rPr lang="nl-BE" baseline="0" dirty="0" smtClean="0"/>
              <a:t> </a:t>
            </a:r>
            <a:r>
              <a:rPr lang="nl-BE" baseline="0" dirty="0" err="1" smtClean="0"/>
              <a:t>between</a:t>
            </a:r>
            <a:r>
              <a:rPr lang="nl-BE" baseline="0" dirty="0" smtClean="0"/>
              <a:t> men </a:t>
            </a:r>
            <a:r>
              <a:rPr lang="nl-BE" baseline="0" dirty="0" err="1" smtClean="0"/>
              <a:t>and</a:t>
            </a:r>
            <a:r>
              <a:rPr lang="nl-BE" baseline="0" dirty="0" smtClean="0"/>
              <a:t> </a:t>
            </a:r>
            <a:r>
              <a:rPr lang="nl-BE" baseline="0" dirty="0" err="1" smtClean="0"/>
              <a:t>women</a:t>
            </a:r>
            <a:r>
              <a:rPr lang="nl-BE" baseline="0" dirty="0" smtClean="0"/>
              <a:t> </a:t>
            </a:r>
            <a:r>
              <a:rPr lang="nl-BE" baseline="0" dirty="0" err="1" smtClean="0"/>
              <a:t>with</a:t>
            </a:r>
            <a:r>
              <a:rPr lang="nl-BE" baseline="0" dirty="0" smtClean="0"/>
              <a:t> </a:t>
            </a:r>
            <a:r>
              <a:rPr lang="nl-BE" baseline="0" dirty="0" err="1" smtClean="0"/>
              <a:t>regard</a:t>
            </a:r>
            <a:r>
              <a:rPr lang="nl-BE" baseline="0" dirty="0" smtClean="0"/>
              <a:t> </a:t>
            </a:r>
            <a:r>
              <a:rPr lang="nl-BE" baseline="0" dirty="0" err="1" smtClean="0"/>
              <a:t>to</a:t>
            </a:r>
            <a:r>
              <a:rPr lang="nl-BE" baseline="0" dirty="0" smtClean="0"/>
              <a:t> </a:t>
            </a:r>
            <a:r>
              <a:rPr lang="nl-BE" baseline="0" dirty="0" err="1" smtClean="0"/>
              <a:t>labour</a:t>
            </a:r>
            <a:r>
              <a:rPr lang="nl-BE" baseline="0" dirty="0" smtClean="0"/>
              <a:t> market </a:t>
            </a:r>
            <a:r>
              <a:rPr lang="nl-BE" baseline="0" dirty="0" err="1" smtClean="0"/>
              <a:t>opportunities</a:t>
            </a:r>
            <a:r>
              <a:rPr lang="nl-BE" baseline="0" dirty="0" smtClean="0"/>
              <a:t> </a:t>
            </a:r>
            <a:r>
              <a:rPr lang="nl-BE" baseline="0" dirty="0" err="1" smtClean="0"/>
              <a:t>and</a:t>
            </a:r>
            <a:r>
              <a:rPr lang="nl-BE" baseline="0" dirty="0" smtClean="0"/>
              <a:t> treatment at </a:t>
            </a:r>
            <a:r>
              <a:rPr lang="nl-BE" baseline="0" dirty="0" err="1" smtClean="0"/>
              <a:t>work</a:t>
            </a:r>
            <a:r>
              <a:rPr lang="nl-BE" baseline="0" dirty="0" smtClean="0"/>
              <a:t> (o.a. </a:t>
            </a:r>
            <a:r>
              <a:rPr lang="nl-BE" baseline="0" dirty="0" err="1" smtClean="0"/>
              <a:t>wage</a:t>
            </a:r>
            <a:r>
              <a:rPr lang="nl-BE" baseline="0" dirty="0" smtClean="0"/>
              <a:t>)</a:t>
            </a:r>
          </a:p>
          <a:p>
            <a:pPr marL="247620" indent="-247620">
              <a:buFont typeface="+mj-lt"/>
              <a:buAutoNum type="arabicPeriod"/>
            </a:pPr>
            <a:r>
              <a:rPr lang="nl-BE" baseline="0" dirty="0" err="1" smtClean="0"/>
              <a:t>Working</a:t>
            </a:r>
            <a:r>
              <a:rPr lang="nl-BE" baseline="0" dirty="0" smtClean="0"/>
              <a:t> </a:t>
            </a:r>
            <a:r>
              <a:rPr lang="nl-BE" baseline="0" dirty="0" err="1" smtClean="0"/>
              <a:t>Conditions</a:t>
            </a:r>
            <a:r>
              <a:rPr lang="nl-BE" baseline="0" dirty="0" smtClean="0"/>
              <a:t>, </a:t>
            </a:r>
            <a:r>
              <a:rPr lang="nl-BE" baseline="0" dirty="0" err="1" smtClean="0"/>
              <a:t>including</a:t>
            </a:r>
            <a:r>
              <a:rPr lang="nl-BE" baseline="0" dirty="0" smtClean="0"/>
              <a:t> Health </a:t>
            </a:r>
            <a:r>
              <a:rPr lang="nl-BE" baseline="0" dirty="0" err="1" smtClean="0"/>
              <a:t>and</a:t>
            </a:r>
            <a:r>
              <a:rPr lang="nl-BE" baseline="0" dirty="0" smtClean="0"/>
              <a:t> Safety at </a:t>
            </a:r>
            <a:r>
              <a:rPr lang="nl-BE" baseline="0" dirty="0" err="1" smtClean="0"/>
              <a:t>Work</a:t>
            </a:r>
            <a:r>
              <a:rPr lang="nl-BE" baseline="0" dirty="0" smtClean="0"/>
              <a:t> (e.g. </a:t>
            </a:r>
            <a:r>
              <a:rPr lang="nl-BE" baseline="0" dirty="0" err="1" smtClean="0"/>
              <a:t>requirements</a:t>
            </a:r>
            <a:r>
              <a:rPr lang="nl-BE" baseline="0" dirty="0" smtClean="0"/>
              <a:t> at </a:t>
            </a:r>
            <a:r>
              <a:rPr lang="nl-BE" baseline="0" dirty="0" err="1" smtClean="0"/>
              <a:t>the</a:t>
            </a:r>
            <a:r>
              <a:rPr lang="nl-BE" baseline="0" dirty="0" smtClean="0"/>
              <a:t> </a:t>
            </a:r>
            <a:r>
              <a:rPr lang="nl-BE" baseline="0" dirty="0" err="1" smtClean="0"/>
              <a:t>workplace</a:t>
            </a:r>
            <a:r>
              <a:rPr lang="nl-BE" baseline="0" dirty="0" smtClean="0"/>
              <a:t> </a:t>
            </a:r>
            <a:r>
              <a:rPr lang="nl-BE" baseline="0" dirty="0" err="1" smtClean="0"/>
              <a:t>such</a:t>
            </a:r>
            <a:r>
              <a:rPr lang="nl-BE" baseline="0" dirty="0" smtClean="0"/>
              <a:t> as </a:t>
            </a:r>
            <a:r>
              <a:rPr lang="nl-BE" baseline="0" dirty="0" err="1" smtClean="0"/>
              <a:t>signs</a:t>
            </a:r>
            <a:r>
              <a:rPr lang="nl-BE" baseline="0" dirty="0" smtClean="0"/>
              <a:t> </a:t>
            </a:r>
            <a:r>
              <a:rPr lang="nl-BE" baseline="0" dirty="0" err="1" smtClean="0"/>
              <a:t>and</a:t>
            </a:r>
            <a:r>
              <a:rPr lang="nl-BE" baseline="0" dirty="0" smtClean="0"/>
              <a:t> personal </a:t>
            </a:r>
            <a:r>
              <a:rPr lang="nl-BE" baseline="0" dirty="0" err="1" smtClean="0"/>
              <a:t>protective</a:t>
            </a:r>
            <a:r>
              <a:rPr lang="nl-BE" baseline="0" dirty="0" smtClean="0"/>
              <a:t> equipment; </a:t>
            </a:r>
            <a:r>
              <a:rPr lang="nl-BE" baseline="0" dirty="0" err="1" smtClean="0"/>
              <a:t>Carcinogens</a:t>
            </a:r>
            <a:r>
              <a:rPr lang="nl-BE" baseline="0" dirty="0" smtClean="0"/>
              <a:t> </a:t>
            </a:r>
            <a:r>
              <a:rPr lang="nl-BE" baseline="0" dirty="0" err="1" smtClean="0"/>
              <a:t>and</a:t>
            </a:r>
            <a:r>
              <a:rPr lang="nl-BE" baseline="0" dirty="0" smtClean="0"/>
              <a:t> </a:t>
            </a:r>
            <a:r>
              <a:rPr lang="nl-BE" baseline="0" dirty="0" err="1" smtClean="0"/>
              <a:t>Mutagens</a:t>
            </a:r>
            <a:r>
              <a:rPr lang="nl-BE" baseline="0" dirty="0" smtClean="0"/>
              <a:t> Directive ! (2004) – up </a:t>
            </a:r>
            <a:r>
              <a:rPr lang="nl-BE" baseline="0" dirty="0" err="1" smtClean="0"/>
              <a:t>for</a:t>
            </a:r>
            <a:r>
              <a:rPr lang="nl-BE" baseline="0" dirty="0" smtClean="0"/>
              <a:t> </a:t>
            </a:r>
            <a:r>
              <a:rPr lang="nl-BE" baseline="0" dirty="0" err="1" smtClean="0"/>
              <a:t>revision</a:t>
            </a:r>
            <a:r>
              <a:rPr lang="nl-BE" baseline="0" dirty="0" smtClean="0"/>
              <a:t>; </a:t>
            </a:r>
            <a:r>
              <a:rPr lang="nl-BE" baseline="0" dirty="0" err="1" smtClean="0"/>
              <a:t>Driving</a:t>
            </a:r>
            <a:r>
              <a:rPr lang="nl-BE" baseline="0" dirty="0" smtClean="0"/>
              <a:t> </a:t>
            </a:r>
            <a:r>
              <a:rPr lang="nl-BE" baseline="0" dirty="0" err="1" smtClean="0"/>
              <a:t>and</a:t>
            </a:r>
            <a:r>
              <a:rPr lang="nl-BE" baseline="0" dirty="0" smtClean="0"/>
              <a:t> </a:t>
            </a:r>
            <a:r>
              <a:rPr lang="nl-BE" baseline="0" dirty="0" err="1" smtClean="0"/>
              <a:t>Resting</a:t>
            </a:r>
            <a:r>
              <a:rPr lang="nl-BE" baseline="0" dirty="0" smtClean="0"/>
              <a:t> Times in transport sector)</a:t>
            </a:r>
          </a:p>
          <a:p>
            <a:pPr marL="247620" indent="-247620">
              <a:buFont typeface="+mj-lt"/>
              <a:buAutoNum type="arabicPeriod"/>
            </a:pPr>
            <a:r>
              <a:rPr lang="nl-BE" baseline="0" dirty="0" err="1" smtClean="0"/>
              <a:t>Terms</a:t>
            </a:r>
            <a:r>
              <a:rPr lang="nl-BE" baseline="0" dirty="0" smtClean="0"/>
              <a:t> of </a:t>
            </a:r>
            <a:r>
              <a:rPr lang="nl-BE" baseline="0" dirty="0" err="1" smtClean="0"/>
              <a:t>Work</a:t>
            </a:r>
            <a:r>
              <a:rPr lang="nl-BE" baseline="0" dirty="0" smtClean="0"/>
              <a:t> (right </a:t>
            </a:r>
            <a:r>
              <a:rPr lang="nl-BE" baseline="0" dirty="0" err="1" smtClean="0"/>
              <a:t>to</a:t>
            </a:r>
            <a:r>
              <a:rPr lang="nl-BE" baseline="0" dirty="0" smtClean="0"/>
              <a:t> information </a:t>
            </a:r>
            <a:r>
              <a:rPr lang="nl-BE" baseline="0" dirty="0" err="1" smtClean="0"/>
              <a:t>and</a:t>
            </a:r>
            <a:r>
              <a:rPr lang="nl-BE" baseline="0" dirty="0" smtClean="0"/>
              <a:t> </a:t>
            </a:r>
            <a:r>
              <a:rPr lang="nl-BE" baseline="0" dirty="0" err="1" smtClean="0"/>
              <a:t>consultation</a:t>
            </a:r>
            <a:r>
              <a:rPr lang="nl-BE" baseline="0" dirty="0" smtClean="0"/>
              <a:t> – e.g. European Works Council </a:t>
            </a:r>
            <a:r>
              <a:rPr lang="nl-BE" baseline="0" dirty="0" err="1" smtClean="0"/>
              <a:t>for</a:t>
            </a:r>
            <a:r>
              <a:rPr lang="nl-BE" baseline="0" dirty="0" smtClean="0"/>
              <a:t> European cross-border companies (</a:t>
            </a:r>
            <a:r>
              <a:rPr lang="nl-BE" baseline="0" dirty="0" err="1" smtClean="0"/>
              <a:t>before-after</a:t>
            </a:r>
            <a:r>
              <a:rPr lang="nl-BE" baseline="0" dirty="0" smtClean="0"/>
              <a:t>; </a:t>
            </a:r>
            <a:r>
              <a:rPr lang="nl-BE" baseline="0" dirty="0" err="1" smtClean="0"/>
              <a:t>main</a:t>
            </a:r>
            <a:r>
              <a:rPr lang="nl-BE" baseline="0" dirty="0" smtClean="0"/>
              <a:t> </a:t>
            </a:r>
            <a:r>
              <a:rPr lang="nl-BE" baseline="0" dirty="0" err="1" smtClean="0"/>
              <a:t>seat</a:t>
            </a:r>
            <a:r>
              <a:rPr lang="nl-BE" baseline="0" dirty="0" smtClean="0"/>
              <a:t>; </a:t>
            </a:r>
            <a:r>
              <a:rPr lang="nl-BE" baseline="0" dirty="0" err="1" smtClean="0"/>
              <a:t>transnational</a:t>
            </a:r>
            <a:r>
              <a:rPr lang="nl-BE" baseline="0" dirty="0" smtClean="0"/>
              <a:t> issues – </a:t>
            </a:r>
            <a:r>
              <a:rPr lang="nl-BE" baseline="0" dirty="0" err="1" smtClean="0"/>
              <a:t>e.g</a:t>
            </a:r>
            <a:r>
              <a:rPr lang="nl-BE" baseline="0" dirty="0" smtClean="0"/>
              <a:t>; Elia </a:t>
            </a:r>
            <a:r>
              <a:rPr lang="nl-BE" baseline="0" dirty="0" err="1" smtClean="0"/>
              <a:t>visit</a:t>
            </a:r>
            <a:r>
              <a:rPr lang="nl-BE" baseline="0" dirty="0" smtClean="0"/>
              <a:t>)</a:t>
            </a:r>
          </a:p>
          <a:p>
            <a:pPr marL="247620" indent="-247620">
              <a:buFont typeface="+mj-lt"/>
              <a:buAutoNum type="arabicPeriod"/>
            </a:pPr>
            <a:endParaRPr lang="nl-BE" baseline="0" dirty="0" smtClean="0"/>
          </a:p>
          <a:p>
            <a:r>
              <a:rPr lang="nl-BE" baseline="0" dirty="0" smtClean="0"/>
              <a:t>NOT: </a:t>
            </a:r>
            <a:r>
              <a:rPr lang="nl-BE" baseline="0" dirty="0" err="1" smtClean="0"/>
              <a:t>wage</a:t>
            </a:r>
            <a:r>
              <a:rPr lang="nl-BE" baseline="0" dirty="0" smtClean="0"/>
              <a:t>-setting ! = </a:t>
            </a:r>
            <a:r>
              <a:rPr lang="nl-BE" baseline="0" dirty="0" err="1" smtClean="0"/>
              <a:t>exclusive</a:t>
            </a:r>
            <a:r>
              <a:rPr lang="nl-BE" baseline="0" dirty="0" smtClean="0"/>
              <a:t> </a:t>
            </a:r>
            <a:r>
              <a:rPr lang="nl-BE" baseline="0" dirty="0" err="1" smtClean="0"/>
              <a:t>national</a:t>
            </a:r>
            <a:r>
              <a:rPr lang="nl-BE" baseline="0" dirty="0" smtClean="0"/>
              <a:t> </a:t>
            </a:r>
            <a:r>
              <a:rPr lang="nl-BE" baseline="0" dirty="0" err="1" smtClean="0"/>
              <a:t>competence</a:t>
            </a:r>
            <a:endParaRPr lang="nl-BE" dirty="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22</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269479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7620" indent="-247620">
              <a:buFont typeface="+mj-lt"/>
              <a:buAutoNum type="arabicPeriod"/>
            </a:pPr>
            <a:r>
              <a:rPr lang="nl-BE" dirty="0" smtClean="0"/>
              <a:t>European</a:t>
            </a:r>
            <a:r>
              <a:rPr lang="nl-BE" baseline="0" dirty="0" smtClean="0"/>
              <a:t> </a:t>
            </a:r>
            <a:r>
              <a:rPr lang="nl-BE" baseline="0" dirty="0" err="1" smtClean="0"/>
              <a:t>Social</a:t>
            </a:r>
            <a:r>
              <a:rPr lang="nl-BE" baseline="0" dirty="0" smtClean="0"/>
              <a:t> Fund</a:t>
            </a:r>
          </a:p>
          <a:p>
            <a:endParaRPr lang="nl-BE" baseline="0" dirty="0" smtClean="0"/>
          </a:p>
          <a:p>
            <a:pPr marL="247620" indent="-247620">
              <a:buFont typeface="Arial" panose="020B0604020202020204" pitchFamily="34" charset="0"/>
              <a:buChar char="•"/>
            </a:pPr>
            <a:r>
              <a:rPr lang="nl-BE" baseline="0" dirty="0" err="1" smtClean="0"/>
              <a:t>Oldest</a:t>
            </a:r>
            <a:r>
              <a:rPr lang="nl-BE" baseline="0" dirty="0" smtClean="0"/>
              <a:t> </a:t>
            </a:r>
            <a:r>
              <a:rPr lang="nl-BE" baseline="0" dirty="0" err="1" smtClean="0"/>
              <a:t>structural</a:t>
            </a:r>
            <a:r>
              <a:rPr lang="nl-BE" baseline="0" dirty="0" smtClean="0"/>
              <a:t> fund </a:t>
            </a:r>
          </a:p>
          <a:p>
            <a:pPr marL="247620" indent="-247620">
              <a:buFont typeface="Arial" panose="020B0604020202020204" pitchFamily="34" charset="0"/>
              <a:buChar char="•"/>
            </a:pPr>
            <a:r>
              <a:rPr lang="nl-BE" baseline="0" dirty="0" err="1" smtClean="0"/>
              <a:t>From</a:t>
            </a:r>
            <a:r>
              <a:rPr lang="nl-BE" baseline="0" dirty="0" smtClean="0"/>
              <a:t> </a:t>
            </a:r>
            <a:r>
              <a:rPr lang="nl-BE" baseline="0" dirty="0" err="1" smtClean="0"/>
              <a:t>adaptation</a:t>
            </a:r>
            <a:r>
              <a:rPr lang="nl-BE" baseline="0" dirty="0" smtClean="0"/>
              <a:t> </a:t>
            </a:r>
            <a:r>
              <a:rPr lang="nl-BE" baseline="0" dirty="0" err="1" smtClean="0"/>
              <a:t>with</a:t>
            </a:r>
            <a:r>
              <a:rPr lang="nl-BE" baseline="0" dirty="0" smtClean="0"/>
              <a:t> </a:t>
            </a:r>
            <a:r>
              <a:rPr lang="nl-BE" baseline="0" dirty="0" err="1" smtClean="0"/>
              <a:t>regard</a:t>
            </a:r>
            <a:r>
              <a:rPr lang="nl-BE" baseline="0" dirty="0" smtClean="0"/>
              <a:t> </a:t>
            </a:r>
            <a:r>
              <a:rPr lang="nl-BE" baseline="0" dirty="0" err="1" smtClean="0"/>
              <a:t>to</a:t>
            </a:r>
            <a:r>
              <a:rPr lang="nl-BE" baseline="0" dirty="0" smtClean="0"/>
              <a:t> </a:t>
            </a:r>
            <a:r>
              <a:rPr lang="nl-BE" baseline="0" dirty="0" err="1" smtClean="0"/>
              <a:t>economic</a:t>
            </a:r>
            <a:r>
              <a:rPr lang="nl-BE" baseline="0" dirty="0" smtClean="0"/>
              <a:t> </a:t>
            </a:r>
            <a:r>
              <a:rPr lang="nl-BE" baseline="0" dirty="0" err="1" smtClean="0"/>
              <a:t>integration</a:t>
            </a:r>
            <a:r>
              <a:rPr lang="nl-BE" baseline="0" dirty="0" smtClean="0"/>
              <a:t> -&gt; </a:t>
            </a:r>
            <a:r>
              <a:rPr lang="nl-BE" baseline="0" dirty="0" err="1" smtClean="0"/>
              <a:t>supporting</a:t>
            </a:r>
            <a:r>
              <a:rPr lang="nl-BE" baseline="0" dirty="0" smtClean="0"/>
              <a:t> </a:t>
            </a:r>
            <a:r>
              <a:rPr lang="nl-BE" baseline="0" dirty="0" err="1" smtClean="0"/>
              <a:t>the</a:t>
            </a:r>
            <a:r>
              <a:rPr lang="nl-BE" baseline="0" dirty="0" smtClean="0"/>
              <a:t> </a:t>
            </a:r>
            <a:r>
              <a:rPr lang="nl-BE" baseline="0" dirty="0" err="1" smtClean="0"/>
              <a:t>objectives</a:t>
            </a:r>
            <a:r>
              <a:rPr lang="nl-BE" baseline="0" dirty="0" smtClean="0"/>
              <a:t> of </a:t>
            </a:r>
            <a:r>
              <a:rPr lang="nl-BE" baseline="0" dirty="0" err="1" smtClean="0"/>
              <a:t>employment</a:t>
            </a:r>
            <a:r>
              <a:rPr lang="nl-BE" baseline="0" dirty="0" smtClean="0"/>
              <a:t> </a:t>
            </a:r>
            <a:r>
              <a:rPr lang="nl-BE" baseline="0" dirty="0" err="1" smtClean="0"/>
              <a:t>and</a:t>
            </a:r>
            <a:r>
              <a:rPr lang="nl-BE" baseline="0" dirty="0" smtClean="0"/>
              <a:t> </a:t>
            </a:r>
            <a:r>
              <a:rPr lang="nl-BE" baseline="0" dirty="0" err="1" smtClean="0"/>
              <a:t>social</a:t>
            </a:r>
            <a:r>
              <a:rPr lang="nl-BE" baseline="0" dirty="0" smtClean="0"/>
              <a:t> policy ((1) high, </a:t>
            </a:r>
            <a:r>
              <a:rPr lang="nl-BE" baseline="0" dirty="0" err="1" smtClean="0"/>
              <a:t>qualitative</a:t>
            </a:r>
            <a:r>
              <a:rPr lang="nl-BE" baseline="0" dirty="0" smtClean="0"/>
              <a:t> </a:t>
            </a:r>
            <a:r>
              <a:rPr lang="nl-BE" baseline="0" dirty="0" err="1" smtClean="0"/>
              <a:t>employment</a:t>
            </a:r>
            <a:r>
              <a:rPr lang="nl-BE" baseline="0" dirty="0" smtClean="0"/>
              <a:t>, (2) high-</a:t>
            </a:r>
            <a:r>
              <a:rPr lang="nl-BE" baseline="0" dirty="0" err="1" smtClean="0"/>
              <a:t>quality</a:t>
            </a:r>
            <a:r>
              <a:rPr lang="nl-BE" baseline="0" dirty="0" smtClean="0"/>
              <a:t> </a:t>
            </a:r>
            <a:r>
              <a:rPr lang="nl-BE" baseline="0" dirty="0" err="1" smtClean="0"/>
              <a:t>education</a:t>
            </a:r>
            <a:r>
              <a:rPr lang="nl-BE" baseline="0" dirty="0" smtClean="0"/>
              <a:t> </a:t>
            </a:r>
            <a:r>
              <a:rPr lang="nl-BE" baseline="0" dirty="0" err="1" smtClean="0"/>
              <a:t>and</a:t>
            </a:r>
            <a:r>
              <a:rPr lang="nl-BE" baseline="0" dirty="0" smtClean="0"/>
              <a:t> training, (3) </a:t>
            </a:r>
            <a:r>
              <a:rPr lang="nl-BE" baseline="0" dirty="0" err="1" smtClean="0"/>
              <a:t>fighting</a:t>
            </a:r>
            <a:r>
              <a:rPr lang="nl-BE" baseline="0" dirty="0" smtClean="0"/>
              <a:t> </a:t>
            </a:r>
            <a:r>
              <a:rPr lang="nl-BE" baseline="0" dirty="0" err="1" smtClean="0"/>
              <a:t>poverty</a:t>
            </a:r>
            <a:r>
              <a:rPr lang="nl-BE" baseline="0" dirty="0" smtClean="0"/>
              <a:t> </a:t>
            </a:r>
            <a:r>
              <a:rPr lang="nl-BE" baseline="0" dirty="0" err="1" smtClean="0"/>
              <a:t>and</a:t>
            </a:r>
            <a:r>
              <a:rPr lang="nl-BE" baseline="0" dirty="0" smtClean="0"/>
              <a:t> </a:t>
            </a:r>
            <a:r>
              <a:rPr lang="nl-BE" baseline="0" dirty="0" err="1" smtClean="0"/>
              <a:t>exclusion</a:t>
            </a:r>
            <a:r>
              <a:rPr lang="nl-BE" baseline="0" dirty="0" smtClean="0"/>
              <a:t>)</a:t>
            </a:r>
          </a:p>
          <a:p>
            <a:pPr marL="247620" indent="-247620">
              <a:buFont typeface="Arial" panose="020B0604020202020204" pitchFamily="34" charset="0"/>
              <a:buChar char="•"/>
            </a:pPr>
            <a:r>
              <a:rPr lang="nl-BE" baseline="0" dirty="0" smtClean="0"/>
              <a:t>74 </a:t>
            </a:r>
            <a:r>
              <a:rPr lang="nl-BE" baseline="0" dirty="0" err="1" smtClean="0"/>
              <a:t>billion</a:t>
            </a:r>
            <a:r>
              <a:rPr lang="nl-BE" baseline="0" dirty="0" smtClean="0"/>
              <a:t> euro – co-</a:t>
            </a:r>
            <a:r>
              <a:rPr lang="nl-BE" baseline="0" dirty="0" err="1" smtClean="0"/>
              <a:t>financing</a:t>
            </a:r>
            <a:r>
              <a:rPr lang="nl-BE" baseline="0" dirty="0" smtClean="0"/>
              <a:t> – </a:t>
            </a:r>
            <a:r>
              <a:rPr lang="nl-BE" baseline="0" dirty="0" err="1" smtClean="0"/>
              <a:t>additionality</a:t>
            </a:r>
            <a:r>
              <a:rPr lang="nl-BE" baseline="0" dirty="0" smtClean="0"/>
              <a:t> (no </a:t>
            </a:r>
            <a:r>
              <a:rPr lang="nl-BE" baseline="0" dirty="0" err="1" smtClean="0"/>
              <a:t>substition</a:t>
            </a:r>
            <a:r>
              <a:rPr lang="nl-BE" baseline="0" dirty="0" smtClean="0"/>
              <a:t> of </a:t>
            </a:r>
            <a:r>
              <a:rPr lang="nl-BE" baseline="0" dirty="0" err="1" smtClean="0"/>
              <a:t>national</a:t>
            </a:r>
            <a:r>
              <a:rPr lang="nl-BE" baseline="0" dirty="0" smtClean="0"/>
              <a:t> </a:t>
            </a:r>
            <a:r>
              <a:rPr lang="nl-BE" baseline="0" dirty="0" err="1" smtClean="0"/>
              <a:t>programmes</a:t>
            </a:r>
            <a:r>
              <a:rPr lang="nl-BE" baseline="0" dirty="0" smtClean="0"/>
              <a:t>)</a:t>
            </a:r>
          </a:p>
          <a:p>
            <a:endParaRPr lang="nl-BE" baseline="0" dirty="0" smtClean="0"/>
          </a:p>
          <a:p>
            <a:pPr marL="247620" indent="-247620">
              <a:buFont typeface="Arial" panose="020B0604020202020204" pitchFamily="34" charset="0"/>
              <a:buChar char="•"/>
            </a:pPr>
            <a:r>
              <a:rPr lang="nl-BE" baseline="0" dirty="0" smtClean="0"/>
              <a:t>Crisis: &gt; 20% of public investment </a:t>
            </a:r>
            <a:r>
              <a:rPr lang="nl-BE" baseline="0" dirty="0" err="1" smtClean="0"/>
              <a:t>from</a:t>
            </a:r>
            <a:r>
              <a:rPr lang="nl-BE" baseline="0" dirty="0" smtClean="0"/>
              <a:t> EU </a:t>
            </a:r>
            <a:r>
              <a:rPr lang="nl-BE" baseline="0" dirty="0" err="1" smtClean="0"/>
              <a:t>structural</a:t>
            </a:r>
            <a:r>
              <a:rPr lang="nl-BE" baseline="0" dirty="0" smtClean="0"/>
              <a:t> funds (</a:t>
            </a:r>
            <a:r>
              <a:rPr lang="nl-BE" baseline="0" dirty="0" err="1" smtClean="0"/>
              <a:t>while</a:t>
            </a:r>
            <a:r>
              <a:rPr lang="nl-BE" baseline="0" dirty="0" smtClean="0"/>
              <a:t> 15% </a:t>
            </a:r>
            <a:r>
              <a:rPr lang="nl-BE" baseline="0" dirty="0" err="1" smtClean="0"/>
              <a:t>decline</a:t>
            </a:r>
            <a:r>
              <a:rPr lang="nl-BE" baseline="0" dirty="0" smtClean="0"/>
              <a:t> in </a:t>
            </a:r>
            <a:r>
              <a:rPr lang="nl-BE" baseline="0" dirty="0" err="1" smtClean="0"/>
              <a:t>general</a:t>
            </a:r>
            <a:r>
              <a:rPr lang="nl-BE" baseline="0" dirty="0" smtClean="0"/>
              <a:t> investment)</a:t>
            </a:r>
          </a:p>
          <a:p>
            <a:pPr marL="742859" lvl="1" indent="-247620" defTabSz="990478">
              <a:buFont typeface="Arial" panose="020B0604020202020204" pitchFamily="34" charset="0"/>
              <a:buChar char="•"/>
              <a:defRPr/>
            </a:pPr>
            <a:r>
              <a:rPr lang="nl-BE" baseline="0" dirty="0" smtClean="0"/>
              <a:t>Greece: (1) </a:t>
            </a:r>
            <a:r>
              <a:rPr lang="nl-BE" baseline="0" dirty="0" err="1" smtClean="0"/>
              <a:t>frontloading</a:t>
            </a:r>
            <a:r>
              <a:rPr lang="nl-BE" baseline="0" dirty="0" smtClean="0"/>
              <a:t> + (2) 100% co-</a:t>
            </a:r>
            <a:r>
              <a:rPr lang="nl-BE" baseline="0" dirty="0" err="1" smtClean="0"/>
              <a:t>financing</a:t>
            </a:r>
            <a:endParaRPr lang="nl-BE" baseline="0" dirty="0" smtClean="0"/>
          </a:p>
          <a:p>
            <a:pPr marL="742859" lvl="1" indent="-247620">
              <a:buFont typeface="Arial" panose="020B0604020202020204" pitchFamily="34" charset="0"/>
              <a:buChar char="•"/>
            </a:pPr>
            <a:r>
              <a:rPr lang="nl-BE" baseline="0" dirty="0" err="1" smtClean="0"/>
              <a:t>Youth</a:t>
            </a:r>
            <a:r>
              <a:rPr lang="nl-BE" baseline="0" dirty="0" smtClean="0"/>
              <a:t> </a:t>
            </a:r>
            <a:r>
              <a:rPr lang="nl-BE" baseline="0" dirty="0" err="1" smtClean="0"/>
              <a:t>Unemployment</a:t>
            </a:r>
            <a:r>
              <a:rPr lang="nl-BE" baseline="0" dirty="0" smtClean="0"/>
              <a:t>: 20-50% - sub-fund </a:t>
            </a:r>
            <a:r>
              <a:rPr lang="nl-BE" baseline="0" dirty="0" err="1" smtClean="0"/>
              <a:t>Youth</a:t>
            </a:r>
            <a:r>
              <a:rPr lang="nl-BE" baseline="0" dirty="0" smtClean="0"/>
              <a:t> </a:t>
            </a:r>
            <a:r>
              <a:rPr lang="nl-BE" baseline="0" dirty="0" err="1" smtClean="0"/>
              <a:t>Employment</a:t>
            </a:r>
            <a:r>
              <a:rPr lang="nl-BE" baseline="0" dirty="0" smtClean="0"/>
              <a:t> </a:t>
            </a:r>
            <a:r>
              <a:rPr lang="nl-BE" baseline="0" dirty="0" err="1" smtClean="0"/>
              <a:t>Initiative</a:t>
            </a:r>
            <a:r>
              <a:rPr lang="nl-BE" baseline="0" dirty="0" smtClean="0"/>
              <a:t> - </a:t>
            </a:r>
            <a:r>
              <a:rPr lang="nl-BE" baseline="0" dirty="0" err="1" smtClean="0"/>
              <a:t>all</a:t>
            </a:r>
            <a:r>
              <a:rPr lang="nl-BE" baseline="0" dirty="0" smtClean="0"/>
              <a:t> </a:t>
            </a:r>
            <a:r>
              <a:rPr lang="nl-BE" baseline="0" dirty="0" err="1" smtClean="0"/>
              <a:t>young</a:t>
            </a:r>
            <a:r>
              <a:rPr lang="nl-BE" baseline="0" dirty="0" smtClean="0"/>
              <a:t> </a:t>
            </a:r>
            <a:r>
              <a:rPr lang="nl-BE" baseline="0" dirty="0" err="1" smtClean="0"/>
              <a:t>people</a:t>
            </a:r>
            <a:r>
              <a:rPr lang="nl-BE" baseline="0" dirty="0" smtClean="0"/>
              <a:t> </a:t>
            </a:r>
            <a:r>
              <a:rPr lang="nl-BE" baseline="0" dirty="0" err="1" smtClean="0"/>
              <a:t>under</a:t>
            </a:r>
            <a:r>
              <a:rPr lang="nl-BE" baseline="0" dirty="0" smtClean="0"/>
              <a:t> 25 a </a:t>
            </a:r>
            <a:r>
              <a:rPr lang="nl-BE" baseline="0" dirty="0" err="1" smtClean="0"/>
              <a:t>good</a:t>
            </a:r>
            <a:r>
              <a:rPr lang="nl-BE" baseline="0" dirty="0" smtClean="0"/>
              <a:t>, concrete offer </a:t>
            </a:r>
            <a:r>
              <a:rPr lang="nl-BE" baseline="0" dirty="0" err="1" smtClean="0"/>
              <a:t>within</a:t>
            </a:r>
            <a:r>
              <a:rPr lang="nl-BE" baseline="0" dirty="0" smtClean="0"/>
              <a:t> 4 </a:t>
            </a:r>
            <a:r>
              <a:rPr lang="nl-BE" baseline="0" dirty="0" err="1" smtClean="0"/>
              <a:t>months</a:t>
            </a:r>
            <a:r>
              <a:rPr lang="nl-BE" baseline="0" dirty="0" smtClean="0"/>
              <a:t> of </a:t>
            </a:r>
            <a:r>
              <a:rPr lang="nl-BE" baseline="0" dirty="0" err="1" smtClean="0"/>
              <a:t>leaving</a:t>
            </a:r>
            <a:r>
              <a:rPr lang="nl-BE" baseline="0" dirty="0" smtClean="0"/>
              <a:t> </a:t>
            </a:r>
            <a:r>
              <a:rPr lang="nl-BE" baseline="0" dirty="0" err="1" smtClean="0"/>
              <a:t>education</a:t>
            </a:r>
            <a:r>
              <a:rPr lang="nl-BE" baseline="0" dirty="0" smtClean="0"/>
              <a:t> or </a:t>
            </a:r>
            <a:r>
              <a:rPr lang="nl-BE" baseline="0" dirty="0" err="1" smtClean="0"/>
              <a:t>unemployment</a:t>
            </a:r>
            <a:r>
              <a:rPr lang="nl-BE" baseline="0" dirty="0" smtClean="0"/>
              <a:t> (PES)</a:t>
            </a:r>
          </a:p>
          <a:p>
            <a:pPr marL="742859" lvl="1" indent="-247620">
              <a:buFont typeface="Arial" panose="020B0604020202020204" pitchFamily="34" charset="0"/>
              <a:buChar char="•"/>
            </a:pPr>
            <a:r>
              <a:rPr lang="nl-BE" baseline="0" dirty="0" smtClean="0"/>
              <a:t>Migration: call </a:t>
            </a:r>
            <a:r>
              <a:rPr lang="nl-BE" baseline="0" dirty="0" err="1" smtClean="0"/>
              <a:t>for</a:t>
            </a:r>
            <a:r>
              <a:rPr lang="nl-BE" baseline="0" dirty="0" smtClean="0"/>
              <a:t> </a:t>
            </a:r>
            <a:r>
              <a:rPr lang="nl-BE" baseline="0" dirty="0" err="1" smtClean="0"/>
              <a:t>increase</a:t>
            </a:r>
            <a:r>
              <a:rPr lang="nl-BE" baseline="0" dirty="0" smtClean="0"/>
              <a:t> in </a:t>
            </a:r>
            <a:r>
              <a:rPr lang="nl-BE" baseline="0" dirty="0" err="1" smtClean="0"/>
              <a:t>mid</a:t>
            </a:r>
            <a:r>
              <a:rPr lang="nl-BE" baseline="0" dirty="0" smtClean="0"/>
              <a:t>-term </a:t>
            </a:r>
            <a:r>
              <a:rPr lang="nl-BE" baseline="0" dirty="0" err="1" smtClean="0"/>
              <a:t>revision</a:t>
            </a:r>
            <a:r>
              <a:rPr lang="nl-BE" baseline="0" dirty="0" smtClean="0"/>
              <a:t> of MFF 2017</a:t>
            </a:r>
          </a:p>
          <a:p>
            <a:endParaRPr lang="nl-BE" baseline="0" dirty="0" smtClean="0"/>
          </a:p>
          <a:p>
            <a:pPr marL="247620" indent="-247620">
              <a:buFont typeface="+mj-lt"/>
              <a:buAutoNum type="arabicPeriod" startAt="2"/>
            </a:pPr>
            <a:r>
              <a:rPr lang="nl-BE" baseline="0" dirty="0" smtClean="0"/>
              <a:t>FEAD</a:t>
            </a:r>
          </a:p>
          <a:p>
            <a:pPr marL="247620" indent="-247620">
              <a:buFont typeface="+mj-lt"/>
              <a:buAutoNum type="arabicPeriod" startAt="2"/>
            </a:pPr>
            <a:endParaRPr lang="nl-BE" baseline="0" dirty="0" smtClean="0"/>
          </a:p>
          <a:p>
            <a:pPr marL="247620" indent="-247620">
              <a:buFont typeface="Arial" panose="020B0604020202020204" pitchFamily="34" charset="0"/>
              <a:buChar char="•"/>
            </a:pPr>
            <a:r>
              <a:rPr lang="nl-BE" baseline="0" dirty="0" smtClean="0"/>
              <a:t>“Safety net </a:t>
            </a:r>
            <a:r>
              <a:rPr lang="nl-BE" baseline="0" dirty="0" err="1" smtClean="0"/>
              <a:t>behind</a:t>
            </a:r>
            <a:r>
              <a:rPr lang="nl-BE" baseline="0" dirty="0" smtClean="0"/>
              <a:t> </a:t>
            </a:r>
            <a:r>
              <a:rPr lang="nl-BE" baseline="0" dirty="0" err="1" smtClean="0"/>
              <a:t>the</a:t>
            </a:r>
            <a:r>
              <a:rPr lang="nl-BE" baseline="0" dirty="0" smtClean="0"/>
              <a:t> </a:t>
            </a:r>
            <a:r>
              <a:rPr lang="nl-BE" baseline="0" dirty="0" err="1" smtClean="0"/>
              <a:t>safety</a:t>
            </a:r>
            <a:r>
              <a:rPr lang="nl-BE" baseline="0" dirty="0" smtClean="0"/>
              <a:t> net”</a:t>
            </a:r>
          </a:p>
          <a:p>
            <a:pPr marL="247620" indent="-247620">
              <a:buFont typeface="Arial" panose="020B0604020202020204" pitchFamily="34" charset="0"/>
              <a:buChar char="•"/>
            </a:pPr>
            <a:r>
              <a:rPr lang="nl-BE" baseline="0" dirty="0" smtClean="0"/>
              <a:t>Combat </a:t>
            </a:r>
            <a:r>
              <a:rPr lang="nl-BE" baseline="0" dirty="0" err="1" smtClean="0"/>
              <a:t>poverty</a:t>
            </a:r>
            <a:r>
              <a:rPr lang="nl-BE" baseline="0" dirty="0" smtClean="0"/>
              <a:t> </a:t>
            </a:r>
            <a:r>
              <a:rPr lang="nl-BE" baseline="0" dirty="0" err="1" smtClean="0"/>
              <a:t>and</a:t>
            </a:r>
            <a:r>
              <a:rPr lang="nl-BE" baseline="0" dirty="0" smtClean="0"/>
              <a:t> </a:t>
            </a:r>
            <a:r>
              <a:rPr lang="nl-BE" baseline="0" dirty="0" err="1" smtClean="0"/>
              <a:t>social</a:t>
            </a:r>
            <a:r>
              <a:rPr lang="nl-BE" baseline="0" dirty="0" smtClean="0"/>
              <a:t> </a:t>
            </a:r>
            <a:r>
              <a:rPr lang="nl-BE" baseline="0" dirty="0" err="1" smtClean="0"/>
              <a:t>exclusion</a:t>
            </a:r>
            <a:r>
              <a:rPr lang="nl-BE" baseline="0" dirty="0" smtClean="0"/>
              <a:t>: </a:t>
            </a:r>
            <a:r>
              <a:rPr lang="nl-BE" baseline="0" dirty="0" err="1" smtClean="0"/>
              <a:t>vulnerable</a:t>
            </a:r>
            <a:r>
              <a:rPr lang="nl-BE" baseline="0" dirty="0" smtClean="0"/>
              <a:t> long-term </a:t>
            </a:r>
            <a:r>
              <a:rPr lang="nl-BE" baseline="0" dirty="0" err="1" smtClean="0"/>
              <a:t>unemployed</a:t>
            </a:r>
            <a:r>
              <a:rPr lang="nl-BE" baseline="0" dirty="0" smtClean="0"/>
              <a:t>: </a:t>
            </a:r>
            <a:r>
              <a:rPr lang="nl-BE" baseline="0" dirty="0" err="1" smtClean="0"/>
              <a:t>generational</a:t>
            </a:r>
            <a:r>
              <a:rPr lang="nl-BE" baseline="0" dirty="0" smtClean="0"/>
              <a:t> </a:t>
            </a:r>
            <a:r>
              <a:rPr lang="nl-BE" baseline="0" dirty="0" err="1" smtClean="0"/>
              <a:t>poverty</a:t>
            </a:r>
            <a:r>
              <a:rPr lang="nl-BE" baseline="0" dirty="0" smtClean="0"/>
              <a:t>, </a:t>
            </a:r>
            <a:r>
              <a:rPr lang="nl-BE" baseline="0" dirty="0" err="1" smtClean="0"/>
              <a:t>homeless</a:t>
            </a:r>
            <a:r>
              <a:rPr lang="nl-BE" baseline="0" dirty="0" smtClean="0"/>
              <a:t>, </a:t>
            </a:r>
            <a:r>
              <a:rPr lang="nl-BE" baseline="0" dirty="0" err="1" smtClean="0"/>
              <a:t>migrants</a:t>
            </a:r>
            <a:r>
              <a:rPr lang="nl-BE" baseline="0" dirty="0" smtClean="0"/>
              <a:t>, single </a:t>
            </a:r>
            <a:r>
              <a:rPr lang="nl-BE" baseline="0" dirty="0" err="1" smtClean="0"/>
              <a:t>mothers</a:t>
            </a:r>
            <a:r>
              <a:rPr lang="nl-BE" baseline="0" dirty="0" smtClean="0"/>
              <a:t>, …</a:t>
            </a:r>
          </a:p>
          <a:p>
            <a:pPr marL="247620" indent="-247620">
              <a:buFont typeface="Arial" panose="020B0604020202020204" pitchFamily="34" charset="0"/>
              <a:buChar char="•"/>
            </a:pPr>
            <a:r>
              <a:rPr lang="nl-BE" baseline="0" dirty="0" smtClean="0"/>
              <a:t>Co-</a:t>
            </a:r>
            <a:r>
              <a:rPr lang="nl-BE" baseline="0" dirty="0" err="1" smtClean="0"/>
              <a:t>financing</a:t>
            </a:r>
            <a:endParaRPr lang="nl-BE" baseline="0" dirty="0" smtClean="0"/>
          </a:p>
          <a:p>
            <a:pPr marL="185715" indent="-185715">
              <a:buFont typeface="Arial" panose="020B0604020202020204" pitchFamily="34" charset="0"/>
              <a:buChar char="•"/>
            </a:pPr>
            <a:endParaRPr lang="nl-BE" baseline="0" dirty="0" smtClean="0"/>
          </a:p>
          <a:p>
            <a:pPr marL="247620" indent="-247620">
              <a:buFont typeface="+mj-lt"/>
              <a:buAutoNum type="arabicPeriod" startAt="3"/>
            </a:pPr>
            <a:r>
              <a:rPr lang="nl-BE" baseline="0" dirty="0" smtClean="0"/>
              <a:t>EFG</a:t>
            </a:r>
          </a:p>
          <a:p>
            <a:endParaRPr lang="nl-BE" baseline="0" dirty="0" smtClean="0"/>
          </a:p>
          <a:p>
            <a:pPr marL="185715" indent="-185715">
              <a:buFont typeface="Arial" panose="020B0604020202020204" pitchFamily="34" charset="0"/>
              <a:buChar char="•"/>
            </a:pPr>
            <a:r>
              <a:rPr lang="nl-BE" baseline="0" dirty="0" smtClean="0"/>
              <a:t>Support in concrete cases </a:t>
            </a:r>
            <a:r>
              <a:rPr lang="nl-BE" baseline="0" dirty="0" err="1" smtClean="0"/>
              <a:t>where</a:t>
            </a:r>
            <a:r>
              <a:rPr lang="nl-BE" baseline="0" dirty="0" smtClean="0"/>
              <a:t> </a:t>
            </a:r>
            <a:r>
              <a:rPr lang="nl-BE" baseline="0" dirty="0" err="1" smtClean="0"/>
              <a:t>people</a:t>
            </a:r>
            <a:r>
              <a:rPr lang="nl-BE" baseline="0" dirty="0" smtClean="0"/>
              <a:t> </a:t>
            </a:r>
            <a:r>
              <a:rPr lang="nl-BE" baseline="0" dirty="0" err="1" smtClean="0"/>
              <a:t>lose</a:t>
            </a:r>
            <a:r>
              <a:rPr lang="nl-BE" baseline="0" dirty="0" smtClean="0"/>
              <a:t> job </a:t>
            </a:r>
            <a:r>
              <a:rPr lang="nl-BE" baseline="0" dirty="0" err="1" smtClean="0"/>
              <a:t>due</a:t>
            </a:r>
            <a:r>
              <a:rPr lang="nl-BE" baseline="0" dirty="0" smtClean="0"/>
              <a:t> </a:t>
            </a:r>
            <a:r>
              <a:rPr lang="nl-BE" baseline="0" dirty="0" err="1" smtClean="0"/>
              <a:t>to</a:t>
            </a:r>
            <a:r>
              <a:rPr lang="nl-BE" baseline="0" dirty="0" smtClean="0"/>
              <a:t> crisis – European </a:t>
            </a:r>
            <a:r>
              <a:rPr lang="nl-BE" baseline="0" dirty="0" err="1" smtClean="0"/>
              <a:t>Parliament</a:t>
            </a:r>
            <a:r>
              <a:rPr lang="nl-BE" baseline="0" dirty="0" smtClean="0"/>
              <a:t>: Ford Genk, Val St. Lambert, … - 160 </a:t>
            </a:r>
            <a:r>
              <a:rPr lang="nl-BE" baseline="0" dirty="0" err="1" smtClean="0"/>
              <a:t>applications</a:t>
            </a:r>
            <a:r>
              <a:rPr lang="nl-BE" baseline="0" dirty="0" smtClean="0"/>
              <a:t> </a:t>
            </a:r>
            <a:r>
              <a:rPr lang="nl-BE" baseline="0" dirty="0" err="1" smtClean="0"/>
              <a:t>so</a:t>
            </a:r>
            <a:r>
              <a:rPr lang="nl-BE" baseline="0" dirty="0" smtClean="0"/>
              <a:t> far</a:t>
            </a:r>
          </a:p>
          <a:p>
            <a:pPr marL="247620" indent="-247620">
              <a:buFont typeface="+mj-lt"/>
              <a:buAutoNum type="arabicPeriod"/>
            </a:pPr>
            <a:endParaRPr lang="nl-BE" baseline="0" dirty="0" smtClean="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23</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154044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pPr>
            <a:r>
              <a:rPr lang="nl-BE" baseline="0" dirty="0" err="1" smtClean="0"/>
              <a:t>When</a:t>
            </a:r>
            <a:r>
              <a:rPr lang="nl-BE" baseline="0" dirty="0" smtClean="0"/>
              <a:t> 2 or more Member </a:t>
            </a:r>
            <a:r>
              <a:rPr lang="nl-BE" baseline="0" dirty="0" err="1" smtClean="0"/>
              <a:t>States</a:t>
            </a:r>
            <a:r>
              <a:rPr lang="nl-BE" baseline="0" dirty="0" smtClean="0"/>
              <a:t> are </a:t>
            </a:r>
            <a:r>
              <a:rPr lang="nl-BE" baseline="0" dirty="0" err="1" smtClean="0"/>
              <a:t>involved</a:t>
            </a:r>
            <a:r>
              <a:rPr lang="nl-BE" baseline="0" dirty="0" smtClean="0"/>
              <a:t>, </a:t>
            </a:r>
            <a:r>
              <a:rPr lang="nl-BE" baseline="0" dirty="0" err="1" smtClean="0"/>
              <a:t>under</a:t>
            </a:r>
            <a:r>
              <a:rPr lang="nl-BE" baseline="0" dirty="0" smtClean="0"/>
              <a:t> </a:t>
            </a:r>
            <a:r>
              <a:rPr lang="nl-BE" baseline="0" dirty="0" err="1" smtClean="0"/>
              <a:t>which</a:t>
            </a:r>
            <a:r>
              <a:rPr lang="nl-BE" baseline="0" dirty="0" smtClean="0"/>
              <a:t> </a:t>
            </a:r>
            <a:r>
              <a:rPr lang="nl-BE" baseline="0" dirty="0" err="1" smtClean="0"/>
              <a:t>country’s</a:t>
            </a:r>
            <a:r>
              <a:rPr lang="nl-BE" baseline="0" dirty="0" smtClean="0"/>
              <a:t> system are </a:t>
            </a:r>
            <a:r>
              <a:rPr lang="nl-BE" baseline="0" dirty="0" err="1" smtClean="0"/>
              <a:t>you</a:t>
            </a:r>
            <a:r>
              <a:rPr lang="nl-BE" baseline="0" dirty="0" smtClean="0"/>
              <a:t> </a:t>
            </a:r>
            <a:r>
              <a:rPr lang="nl-BE" baseline="0" dirty="0" err="1" smtClean="0"/>
              <a:t>insured</a:t>
            </a:r>
            <a:r>
              <a:rPr lang="nl-BE" baseline="0" dirty="0" smtClean="0"/>
              <a:t>? (cross-border </a:t>
            </a:r>
            <a:r>
              <a:rPr lang="nl-BE" baseline="0" dirty="0" err="1" smtClean="0"/>
              <a:t>workers</a:t>
            </a:r>
            <a:r>
              <a:rPr lang="nl-BE" baseline="0" dirty="0" smtClean="0"/>
              <a:t>? </a:t>
            </a:r>
            <a:r>
              <a:rPr lang="nl-BE" baseline="0" dirty="0" err="1" smtClean="0"/>
              <a:t>Moving</a:t>
            </a:r>
            <a:r>
              <a:rPr lang="nl-BE" baseline="0" dirty="0" smtClean="0"/>
              <a:t> </a:t>
            </a:r>
            <a:r>
              <a:rPr lang="nl-BE" baseline="0" dirty="0" err="1" smtClean="0"/>
              <a:t>mid</a:t>
            </a:r>
            <a:r>
              <a:rPr lang="nl-BE" baseline="0" dirty="0" smtClean="0"/>
              <a:t>-life </a:t>
            </a:r>
            <a:r>
              <a:rPr lang="nl-BE" baseline="0" dirty="0" err="1" smtClean="0"/>
              <a:t>for</a:t>
            </a:r>
            <a:r>
              <a:rPr lang="nl-BE" baseline="0" dirty="0" smtClean="0"/>
              <a:t> </a:t>
            </a:r>
            <a:r>
              <a:rPr lang="nl-BE" baseline="0" dirty="0" err="1" smtClean="0"/>
              <a:t>your</a:t>
            </a:r>
            <a:r>
              <a:rPr lang="nl-BE" baseline="0" dirty="0" smtClean="0"/>
              <a:t> job? </a:t>
            </a:r>
            <a:r>
              <a:rPr lang="nl-BE" baseline="0" dirty="0" err="1" smtClean="0"/>
              <a:t>Temporary</a:t>
            </a:r>
            <a:r>
              <a:rPr lang="nl-BE" baseline="0" dirty="0" smtClean="0"/>
              <a:t>?)</a:t>
            </a:r>
          </a:p>
          <a:p>
            <a:pPr marL="185715" indent="-185715">
              <a:buFont typeface="Arial" panose="020B0604020202020204" pitchFamily="34" charset="0"/>
              <a:buChar char="•"/>
            </a:pPr>
            <a:endParaRPr lang="nl-BE" baseline="0" dirty="0" smtClean="0"/>
          </a:p>
          <a:p>
            <a:pPr marL="185715" indent="-185715">
              <a:buFont typeface="Arial" panose="020B0604020202020204" pitchFamily="34" charset="0"/>
              <a:buChar char="•"/>
            </a:pPr>
            <a:r>
              <a:rPr lang="nl-BE" baseline="0" dirty="0" err="1" smtClean="0"/>
              <a:t>What</a:t>
            </a:r>
            <a:r>
              <a:rPr lang="nl-BE" baseline="0" dirty="0" smtClean="0"/>
              <a:t>? Sickness benefits, </a:t>
            </a:r>
            <a:r>
              <a:rPr lang="nl-BE" baseline="0" dirty="0" err="1" smtClean="0"/>
              <a:t>unemployment</a:t>
            </a:r>
            <a:r>
              <a:rPr lang="nl-BE" baseline="0" dirty="0" smtClean="0"/>
              <a:t> benefits, pension, </a:t>
            </a:r>
            <a:r>
              <a:rPr lang="nl-BE" baseline="0" dirty="0" err="1" smtClean="0"/>
              <a:t>child</a:t>
            </a:r>
            <a:r>
              <a:rPr lang="nl-BE" baseline="0" dirty="0" smtClean="0"/>
              <a:t> benefits, …</a:t>
            </a:r>
          </a:p>
          <a:p>
            <a:pPr marL="185715" indent="-185715">
              <a:buFont typeface="Arial" panose="020B0604020202020204" pitchFamily="34" charset="0"/>
              <a:buChar char="•"/>
            </a:pPr>
            <a:endParaRPr lang="nl-BE" baseline="0" dirty="0" smtClean="0"/>
          </a:p>
          <a:p>
            <a:pPr marL="680954" lvl="1" indent="-185715">
              <a:buFont typeface="Arial" panose="020B0604020202020204" pitchFamily="34" charset="0"/>
              <a:buChar char="•"/>
            </a:pPr>
            <a:r>
              <a:rPr lang="nl-BE" baseline="0" dirty="0" err="1" smtClean="0"/>
              <a:t>Equal</a:t>
            </a:r>
            <a:r>
              <a:rPr lang="nl-BE" baseline="0" dirty="0" smtClean="0"/>
              <a:t> treatment: </a:t>
            </a:r>
            <a:r>
              <a:rPr lang="nl-BE" baseline="0" dirty="0" err="1" smtClean="0"/>
              <a:t>with</a:t>
            </a:r>
            <a:r>
              <a:rPr lang="nl-BE" baseline="0" dirty="0" smtClean="0"/>
              <a:t> </a:t>
            </a:r>
            <a:r>
              <a:rPr lang="nl-BE" baseline="0" dirty="0" err="1" smtClean="0"/>
              <a:t>nationals</a:t>
            </a:r>
            <a:r>
              <a:rPr lang="nl-BE" baseline="0" dirty="0" smtClean="0"/>
              <a:t> of </a:t>
            </a:r>
            <a:r>
              <a:rPr lang="nl-BE" baseline="0" dirty="0" err="1" smtClean="0"/>
              <a:t>the</a:t>
            </a:r>
            <a:r>
              <a:rPr lang="nl-BE" baseline="0" dirty="0" smtClean="0"/>
              <a:t> Member State</a:t>
            </a:r>
          </a:p>
          <a:p>
            <a:pPr marL="680954" lvl="1" indent="-185715">
              <a:buFont typeface="Arial" panose="020B0604020202020204" pitchFamily="34" charset="0"/>
              <a:buChar char="•"/>
            </a:pPr>
            <a:r>
              <a:rPr lang="nl-BE" baseline="0" dirty="0" err="1" smtClean="0"/>
              <a:t>Aggregation</a:t>
            </a:r>
            <a:r>
              <a:rPr lang="nl-BE" baseline="0" dirty="0" smtClean="0"/>
              <a:t>: </a:t>
            </a:r>
            <a:r>
              <a:rPr lang="nl-BE" baseline="0" dirty="0" err="1" smtClean="0"/>
              <a:t>taking</a:t>
            </a:r>
            <a:r>
              <a:rPr lang="nl-BE" baseline="0" dirty="0" smtClean="0"/>
              <a:t> </a:t>
            </a:r>
            <a:r>
              <a:rPr lang="nl-BE" baseline="0" dirty="0" err="1" smtClean="0"/>
              <a:t>into</a:t>
            </a:r>
            <a:r>
              <a:rPr lang="nl-BE" baseline="0" dirty="0" smtClean="0"/>
              <a:t> account </a:t>
            </a:r>
            <a:r>
              <a:rPr lang="nl-BE" baseline="0" dirty="0" err="1" smtClean="0"/>
              <a:t>previous</a:t>
            </a:r>
            <a:r>
              <a:rPr lang="nl-BE" baseline="0" dirty="0" smtClean="0"/>
              <a:t> </a:t>
            </a:r>
            <a:r>
              <a:rPr lang="nl-BE" baseline="0" dirty="0" err="1" smtClean="0"/>
              <a:t>employment</a:t>
            </a:r>
            <a:r>
              <a:rPr lang="nl-BE" baseline="0" dirty="0" smtClean="0"/>
              <a:t> in </a:t>
            </a:r>
            <a:r>
              <a:rPr lang="nl-BE" baseline="0" dirty="0" err="1" smtClean="0"/>
              <a:t>another</a:t>
            </a:r>
            <a:r>
              <a:rPr lang="nl-BE" baseline="0" dirty="0" smtClean="0"/>
              <a:t> Member State</a:t>
            </a:r>
          </a:p>
          <a:p>
            <a:pPr marL="680954" lvl="1" indent="-185715">
              <a:buFont typeface="Arial" panose="020B0604020202020204" pitchFamily="34" charset="0"/>
              <a:buChar char="•"/>
            </a:pPr>
            <a:r>
              <a:rPr lang="nl-BE" baseline="0" dirty="0" smtClean="0"/>
              <a:t>No overlap</a:t>
            </a:r>
          </a:p>
          <a:p>
            <a:pPr marL="680954" lvl="1" indent="-185715">
              <a:buFont typeface="Arial" panose="020B0604020202020204" pitchFamily="34" charset="0"/>
              <a:buChar char="•"/>
            </a:pPr>
            <a:r>
              <a:rPr lang="nl-BE" baseline="0" dirty="0" err="1" smtClean="0"/>
              <a:t>Exportability</a:t>
            </a:r>
            <a:r>
              <a:rPr lang="nl-BE" baseline="0" dirty="0" smtClean="0"/>
              <a:t>: e.g. </a:t>
            </a:r>
            <a:r>
              <a:rPr lang="nl-BE" baseline="0" dirty="0" err="1" smtClean="0"/>
              <a:t>child</a:t>
            </a:r>
            <a:r>
              <a:rPr lang="nl-BE" baseline="0" dirty="0" smtClean="0"/>
              <a:t> benefits</a:t>
            </a:r>
          </a:p>
          <a:p>
            <a:pPr marL="185715" indent="-185715">
              <a:buFont typeface="Arial" panose="020B0604020202020204" pitchFamily="34" charset="0"/>
              <a:buChar char="•"/>
            </a:pPr>
            <a:endParaRPr lang="nl-BE" baseline="0" dirty="0" smtClean="0"/>
          </a:p>
          <a:p>
            <a:pPr marL="185715" indent="-185715">
              <a:buFont typeface="Arial" panose="020B0604020202020204" pitchFamily="34" charset="0"/>
              <a:buChar char="•"/>
            </a:pPr>
            <a:r>
              <a:rPr lang="nl-BE" baseline="0" dirty="0" err="1" smtClean="0"/>
              <a:t>Exceptions</a:t>
            </a:r>
            <a:r>
              <a:rPr lang="nl-BE" baseline="0" dirty="0" smtClean="0"/>
              <a:t>?</a:t>
            </a:r>
          </a:p>
          <a:p>
            <a:pPr marL="185715" indent="-185715">
              <a:buFont typeface="Arial" panose="020B0604020202020204" pitchFamily="34" charset="0"/>
              <a:buChar char="•"/>
            </a:pPr>
            <a:endParaRPr lang="nl-BE" baseline="0" dirty="0" smtClean="0"/>
          </a:p>
          <a:p>
            <a:pPr marL="247620" indent="-247620">
              <a:buFont typeface="+mj-lt"/>
              <a:buAutoNum type="arabicPeriod"/>
            </a:pPr>
            <a:r>
              <a:rPr lang="nl-BE" baseline="0" dirty="0" smtClean="0"/>
              <a:t>General </a:t>
            </a:r>
            <a:r>
              <a:rPr lang="nl-BE" baseline="0" dirty="0" err="1" smtClean="0"/>
              <a:t>rule</a:t>
            </a:r>
            <a:r>
              <a:rPr lang="nl-BE" baseline="0" dirty="0" smtClean="0"/>
              <a:t>: in case of </a:t>
            </a:r>
            <a:r>
              <a:rPr lang="nl-BE" baseline="0" dirty="0" err="1" smtClean="0"/>
              <a:t>temporary</a:t>
            </a:r>
            <a:r>
              <a:rPr lang="nl-BE" baseline="0" dirty="0" smtClean="0"/>
              <a:t> </a:t>
            </a:r>
            <a:r>
              <a:rPr lang="nl-BE" baseline="0" dirty="0" err="1" smtClean="0"/>
              <a:t>employment</a:t>
            </a:r>
            <a:r>
              <a:rPr lang="nl-BE" baseline="0" dirty="0" smtClean="0"/>
              <a:t> (</a:t>
            </a:r>
            <a:r>
              <a:rPr lang="nl-BE" baseline="0" dirty="0" err="1" smtClean="0"/>
              <a:t>posting</a:t>
            </a:r>
            <a:r>
              <a:rPr lang="nl-BE" baseline="0" dirty="0" smtClean="0"/>
              <a:t>) (</a:t>
            </a:r>
            <a:r>
              <a:rPr lang="nl-BE" baseline="0" dirty="0" err="1" smtClean="0"/>
              <a:t>see</a:t>
            </a:r>
            <a:r>
              <a:rPr lang="nl-BE" baseline="0" dirty="0" smtClean="0"/>
              <a:t> </a:t>
            </a:r>
            <a:r>
              <a:rPr lang="nl-BE" baseline="0" dirty="0" err="1" smtClean="0"/>
              <a:t>further</a:t>
            </a:r>
            <a:r>
              <a:rPr lang="nl-BE" baseline="0" dirty="0" smtClean="0"/>
              <a:t>)</a:t>
            </a:r>
          </a:p>
          <a:p>
            <a:pPr marL="247620" indent="-247620">
              <a:buFont typeface="+mj-lt"/>
              <a:buAutoNum type="arabicPeriod"/>
            </a:pPr>
            <a:r>
              <a:rPr lang="nl-BE" baseline="0" dirty="0" err="1" smtClean="0"/>
              <a:t>Exportability</a:t>
            </a:r>
            <a:r>
              <a:rPr lang="nl-BE" baseline="0" dirty="0" smtClean="0"/>
              <a:t>: </a:t>
            </a:r>
            <a:r>
              <a:rPr lang="nl-BE" baseline="0" dirty="0" err="1" smtClean="0"/>
              <a:t>Brexit</a:t>
            </a:r>
            <a:r>
              <a:rPr lang="nl-BE" baseline="0" dirty="0" smtClean="0"/>
              <a:t> </a:t>
            </a:r>
            <a:r>
              <a:rPr lang="nl-BE" baseline="0" dirty="0" err="1" smtClean="0"/>
              <a:t>discussion</a:t>
            </a:r>
            <a:r>
              <a:rPr lang="nl-BE" baseline="0" dirty="0" smtClean="0"/>
              <a:t> on </a:t>
            </a:r>
            <a:r>
              <a:rPr lang="nl-BE" baseline="0" dirty="0" err="1" smtClean="0"/>
              <a:t>child</a:t>
            </a:r>
            <a:r>
              <a:rPr lang="nl-BE" baseline="0" dirty="0" smtClean="0"/>
              <a:t> benefits</a:t>
            </a:r>
          </a:p>
          <a:p>
            <a:pPr marL="247620" indent="-247620">
              <a:buFont typeface="+mj-lt"/>
              <a:buAutoNum type="arabicPeriod"/>
            </a:pPr>
            <a:r>
              <a:rPr lang="nl-BE" baseline="0" dirty="0" err="1" smtClean="0"/>
              <a:t>Exlusion</a:t>
            </a:r>
            <a:r>
              <a:rPr lang="nl-BE" baseline="0" dirty="0" smtClean="0"/>
              <a:t> of </a:t>
            </a:r>
            <a:r>
              <a:rPr lang="nl-BE" baseline="0" dirty="0" err="1" smtClean="0"/>
              <a:t>social</a:t>
            </a:r>
            <a:r>
              <a:rPr lang="nl-BE" baseline="0" dirty="0" smtClean="0"/>
              <a:t> </a:t>
            </a:r>
            <a:r>
              <a:rPr lang="nl-BE" baseline="0" dirty="0" err="1" smtClean="0"/>
              <a:t>protection</a:t>
            </a:r>
            <a:r>
              <a:rPr lang="nl-BE" baseline="0" dirty="0" smtClean="0"/>
              <a:t> </a:t>
            </a:r>
            <a:r>
              <a:rPr lang="nl-BE" baseline="0" dirty="0" err="1" smtClean="0"/>
              <a:t>after</a:t>
            </a:r>
            <a:r>
              <a:rPr lang="nl-BE" baseline="0" dirty="0" smtClean="0"/>
              <a:t> 3/6 </a:t>
            </a:r>
            <a:r>
              <a:rPr lang="nl-BE" baseline="0" dirty="0" err="1" smtClean="0"/>
              <a:t>months</a:t>
            </a:r>
            <a:r>
              <a:rPr lang="nl-BE" baseline="0" dirty="0" smtClean="0"/>
              <a:t> </a:t>
            </a:r>
            <a:r>
              <a:rPr lang="nl-BE" baseline="0" dirty="0" err="1" smtClean="0"/>
              <a:t>to</a:t>
            </a:r>
            <a:r>
              <a:rPr lang="nl-BE" baseline="0" dirty="0" smtClean="0"/>
              <a:t> discourage welfare </a:t>
            </a:r>
            <a:r>
              <a:rPr lang="nl-BE" baseline="0" dirty="0" err="1" smtClean="0"/>
              <a:t>tourism</a:t>
            </a:r>
            <a:r>
              <a:rPr lang="nl-BE" baseline="0" dirty="0" smtClean="0"/>
              <a:t> (EU Court of </a:t>
            </a:r>
            <a:r>
              <a:rPr lang="nl-BE" baseline="0" dirty="0" err="1" smtClean="0"/>
              <a:t>Justice</a:t>
            </a:r>
            <a:r>
              <a:rPr lang="nl-BE" baseline="0" dirty="0" smtClean="0"/>
              <a:t>)</a:t>
            </a:r>
          </a:p>
          <a:p>
            <a:pPr marL="185715" indent="-185715">
              <a:buFont typeface="Arial" panose="020B0604020202020204" pitchFamily="34" charset="0"/>
              <a:buChar char="•"/>
            </a:pPr>
            <a:endParaRPr lang="nl-BE" baseline="0" dirty="0" smtClean="0"/>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24</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418402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a:t>
            </a:r>
            <a:r>
              <a:rPr lang="nl-BE" dirty="0" err="1" smtClean="0"/>
              <a:t>wage</a:t>
            </a:r>
            <a:r>
              <a:rPr lang="nl-BE" dirty="0" smtClean="0"/>
              <a:t>-setting </a:t>
            </a:r>
            <a:r>
              <a:rPr lang="nl-BE" dirty="0" err="1" smtClean="0"/>
              <a:t>mechanisms</a:t>
            </a:r>
            <a:r>
              <a:rPr lang="nl-BE" dirty="0" smtClean="0"/>
              <a:t> </a:t>
            </a:r>
            <a:r>
              <a:rPr lang="nl-BE" baseline="0" dirty="0" smtClean="0"/>
              <a:t>= </a:t>
            </a:r>
            <a:r>
              <a:rPr lang="nl-BE" baseline="0" dirty="0" err="1" smtClean="0"/>
              <a:t>national</a:t>
            </a:r>
            <a:r>
              <a:rPr lang="nl-BE" baseline="0" dirty="0" smtClean="0"/>
              <a:t> </a:t>
            </a:r>
            <a:r>
              <a:rPr lang="nl-BE" baseline="0" dirty="0" err="1" smtClean="0"/>
              <a:t>competence</a:t>
            </a:r>
            <a:r>
              <a:rPr lang="nl-BE" baseline="0" dirty="0" smtClean="0"/>
              <a:t> = </a:t>
            </a:r>
            <a:r>
              <a:rPr lang="nl-BE" baseline="0" dirty="0" err="1" smtClean="0"/>
              <a:t>national</a:t>
            </a:r>
            <a:r>
              <a:rPr lang="nl-BE" baseline="0" dirty="0" smtClean="0"/>
              <a:t> </a:t>
            </a:r>
            <a:r>
              <a:rPr lang="nl-BE" baseline="0" dirty="0" err="1" smtClean="0"/>
              <a:t>traditions</a:t>
            </a:r>
            <a:r>
              <a:rPr lang="nl-BE" baseline="0" dirty="0" smtClean="0"/>
              <a:t> (West: </a:t>
            </a:r>
            <a:r>
              <a:rPr lang="nl-BE" baseline="0" dirty="0" err="1" smtClean="0"/>
              <a:t>all</a:t>
            </a:r>
            <a:r>
              <a:rPr lang="nl-BE" baseline="0" dirty="0" smtClean="0"/>
              <a:t> levels, bi/tripartite / East / South: company-level / North: no </a:t>
            </a:r>
            <a:r>
              <a:rPr lang="nl-BE" baseline="0" dirty="0" err="1" smtClean="0"/>
              <a:t>universally</a:t>
            </a:r>
            <a:r>
              <a:rPr lang="nl-BE" baseline="0" dirty="0" smtClean="0"/>
              <a:t> </a:t>
            </a:r>
            <a:r>
              <a:rPr lang="nl-BE" baseline="0" dirty="0" err="1" smtClean="0"/>
              <a:t>applicable</a:t>
            </a:r>
            <a:r>
              <a:rPr lang="nl-BE" baseline="0" dirty="0" smtClean="0"/>
              <a:t>)</a:t>
            </a:r>
          </a:p>
          <a:p>
            <a:endParaRPr lang="nl-BE" baseline="0" dirty="0" smtClean="0"/>
          </a:p>
          <a:p>
            <a:r>
              <a:rPr lang="nl-BE" baseline="0" dirty="0" smtClean="0"/>
              <a:t>EU </a:t>
            </a:r>
            <a:r>
              <a:rPr lang="nl-BE" baseline="0" dirty="0" err="1" smtClean="0"/>
              <a:t>Treaties</a:t>
            </a:r>
            <a:r>
              <a:rPr lang="nl-BE" baseline="0" dirty="0" smtClean="0"/>
              <a:t>:</a:t>
            </a:r>
          </a:p>
          <a:p>
            <a:endParaRPr lang="nl-BE" baseline="0" dirty="0" smtClean="0"/>
          </a:p>
          <a:p>
            <a:pPr marL="185715" indent="-185715">
              <a:buFont typeface="Arial" panose="020B0604020202020204" pitchFamily="34" charset="0"/>
              <a:buChar char="•"/>
            </a:pPr>
            <a:r>
              <a:rPr lang="nl-BE" dirty="0" smtClean="0"/>
              <a:t>GENERAL:</a:t>
            </a:r>
            <a:r>
              <a:rPr lang="nl-BE" baseline="0" dirty="0" smtClean="0"/>
              <a:t> </a:t>
            </a:r>
            <a:r>
              <a:rPr lang="nl-BE" dirty="0" err="1" smtClean="0"/>
              <a:t>Horizontal</a:t>
            </a:r>
            <a:r>
              <a:rPr lang="nl-BE" baseline="0" dirty="0" smtClean="0"/>
              <a:t> </a:t>
            </a:r>
            <a:r>
              <a:rPr lang="nl-BE" baseline="0" dirty="0" err="1" smtClean="0"/>
              <a:t>Social</a:t>
            </a:r>
            <a:r>
              <a:rPr lang="nl-BE" baseline="0" dirty="0" smtClean="0"/>
              <a:t> Clause (art. 9 TFEU) – cf. </a:t>
            </a:r>
            <a:r>
              <a:rPr lang="nl-BE" baseline="0" dirty="0" err="1" smtClean="0"/>
              <a:t>social</a:t>
            </a:r>
            <a:r>
              <a:rPr lang="nl-BE" baseline="0" dirty="0" smtClean="0"/>
              <a:t> partner </a:t>
            </a:r>
            <a:r>
              <a:rPr lang="nl-BE" baseline="0" dirty="0" err="1" smtClean="0"/>
              <a:t>guarantee</a:t>
            </a:r>
            <a:endParaRPr lang="nl-BE" baseline="0" dirty="0" smtClean="0"/>
          </a:p>
          <a:p>
            <a:pPr marL="185715" indent="-185715">
              <a:buFont typeface="Arial" panose="020B0604020202020204" pitchFamily="34" charset="0"/>
              <a:buChar char="•"/>
            </a:pPr>
            <a:endParaRPr lang="nl-BE" baseline="0" dirty="0" smtClean="0"/>
          </a:p>
          <a:p>
            <a:pPr marL="185715" indent="-185715">
              <a:buFont typeface="Arial" panose="020B0604020202020204" pitchFamily="34" charset="0"/>
              <a:buChar char="•"/>
            </a:pPr>
            <a:r>
              <a:rPr lang="nl-BE" baseline="0" dirty="0" smtClean="0"/>
              <a:t>SPECIFIC: </a:t>
            </a:r>
            <a:r>
              <a:rPr lang="nl-BE" baseline="0" dirty="0" err="1" smtClean="0"/>
              <a:t>Social</a:t>
            </a:r>
            <a:r>
              <a:rPr lang="nl-BE" baseline="0" dirty="0" smtClean="0"/>
              <a:t> Partner </a:t>
            </a:r>
            <a:r>
              <a:rPr lang="nl-BE" baseline="0" dirty="0" err="1" smtClean="0"/>
              <a:t>Autonomy</a:t>
            </a:r>
            <a:endParaRPr lang="nl-BE" baseline="0" dirty="0" smtClean="0"/>
          </a:p>
          <a:p>
            <a:pPr marL="185715" indent="-185715">
              <a:buFont typeface="Arial" panose="020B0604020202020204" pitchFamily="34" charset="0"/>
              <a:buChar char="•"/>
            </a:pPr>
            <a:endParaRPr lang="nl-BE" baseline="0" dirty="0" smtClean="0"/>
          </a:p>
          <a:p>
            <a:pPr marL="680954" lvl="1" indent="-185715">
              <a:buFont typeface="Arial" panose="020B0604020202020204" pitchFamily="34" charset="0"/>
              <a:buChar char="•"/>
            </a:pPr>
            <a:r>
              <a:rPr lang="nl-BE" baseline="0" dirty="0" smtClean="0"/>
              <a:t>Right of </a:t>
            </a:r>
            <a:r>
              <a:rPr lang="nl-BE" baseline="0" dirty="0" err="1" smtClean="0"/>
              <a:t>association</a:t>
            </a:r>
            <a:r>
              <a:rPr lang="nl-BE" baseline="0" dirty="0" smtClean="0"/>
              <a:t> </a:t>
            </a:r>
            <a:r>
              <a:rPr lang="nl-BE" baseline="0" dirty="0" err="1" smtClean="0"/>
              <a:t>and</a:t>
            </a:r>
            <a:r>
              <a:rPr lang="nl-BE" baseline="0" dirty="0" smtClean="0"/>
              <a:t> </a:t>
            </a:r>
            <a:r>
              <a:rPr lang="nl-BE" baseline="0" dirty="0" err="1" smtClean="0"/>
              <a:t>collective</a:t>
            </a:r>
            <a:r>
              <a:rPr lang="nl-BE" baseline="0" dirty="0" smtClean="0"/>
              <a:t> </a:t>
            </a:r>
            <a:r>
              <a:rPr lang="nl-BE" baseline="0" dirty="0" err="1" smtClean="0"/>
              <a:t>bargaining</a:t>
            </a:r>
            <a:r>
              <a:rPr lang="nl-BE" baseline="0" dirty="0" smtClean="0"/>
              <a:t> in </a:t>
            </a:r>
            <a:r>
              <a:rPr lang="nl-BE" baseline="0" dirty="0" err="1" smtClean="0"/>
              <a:t>Treaties</a:t>
            </a:r>
            <a:endParaRPr lang="nl-BE" baseline="0" dirty="0" smtClean="0"/>
          </a:p>
          <a:p>
            <a:pPr marL="680954" lvl="1" indent="-185715">
              <a:buFont typeface="Arial" panose="020B0604020202020204" pitchFamily="34" charset="0"/>
              <a:buChar char="•"/>
            </a:pPr>
            <a:r>
              <a:rPr lang="nl-BE" baseline="0" dirty="0" smtClean="0"/>
              <a:t>(</a:t>
            </a:r>
            <a:r>
              <a:rPr lang="nl-BE" baseline="0" dirty="0" err="1" smtClean="0"/>
              <a:t>Sectoral</a:t>
            </a:r>
            <a:r>
              <a:rPr lang="nl-BE" baseline="0" dirty="0" smtClean="0"/>
              <a:t>) </a:t>
            </a:r>
            <a:r>
              <a:rPr lang="nl-BE" baseline="0" dirty="0" err="1" smtClean="0"/>
              <a:t>Social</a:t>
            </a:r>
            <a:r>
              <a:rPr lang="nl-BE" baseline="0" dirty="0" smtClean="0"/>
              <a:t> </a:t>
            </a:r>
            <a:r>
              <a:rPr lang="nl-BE" baseline="0" dirty="0" err="1" smtClean="0"/>
              <a:t>Dialogue</a:t>
            </a:r>
            <a:r>
              <a:rPr lang="nl-BE" baseline="0" dirty="0" smtClean="0"/>
              <a:t> </a:t>
            </a:r>
            <a:r>
              <a:rPr lang="nl-BE" baseline="0" dirty="0" err="1" smtClean="0"/>
              <a:t>Committee</a:t>
            </a:r>
            <a:r>
              <a:rPr lang="nl-BE" baseline="0" dirty="0" smtClean="0"/>
              <a:t> (</a:t>
            </a:r>
            <a:r>
              <a:rPr lang="nl-BE" baseline="0" dirty="0" err="1" smtClean="0"/>
              <a:t>bipartite</a:t>
            </a:r>
            <a:r>
              <a:rPr lang="nl-BE" baseline="0" dirty="0" smtClean="0"/>
              <a:t>, EU WG &amp; WN </a:t>
            </a:r>
            <a:r>
              <a:rPr lang="nl-BE" baseline="0" dirty="0" err="1" smtClean="0"/>
              <a:t>associations</a:t>
            </a:r>
            <a:r>
              <a:rPr lang="nl-BE" baseline="0" dirty="0" smtClean="0"/>
              <a:t>, 4/</a:t>
            </a:r>
            <a:r>
              <a:rPr lang="nl-BE" baseline="0" dirty="0" err="1" smtClean="0"/>
              <a:t>year</a:t>
            </a:r>
            <a:r>
              <a:rPr lang="nl-BE" baseline="0" dirty="0" smtClean="0"/>
              <a:t>)</a:t>
            </a:r>
          </a:p>
          <a:p>
            <a:pPr marL="680954" lvl="1" indent="-185715">
              <a:buFont typeface="Arial" panose="020B0604020202020204" pitchFamily="34" charset="0"/>
              <a:buChar char="•"/>
            </a:pPr>
            <a:r>
              <a:rPr lang="nl-BE" baseline="0" dirty="0" err="1" smtClean="0"/>
              <a:t>Negotiate</a:t>
            </a:r>
            <a:r>
              <a:rPr lang="nl-BE" baseline="0" dirty="0" smtClean="0"/>
              <a:t> Framework </a:t>
            </a:r>
            <a:r>
              <a:rPr lang="nl-BE" baseline="0" dirty="0" err="1" smtClean="0"/>
              <a:t>Agreements</a:t>
            </a:r>
            <a:endParaRPr lang="nl-BE" baseline="0" dirty="0" smtClean="0"/>
          </a:p>
          <a:p>
            <a:pPr marL="1176193" lvl="2" indent="-185715">
              <a:buFont typeface="Arial" panose="020B0604020202020204" pitchFamily="34" charset="0"/>
              <a:buChar char="•"/>
            </a:pPr>
            <a:r>
              <a:rPr lang="nl-BE" baseline="0" dirty="0" smtClean="0"/>
              <a:t>EC </a:t>
            </a:r>
            <a:r>
              <a:rPr lang="nl-BE" baseline="0" dirty="0" err="1" smtClean="0"/>
              <a:t>mandatory</a:t>
            </a:r>
            <a:r>
              <a:rPr lang="nl-BE" baseline="0" dirty="0" smtClean="0"/>
              <a:t> </a:t>
            </a:r>
            <a:r>
              <a:rPr lang="nl-BE" baseline="0" dirty="0" err="1" smtClean="0"/>
              <a:t>consultation</a:t>
            </a:r>
            <a:r>
              <a:rPr lang="nl-BE" baseline="0" dirty="0" smtClean="0"/>
              <a:t> in field of </a:t>
            </a:r>
            <a:r>
              <a:rPr lang="nl-BE" baseline="0" dirty="0" err="1" smtClean="0"/>
              <a:t>social</a:t>
            </a:r>
            <a:r>
              <a:rPr lang="nl-BE" baseline="0" dirty="0" smtClean="0"/>
              <a:t> policy</a:t>
            </a:r>
          </a:p>
          <a:p>
            <a:pPr marL="1176193" lvl="2" indent="-185715">
              <a:buFont typeface="Arial" panose="020B0604020202020204" pitchFamily="34" charset="0"/>
              <a:buChar char="•"/>
            </a:pPr>
            <a:r>
              <a:rPr lang="nl-BE" baseline="0" dirty="0" err="1" smtClean="0"/>
              <a:t>Choose</a:t>
            </a:r>
            <a:r>
              <a:rPr lang="nl-BE" baseline="0" dirty="0" smtClean="0"/>
              <a:t> </a:t>
            </a:r>
            <a:r>
              <a:rPr lang="nl-BE" baseline="0" dirty="0" err="1" smtClean="0"/>
              <a:t>to</a:t>
            </a:r>
            <a:r>
              <a:rPr lang="nl-BE" baseline="0" dirty="0" smtClean="0"/>
              <a:t> </a:t>
            </a:r>
            <a:r>
              <a:rPr lang="nl-BE" baseline="0" dirty="0" err="1" smtClean="0"/>
              <a:t>negotiate</a:t>
            </a:r>
            <a:r>
              <a:rPr lang="nl-BE" baseline="0" dirty="0" smtClean="0"/>
              <a:t> </a:t>
            </a:r>
            <a:r>
              <a:rPr lang="nl-BE" baseline="0" dirty="0" err="1" smtClean="0"/>
              <a:t>themselves</a:t>
            </a:r>
            <a:r>
              <a:rPr lang="nl-BE" baseline="0" dirty="0" smtClean="0"/>
              <a:t> (max. 9 </a:t>
            </a:r>
            <a:r>
              <a:rPr lang="nl-BE" baseline="0" dirty="0" err="1" smtClean="0"/>
              <a:t>months</a:t>
            </a:r>
            <a:r>
              <a:rPr lang="nl-BE" baseline="0" dirty="0" smtClean="0"/>
              <a:t>)</a:t>
            </a:r>
          </a:p>
          <a:p>
            <a:pPr marL="1176193" lvl="2" indent="-185715">
              <a:buFont typeface="Arial" panose="020B0604020202020204" pitchFamily="34" charset="0"/>
              <a:buChar char="•"/>
            </a:pPr>
            <a:r>
              <a:rPr lang="nl-BE" baseline="0" dirty="0" err="1" smtClean="0"/>
              <a:t>Implementation</a:t>
            </a:r>
            <a:r>
              <a:rPr lang="nl-BE" baseline="0" dirty="0" smtClean="0"/>
              <a:t> </a:t>
            </a:r>
            <a:r>
              <a:rPr lang="nl-BE" baseline="0" dirty="0" err="1" smtClean="0"/>
              <a:t>through</a:t>
            </a:r>
            <a:r>
              <a:rPr lang="nl-BE" baseline="0" dirty="0" smtClean="0"/>
              <a:t> Council Directive – e.g.: Framework Agreement on </a:t>
            </a:r>
            <a:r>
              <a:rPr lang="nl-BE" baseline="0" dirty="0" err="1" smtClean="0"/>
              <a:t>Parental</a:t>
            </a:r>
            <a:r>
              <a:rPr lang="nl-BE" baseline="0" dirty="0" smtClean="0"/>
              <a:t> </a:t>
            </a:r>
            <a:r>
              <a:rPr lang="nl-BE" baseline="0" dirty="0" err="1" smtClean="0"/>
              <a:t>Leave</a:t>
            </a:r>
            <a:r>
              <a:rPr lang="nl-BE" baseline="0" dirty="0" smtClean="0"/>
              <a:t>; </a:t>
            </a:r>
            <a:r>
              <a:rPr lang="nl-BE" baseline="0" dirty="0" err="1" smtClean="0"/>
              <a:t>Part-Time</a:t>
            </a:r>
            <a:r>
              <a:rPr lang="nl-BE" baseline="0" dirty="0" smtClean="0"/>
              <a:t> </a:t>
            </a:r>
            <a:r>
              <a:rPr lang="nl-BE" baseline="0" dirty="0" err="1" smtClean="0"/>
              <a:t>Work</a:t>
            </a:r>
            <a:r>
              <a:rPr lang="nl-BE" baseline="0" dirty="0" smtClean="0"/>
              <a:t> Directive; </a:t>
            </a:r>
            <a:r>
              <a:rPr lang="nl-BE" baseline="0" dirty="0" err="1" smtClean="0"/>
              <a:t>Working</a:t>
            </a:r>
            <a:r>
              <a:rPr lang="nl-BE" baseline="0" dirty="0" smtClean="0"/>
              <a:t> Time </a:t>
            </a:r>
            <a:r>
              <a:rPr lang="nl-BE" baseline="0" dirty="0" err="1" smtClean="0"/>
              <a:t>Directives</a:t>
            </a:r>
            <a:r>
              <a:rPr lang="nl-BE" baseline="0" dirty="0" smtClean="0"/>
              <a:t>; … - dead? 2012 EC </a:t>
            </a:r>
            <a:r>
              <a:rPr lang="nl-BE" baseline="0" dirty="0" err="1" smtClean="0"/>
              <a:t>refused</a:t>
            </a:r>
            <a:r>
              <a:rPr lang="nl-BE" baseline="0" dirty="0" smtClean="0"/>
              <a:t> </a:t>
            </a:r>
            <a:r>
              <a:rPr lang="nl-BE" baseline="0" dirty="0" err="1" smtClean="0"/>
              <a:t>to</a:t>
            </a:r>
            <a:r>
              <a:rPr lang="nl-BE" baseline="0" dirty="0" smtClean="0"/>
              <a:t> </a:t>
            </a:r>
            <a:r>
              <a:rPr lang="nl-BE" baseline="0" dirty="0" err="1" smtClean="0"/>
              <a:t>submit</a:t>
            </a:r>
            <a:r>
              <a:rPr lang="nl-BE" baseline="0" dirty="0" smtClean="0"/>
              <a:t> Health </a:t>
            </a:r>
            <a:r>
              <a:rPr lang="nl-BE" baseline="0" dirty="0" err="1" smtClean="0"/>
              <a:t>and</a:t>
            </a:r>
            <a:r>
              <a:rPr lang="nl-BE" baseline="0" dirty="0" smtClean="0"/>
              <a:t> Safety of </a:t>
            </a:r>
            <a:r>
              <a:rPr lang="nl-BE" baseline="0" dirty="0" err="1" smtClean="0"/>
              <a:t>Hairdressers</a:t>
            </a:r>
            <a:r>
              <a:rPr lang="nl-BE" baseline="0" dirty="0" smtClean="0"/>
              <a:t> Agreement</a:t>
            </a:r>
          </a:p>
          <a:p>
            <a:pPr marL="680954" lvl="1" indent="-185715">
              <a:buFont typeface="Arial" panose="020B0604020202020204" pitchFamily="34" charset="0"/>
              <a:buChar char="•"/>
            </a:pPr>
            <a:r>
              <a:rPr lang="nl-BE" baseline="0" dirty="0" err="1" smtClean="0"/>
              <a:t>Excluded</a:t>
            </a:r>
            <a:r>
              <a:rPr lang="nl-BE" baseline="0" dirty="0" smtClean="0"/>
              <a:t> </a:t>
            </a:r>
            <a:r>
              <a:rPr lang="nl-BE" baseline="0" dirty="0" err="1" smtClean="0"/>
              <a:t>from</a:t>
            </a:r>
            <a:r>
              <a:rPr lang="nl-BE" baseline="0" dirty="0" smtClean="0"/>
              <a:t> impact assessments (REFIT)</a:t>
            </a:r>
          </a:p>
        </p:txBody>
      </p:sp>
      <p:sp>
        <p:nvSpPr>
          <p:cNvPr id="4" name="Tijdelijke aanduiding voor dianummer 3"/>
          <p:cNvSpPr>
            <a:spLocks noGrp="1"/>
          </p:cNvSpPr>
          <p:nvPr>
            <p:ph type="sldNum" sz="quarter" idx="10"/>
          </p:nvPr>
        </p:nvSpPr>
        <p:spPr/>
        <p:txBody>
          <a:bodyPr/>
          <a:lstStyle/>
          <a:p>
            <a:fld id="{0DF65262-A3ED-4217-9D0F-F0E264E3AEC3}" type="slidenum">
              <a:rPr lang="nl-BE" smtClean="0"/>
              <a:t>25</a:t>
            </a:fld>
            <a:endParaRPr lang="nl-BE"/>
          </a:p>
        </p:txBody>
      </p:sp>
      <p:sp>
        <p:nvSpPr>
          <p:cNvPr id="5" name="Tijdelijke aanduiding voor koptekst 4"/>
          <p:cNvSpPr>
            <a:spLocks noGrp="1"/>
          </p:cNvSpPr>
          <p:nvPr>
            <p:ph type="hdr" sz="quarter" idx="11"/>
          </p:nvPr>
        </p:nvSpPr>
        <p:spPr/>
        <p:txBody>
          <a:bodyPr/>
          <a:lstStyle/>
          <a:p>
            <a:r>
              <a:rPr lang="nl-BE" smtClean="0"/>
              <a:t>GovEU 09.05.2016</a:t>
            </a:r>
            <a:endParaRPr lang="nl-BE"/>
          </a:p>
        </p:txBody>
      </p:sp>
    </p:spTree>
    <p:extLst>
      <p:ext uri="{BB962C8B-B14F-4D97-AF65-F5344CB8AC3E}">
        <p14:creationId xmlns:p14="http://schemas.microsoft.com/office/powerpoint/2010/main" val="120386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https://ec.europa.eu/commission/sites/beta-political/files/social_dimension_of_europe_overview_of_initiatives.pdf</a:t>
            </a:r>
            <a:endParaRPr lang="nl-BE"/>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26</a:t>
            </a:fld>
            <a:endParaRPr lang="nl-BE"/>
          </a:p>
        </p:txBody>
      </p:sp>
    </p:spTree>
    <p:extLst>
      <p:ext uri="{BB962C8B-B14F-4D97-AF65-F5344CB8AC3E}">
        <p14:creationId xmlns:p14="http://schemas.microsoft.com/office/powerpoint/2010/main" val="103562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30</a:t>
            </a:fld>
            <a:endParaRPr lang="nl-BE"/>
          </a:p>
        </p:txBody>
      </p:sp>
    </p:spTree>
    <p:extLst>
      <p:ext uri="{BB962C8B-B14F-4D97-AF65-F5344CB8AC3E}">
        <p14:creationId xmlns:p14="http://schemas.microsoft.com/office/powerpoint/2010/main" val="62469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http://www.cvce.eu/en/education/unit-content/-/unit/1c8aa583-8ec5-41c4-9ad8-73674ea7f4a7/3614cbc0-a81e-4d82-9d26-d8b600b6158a/Resources#b40ea816-b5d6-4599-a470-a9646e136e62_en&amp;overlay</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3</a:t>
            </a:fld>
            <a:endParaRPr lang="nl-BE"/>
          </a:p>
        </p:txBody>
      </p:sp>
    </p:spTree>
    <p:extLst>
      <p:ext uri="{BB962C8B-B14F-4D97-AF65-F5344CB8AC3E}">
        <p14:creationId xmlns:p14="http://schemas.microsoft.com/office/powerpoint/2010/main" val="4224174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Unfinished</a:t>
            </a:r>
            <a:r>
              <a:rPr lang="nl-BE" baseline="0" dirty="0" smtClean="0"/>
              <a:t> </a:t>
            </a:r>
            <a:r>
              <a:rPr lang="nl-BE" baseline="0" noProof="1" smtClean="0"/>
              <a:t>business/incomplete</a:t>
            </a:r>
            <a:r>
              <a:rPr lang="nl-BE" baseline="0" dirty="0" smtClean="0"/>
              <a:t> </a:t>
            </a:r>
            <a:r>
              <a:rPr lang="nl-BE" baseline="0" dirty="0" err="1" smtClean="0"/>
              <a:t>contracts</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32</a:t>
            </a:fld>
            <a:endParaRPr lang="nl-BE"/>
          </a:p>
        </p:txBody>
      </p:sp>
    </p:spTree>
    <p:extLst>
      <p:ext uri="{BB962C8B-B14F-4D97-AF65-F5344CB8AC3E}">
        <p14:creationId xmlns:p14="http://schemas.microsoft.com/office/powerpoint/2010/main" val="133628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https://en.wikipedia.org/wiki/Russell_Frederick_Bretherton</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4</a:t>
            </a:fld>
            <a:endParaRPr lang="nl-BE"/>
          </a:p>
        </p:txBody>
      </p:sp>
    </p:spTree>
    <p:extLst>
      <p:ext uri="{BB962C8B-B14F-4D97-AF65-F5344CB8AC3E}">
        <p14:creationId xmlns:p14="http://schemas.microsoft.com/office/powerpoint/2010/main" val="118832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‘Yesterday like today — old tendencies versus new developments.’ On 28 February 1957, the German cartoonist, Wolfgang Hicks, illustrates the resurgent fears in Europe in the light of the prospect of change prompted by the establishment of the European Economic Community (EEC) and the European Atomic Energy Community (EAEC or </a:t>
            </a:r>
            <a:r>
              <a:rPr lang="en-US" dirty="0" err="1" smtClean="0"/>
              <a:t>Euratom</a:t>
            </a:r>
            <a:r>
              <a:rPr lang="en-US" dirty="0" smtClean="0"/>
              <a:t>).</a:t>
            </a:r>
          </a:p>
          <a:p>
            <a:r>
              <a:rPr lang="nl-BE" dirty="0" smtClean="0"/>
              <a:t>http://www.cvce.eu/en/obj/cartoon_by_hicks_on_the_fears_engendered_by_the_rome_treaties_in_europe_28_february_1957-en-3aaa324c-5b08-47f8-9a93-712ae6a708b9.html</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5</a:t>
            </a:fld>
            <a:endParaRPr lang="nl-BE"/>
          </a:p>
        </p:txBody>
      </p:sp>
    </p:spTree>
    <p:extLst>
      <p:ext uri="{BB962C8B-B14F-4D97-AF65-F5344CB8AC3E}">
        <p14:creationId xmlns:p14="http://schemas.microsoft.com/office/powerpoint/2010/main" val="170509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Arial" pitchFamily="34" charset="0"/>
              </a:rPr>
              <a:t>To direct their efforts to the essential purpose of constantly improving the living and working conditions </a:t>
            </a:r>
            <a:r>
              <a:rPr lang="nl-BE" sz="1200" b="0" i="0" u="none" strike="noStrike" kern="1200" baseline="0" dirty="0" smtClean="0">
                <a:solidFill>
                  <a:schemeClr val="tx1"/>
                </a:solidFill>
                <a:latin typeface="Arial" pitchFamily="34" charset="0"/>
                <a:ea typeface="+mn-ea"/>
                <a:cs typeface="Arial" pitchFamily="34" charset="0"/>
              </a:rPr>
              <a:t>of </a:t>
            </a:r>
            <a:r>
              <a:rPr lang="nl-BE" sz="1200" b="0" i="0" u="none" strike="noStrike" kern="1200" baseline="0" dirty="0" err="1" smtClean="0">
                <a:solidFill>
                  <a:schemeClr val="tx1"/>
                </a:solidFill>
                <a:latin typeface="Arial" pitchFamily="34" charset="0"/>
                <a:ea typeface="+mn-ea"/>
                <a:cs typeface="Arial" pitchFamily="34" charset="0"/>
              </a:rPr>
              <a:t>their</a:t>
            </a:r>
            <a:r>
              <a:rPr lang="nl-BE" sz="1200" b="0" i="0" u="none" strike="noStrike" kern="1200" baseline="0" dirty="0" smtClean="0">
                <a:solidFill>
                  <a:schemeClr val="tx1"/>
                </a:solidFill>
                <a:latin typeface="Arial" pitchFamily="34" charset="0"/>
                <a:ea typeface="+mn-ea"/>
                <a:cs typeface="Arial" pitchFamily="34" charset="0"/>
              </a:rPr>
              <a:t> </a:t>
            </a:r>
            <a:r>
              <a:rPr lang="nl-BE" sz="1200" b="0" i="0" u="none" strike="noStrike" kern="1200" baseline="0" dirty="0" err="1" smtClean="0">
                <a:solidFill>
                  <a:schemeClr val="tx1"/>
                </a:solidFill>
                <a:latin typeface="Arial" pitchFamily="34" charset="0"/>
                <a:ea typeface="+mn-ea"/>
                <a:cs typeface="Arial" pitchFamily="34" charset="0"/>
              </a:rPr>
              <a:t>peoples</a:t>
            </a:r>
            <a:endParaRPr lang="en-US" sz="1200" b="0" i="0" u="none" strike="noStrike" kern="1200" baseline="0" dirty="0" smtClean="0">
              <a:solidFill>
                <a:schemeClr val="tx1"/>
              </a:solidFill>
              <a:latin typeface="Arial" pitchFamily="34" charset="0"/>
              <a:ea typeface="+mn-ea"/>
              <a:cs typeface="Arial" pitchFamily="34" charset="0"/>
            </a:endParaRPr>
          </a:p>
          <a:p>
            <a:r>
              <a:rPr lang="en-US" sz="1200" b="0" i="0" u="none" strike="noStrike" kern="1200" baseline="0" dirty="0" smtClean="0">
                <a:solidFill>
                  <a:schemeClr val="tx1"/>
                </a:solidFill>
                <a:latin typeface="Arial" pitchFamily="34" charset="0"/>
                <a:ea typeface="+mn-ea"/>
                <a:cs typeface="Arial" pitchFamily="34" charset="0"/>
              </a:rPr>
              <a:t>To promote improvement of the living and working conditions of </a:t>
            </a:r>
            <a:r>
              <a:rPr lang="en-US" sz="1200" b="0" i="0" u="none" strike="noStrike" kern="1200" baseline="0" dirty="0" err="1" smtClean="0">
                <a:solidFill>
                  <a:schemeClr val="tx1"/>
                </a:solidFill>
                <a:latin typeface="Arial" pitchFamily="34" charset="0"/>
                <a:ea typeface="+mn-ea"/>
                <a:cs typeface="Arial" pitchFamily="34" charset="0"/>
              </a:rPr>
              <a:t>labour</a:t>
            </a:r>
            <a:r>
              <a:rPr lang="en-US" sz="1200" b="0" i="0" u="none" strike="noStrike" kern="1200" baseline="0" dirty="0" smtClean="0">
                <a:solidFill>
                  <a:schemeClr val="tx1"/>
                </a:solidFill>
                <a:latin typeface="Arial" pitchFamily="34" charset="0"/>
                <a:ea typeface="+mn-ea"/>
                <a:cs typeface="Arial" pitchFamily="34" charset="0"/>
              </a:rPr>
              <a:t> so as to permit the </a:t>
            </a:r>
            <a:r>
              <a:rPr lang="en-US" sz="1200" b="0" i="0" u="none" strike="noStrike" kern="1200" baseline="0" dirty="0" err="1" smtClean="0">
                <a:solidFill>
                  <a:schemeClr val="tx1"/>
                </a:solidFill>
                <a:latin typeface="Arial" pitchFamily="34" charset="0"/>
                <a:ea typeface="+mn-ea"/>
                <a:cs typeface="Arial" pitchFamily="34" charset="0"/>
              </a:rPr>
              <a:t>equalisation</a:t>
            </a:r>
            <a:r>
              <a:rPr lang="en-US" sz="1200" b="0" i="0" u="none" strike="noStrike" kern="1200" baseline="0" dirty="0" smtClean="0">
                <a:solidFill>
                  <a:schemeClr val="tx1"/>
                </a:solidFill>
                <a:latin typeface="Arial" pitchFamily="34" charset="0"/>
                <a:ea typeface="+mn-ea"/>
                <a:cs typeface="Arial" pitchFamily="34" charset="0"/>
              </a:rPr>
              <a:t> of such conditions in an upward direction</a:t>
            </a:r>
          </a:p>
          <a:p>
            <a:r>
              <a:rPr lang="nl-BE" sz="1200" b="0" i="0" u="none" strike="noStrike" kern="1200" baseline="0" dirty="0" err="1" smtClean="0">
                <a:solidFill>
                  <a:schemeClr val="tx1"/>
                </a:solidFill>
                <a:latin typeface="Arial" pitchFamily="34" charset="0"/>
                <a:ea typeface="+mn-ea"/>
                <a:cs typeface="Arial" pitchFamily="34" charset="0"/>
              </a:rPr>
              <a:t>To</a:t>
            </a:r>
            <a:r>
              <a:rPr lang="nl-BE" sz="1200" b="0" i="0" u="none" strike="noStrike" kern="1200" baseline="0" dirty="0" smtClean="0">
                <a:solidFill>
                  <a:schemeClr val="tx1"/>
                </a:solidFill>
                <a:latin typeface="Arial" pitchFamily="34" charset="0"/>
                <a:ea typeface="+mn-ea"/>
                <a:cs typeface="Arial" pitchFamily="34" charset="0"/>
              </a:rPr>
              <a:t> </a:t>
            </a:r>
            <a:r>
              <a:rPr lang="nl-BE" sz="1200" b="0" i="0" u="none" strike="noStrike" kern="1200" baseline="0" dirty="0" err="1" smtClean="0">
                <a:solidFill>
                  <a:schemeClr val="tx1"/>
                </a:solidFill>
                <a:latin typeface="Arial" pitchFamily="34" charset="0"/>
                <a:ea typeface="+mn-ea"/>
                <a:cs typeface="Arial" pitchFamily="34" charset="0"/>
              </a:rPr>
              <a:t>maintain</a:t>
            </a:r>
            <a:r>
              <a:rPr lang="nl-BE" sz="1200" b="0" i="0" u="none" strike="noStrike" kern="1200" baseline="0" dirty="0" smtClean="0">
                <a:solidFill>
                  <a:schemeClr val="tx1"/>
                </a:solidFill>
                <a:latin typeface="Arial" pitchFamily="34" charset="0"/>
                <a:ea typeface="+mn-ea"/>
                <a:cs typeface="Arial" pitchFamily="34" charset="0"/>
              </a:rPr>
              <a:t> </a:t>
            </a:r>
            <a:r>
              <a:rPr lang="nl-BE" sz="1200" b="0" i="0" u="none" strike="noStrike" kern="1200" baseline="0" dirty="0" err="1" smtClean="0">
                <a:solidFill>
                  <a:schemeClr val="tx1"/>
                </a:solidFill>
                <a:latin typeface="Arial" pitchFamily="34" charset="0"/>
                <a:ea typeface="+mn-ea"/>
                <a:cs typeface="Arial" pitchFamily="34" charset="0"/>
              </a:rPr>
              <a:t>the</a:t>
            </a:r>
            <a:r>
              <a:rPr lang="nl-BE" sz="1200" b="0" i="0" u="none" strike="noStrike" kern="1200" baseline="0" dirty="0" smtClean="0">
                <a:solidFill>
                  <a:schemeClr val="tx1"/>
                </a:solidFill>
                <a:latin typeface="Arial" pitchFamily="34" charset="0"/>
                <a:ea typeface="+mn-ea"/>
                <a:cs typeface="Arial" pitchFamily="34" charset="0"/>
              </a:rPr>
              <a:t> </a:t>
            </a:r>
            <a:r>
              <a:rPr lang="nl-BE" sz="1200" b="0" i="0" u="none" strike="noStrike" kern="1200" baseline="0" dirty="0" err="1" smtClean="0">
                <a:solidFill>
                  <a:schemeClr val="tx1"/>
                </a:solidFill>
                <a:latin typeface="Arial" pitchFamily="34" charset="0"/>
                <a:ea typeface="+mn-ea"/>
                <a:cs typeface="Arial" pitchFamily="34" charset="0"/>
              </a:rPr>
              <a:t>application</a:t>
            </a:r>
            <a:r>
              <a:rPr lang="nl-BE" sz="1200" b="0" i="0" u="none" strike="noStrike" kern="1200" baseline="0" dirty="0" smtClean="0">
                <a:solidFill>
                  <a:schemeClr val="tx1"/>
                </a:solidFill>
                <a:latin typeface="Arial" pitchFamily="34" charset="0"/>
                <a:ea typeface="+mn-ea"/>
                <a:cs typeface="Arial" pitchFamily="34" charset="0"/>
              </a:rPr>
              <a:t> of </a:t>
            </a:r>
            <a:r>
              <a:rPr lang="en-US" sz="1200" b="0" i="0" u="none" strike="noStrike" kern="1200" baseline="0" dirty="0" smtClean="0">
                <a:solidFill>
                  <a:schemeClr val="tx1"/>
                </a:solidFill>
                <a:latin typeface="Arial" pitchFamily="34" charset="0"/>
                <a:ea typeface="+mn-ea"/>
                <a:cs typeface="Arial" pitchFamily="34" charset="0"/>
              </a:rPr>
              <a:t>the principle of equal remuneration for equal work as between men and women workers</a:t>
            </a:r>
          </a:p>
          <a:p>
            <a:r>
              <a:rPr lang="en-US" sz="1200" b="0" i="0" u="none" strike="noStrike" kern="1200" baseline="0" dirty="0" smtClean="0">
                <a:solidFill>
                  <a:schemeClr val="tx1"/>
                </a:solidFill>
                <a:latin typeface="Arial" pitchFamily="34" charset="0"/>
                <a:ea typeface="+mn-ea"/>
                <a:cs typeface="Arial" pitchFamily="34" charset="0"/>
              </a:rPr>
              <a:t>To strengthen the unity of their economies and to ensure their harmonious development by reducing the differences existing between the various regions and by mitigating the backwardness of the less </a:t>
            </a:r>
            <a:r>
              <a:rPr lang="nl-BE" sz="1200" b="0" i="0" u="none" strike="noStrike" kern="1200" baseline="0" dirty="0" err="1" smtClean="0">
                <a:solidFill>
                  <a:schemeClr val="tx1"/>
                </a:solidFill>
                <a:latin typeface="Arial" pitchFamily="34" charset="0"/>
                <a:ea typeface="+mn-ea"/>
                <a:cs typeface="Arial" pitchFamily="34" charset="0"/>
              </a:rPr>
              <a:t>favoured</a:t>
            </a:r>
            <a:endParaRPr lang="nl-BE" sz="1200" b="0" i="0" u="none" strike="noStrike" kern="1200" baseline="0" dirty="0" smtClean="0">
              <a:solidFill>
                <a:schemeClr val="tx1"/>
              </a:solidFill>
              <a:latin typeface="Arial" pitchFamily="34" charset="0"/>
              <a:ea typeface="+mn-ea"/>
              <a:cs typeface="Arial" pitchFamily="34" charset="0"/>
            </a:endParaRPr>
          </a:p>
          <a:p>
            <a:r>
              <a:rPr lang="en-US" sz="1200" b="0" i="0" u="none" strike="noStrike" kern="1200" baseline="0" dirty="0" smtClean="0">
                <a:solidFill>
                  <a:schemeClr val="tx1"/>
                </a:solidFill>
                <a:latin typeface="Arial" pitchFamily="34" charset="0"/>
                <a:ea typeface="+mn-ea"/>
                <a:cs typeface="Arial" pitchFamily="34" charset="0"/>
              </a:rPr>
              <a:t>A balanced trade and fair competition</a:t>
            </a:r>
          </a:p>
          <a:p>
            <a:r>
              <a:rPr lang="en-US" sz="1200" b="0" i="0" u="none" strike="noStrike" kern="1200" baseline="0" dirty="0" err="1" smtClean="0">
                <a:solidFill>
                  <a:schemeClr val="tx1"/>
                </a:solidFill>
                <a:latin typeface="Arial" pitchFamily="34" charset="0"/>
                <a:ea typeface="+mn-ea"/>
                <a:cs typeface="Arial" pitchFamily="34" charset="0"/>
              </a:rPr>
              <a:t>Favour</a:t>
            </a:r>
            <a:r>
              <a:rPr lang="en-US" sz="1200" b="0" i="0" u="none" strike="noStrike" kern="1200" baseline="0" dirty="0" smtClean="0">
                <a:solidFill>
                  <a:schemeClr val="tx1"/>
                </a:solidFill>
                <a:latin typeface="Arial" pitchFamily="34" charset="0"/>
                <a:ea typeface="+mn-ea"/>
                <a:cs typeface="Arial" pitchFamily="34" charset="0"/>
              </a:rPr>
              <a:t> the </a:t>
            </a:r>
            <a:r>
              <a:rPr lang="en-US" sz="1200" b="0" i="0" u="none" strike="noStrike" kern="1200" baseline="0" dirty="0" err="1" smtClean="0">
                <a:solidFill>
                  <a:schemeClr val="tx1"/>
                </a:solidFill>
                <a:latin typeface="Arial" pitchFamily="34" charset="0"/>
                <a:ea typeface="+mn-ea"/>
                <a:cs typeface="Arial" pitchFamily="34" charset="0"/>
              </a:rPr>
              <a:t>harmonisation</a:t>
            </a:r>
            <a:r>
              <a:rPr lang="en-US" sz="1200" b="0" i="0" u="none" strike="noStrike" kern="1200" baseline="0" dirty="0" smtClean="0">
                <a:solidFill>
                  <a:schemeClr val="tx1"/>
                </a:solidFill>
                <a:latin typeface="Arial" pitchFamily="34" charset="0"/>
                <a:ea typeface="+mn-ea"/>
                <a:cs typeface="Arial" pitchFamily="34" charset="0"/>
              </a:rPr>
              <a:t> of social systems</a:t>
            </a:r>
          </a:p>
          <a:p>
            <a:endParaRPr lang="nl-BE" sz="1200" b="0" i="0" u="none" strike="noStrike" kern="1200" baseline="0" dirty="0" smtClean="0">
              <a:solidFill>
                <a:schemeClr val="tx1"/>
              </a:solidFill>
              <a:latin typeface="Arial" pitchFamily="34" charset="0"/>
              <a:ea typeface="+mn-ea"/>
              <a:cs typeface="Arial" pitchFamily="34" charset="0"/>
            </a:endParaRPr>
          </a:p>
          <a:p>
            <a:endParaRPr lang="en-US" sz="1200" b="0" i="0" u="none" strike="noStrike" kern="1200" baseline="0" dirty="0" smtClean="0">
              <a:solidFill>
                <a:schemeClr val="tx1"/>
              </a:solidFill>
              <a:latin typeface="Arial" pitchFamily="34" charset="0"/>
              <a:ea typeface="+mn-ea"/>
              <a:cs typeface="Arial" pitchFamily="34" charset="0"/>
            </a:endParaRPr>
          </a:p>
          <a:p>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6</a:t>
            </a:fld>
            <a:endParaRPr lang="nl-BE"/>
          </a:p>
        </p:txBody>
      </p:sp>
    </p:spTree>
    <p:extLst>
      <p:ext uri="{BB962C8B-B14F-4D97-AF65-F5344CB8AC3E}">
        <p14:creationId xmlns:p14="http://schemas.microsoft.com/office/powerpoint/2010/main" val="161563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Political-symbolic</a:t>
            </a:r>
            <a:r>
              <a:rPr lang="nl-BE" dirty="0" smtClean="0"/>
              <a:t> </a:t>
            </a:r>
            <a:r>
              <a:rPr lang="nl-BE" dirty="0" err="1" smtClean="0"/>
              <a:t>value</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8</a:t>
            </a:fld>
            <a:endParaRPr lang="nl-BE"/>
          </a:p>
        </p:txBody>
      </p:sp>
    </p:spTree>
    <p:extLst>
      <p:ext uri="{BB962C8B-B14F-4D97-AF65-F5344CB8AC3E}">
        <p14:creationId xmlns:p14="http://schemas.microsoft.com/office/powerpoint/2010/main" val="232137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Single European Act (1985-1986-1987)</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9</a:t>
            </a:fld>
            <a:endParaRPr lang="nl-BE"/>
          </a:p>
        </p:txBody>
      </p:sp>
    </p:spTree>
    <p:extLst>
      <p:ext uri="{BB962C8B-B14F-4D97-AF65-F5344CB8AC3E}">
        <p14:creationId xmlns:p14="http://schemas.microsoft.com/office/powerpoint/2010/main" val="374539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http://ec.europa.eu/eurostat/web/cohesion-policy-indicators/statistics-illustrated</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12</a:t>
            </a:fld>
            <a:endParaRPr lang="nl-BE"/>
          </a:p>
        </p:txBody>
      </p:sp>
    </p:spTree>
    <p:extLst>
      <p:ext uri="{BB962C8B-B14F-4D97-AF65-F5344CB8AC3E}">
        <p14:creationId xmlns:p14="http://schemas.microsoft.com/office/powerpoint/2010/main" val="426581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http://ec.europa.eu/COMMFrontOffice/publicopinion/index.cfm/Survey/getSurveyDetail/instruments/SPECIAL/surveyKy/2131</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15</a:t>
            </a:fld>
            <a:endParaRPr lang="nl-BE"/>
          </a:p>
        </p:txBody>
      </p:sp>
    </p:spTree>
    <p:extLst>
      <p:ext uri="{BB962C8B-B14F-4D97-AF65-F5344CB8AC3E}">
        <p14:creationId xmlns:p14="http://schemas.microsoft.com/office/powerpoint/2010/main" val="3994090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000" y="213367"/>
            <a:ext cx="3145769" cy="805644"/>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32656"/>
            <a:ext cx="2808737" cy="719329"/>
          </a:xfrm>
          <a:prstGeom prst="rect">
            <a:avLst/>
          </a:prstGeom>
        </p:spPr>
      </p:pic>
    </p:spTree>
    <p:extLst>
      <p:ext uri="{BB962C8B-B14F-4D97-AF65-F5344CB8AC3E}">
        <p14:creationId xmlns:p14="http://schemas.microsoft.com/office/powerpoint/2010/main" val="540046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7/07/2017</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pic>
        <p:nvPicPr>
          <p:cNvPr id="4098" name="Picture 19" descr="Beschrijving: LOGO_INSTITUUT OVERHEID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20780" y="5999550"/>
            <a:ext cx="2171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90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7/07/2017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625954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7/07/2017</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632639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7/07/2017</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601345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7/07/2017</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4181974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7/07/2017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725346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7/07/2017</a:t>
            </a:fld>
            <a:endParaRPr lang="nl-BE" dirty="0"/>
          </a:p>
        </p:txBody>
      </p:sp>
    </p:spTree>
    <p:extLst>
      <p:ext uri="{BB962C8B-B14F-4D97-AF65-F5344CB8AC3E}">
        <p14:creationId xmlns:p14="http://schemas.microsoft.com/office/powerpoint/2010/main" val="2273489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7/07/2017</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pic>
        <p:nvPicPr>
          <p:cNvPr id="2050" name="Picture 19" descr="Beschrijving: LOGO_INSTITUUT OVERHEID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20780" y="5999550"/>
            <a:ext cx="2171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7/07/2017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7/07/2017</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7/07/2017</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7/07/2017</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7/07/2017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7/07/2017</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7/07/2017</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nl-BE" dirty="0" smtClean="0"/>
              <a:t>Instituut</a:t>
            </a:r>
            <a:r>
              <a:rPr lang="nl-BE" baseline="0" dirty="0" smtClean="0"/>
              <a:t> voor de Overheid</a:t>
            </a:r>
            <a:endParaRPr lang="nl-BE" dirty="0"/>
          </a:p>
        </p:txBody>
      </p:sp>
      <p:pic>
        <p:nvPicPr>
          <p:cNvPr id="9" name="Afbeelding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056489" y="5868602"/>
            <a:ext cx="1817511" cy="465472"/>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7/07/2017</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3074" name="Picture 19" descr="Beschrijving: LOGO_INSTITUUT OVERHEID_CMYK"/>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720780" y="5999550"/>
            <a:ext cx="2171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00720" y="3064334"/>
            <a:ext cx="6286510" cy="2978601"/>
          </a:xfrm>
        </p:spPr>
        <p:txBody>
          <a:bodyPr/>
          <a:lstStyle/>
          <a:p>
            <a:r>
              <a:rPr lang="nl-BE" sz="3200" b="1" smtClean="0"/>
              <a:t>The Social Dimension of the EU</a:t>
            </a:r>
            <a:r>
              <a:rPr lang="nl-BE" sz="2800" b="1" smtClean="0"/>
              <a:t/>
            </a:r>
            <a:br>
              <a:rPr lang="nl-BE" sz="2800" b="1" smtClean="0"/>
            </a:br>
            <a:r>
              <a:rPr lang="nl-BE" sz="2800" b="1"/>
              <a:t/>
            </a:r>
            <a:br>
              <a:rPr lang="nl-BE" sz="2800" b="1"/>
            </a:br>
            <a:r>
              <a:rPr lang="nl-BE" sz="2800" smtClean="0"/>
              <a:t>ESU Summer Academy</a:t>
            </a:r>
            <a:br>
              <a:rPr lang="nl-BE" sz="2800" smtClean="0"/>
            </a:br>
            <a:r>
              <a:rPr lang="nl-BE" sz="2800" smtClean="0"/>
              <a:t>Vienna – 1 July 2017</a:t>
            </a:r>
            <a:r>
              <a:rPr lang="nl-BE" sz="2800" dirty="0" smtClean="0"/>
              <a:t/>
            </a:r>
            <a:br>
              <a:rPr lang="nl-BE" sz="2800" dirty="0" smtClean="0"/>
            </a:br>
            <a:r>
              <a:rPr lang="nl-BE" sz="2800" dirty="0"/>
              <a:t/>
            </a:r>
            <a:br>
              <a:rPr lang="nl-BE" sz="2800" dirty="0"/>
            </a:br>
            <a:r>
              <a:rPr lang="nl-BE" sz="2200" i="1" dirty="0" smtClean="0"/>
              <a:t>Prof. Steven Van Hecke</a:t>
            </a:r>
            <a:br>
              <a:rPr lang="nl-BE" sz="2200" i="1" dirty="0" smtClean="0"/>
            </a:br>
            <a:r>
              <a:rPr lang="nl-BE" sz="2200" i="1" dirty="0" smtClean="0"/>
              <a:t>       </a:t>
            </a:r>
            <a:r>
              <a:rPr lang="nl-BE" sz="2200" dirty="0" smtClean="0"/>
              <a:t>@</a:t>
            </a:r>
            <a:r>
              <a:rPr lang="nl-BE" sz="2200" dirty="0" err="1" smtClean="0"/>
              <a:t>VanHeckeSteven</a:t>
            </a:r>
            <a:endParaRPr lang="nl-BE" sz="28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603" y="5769456"/>
            <a:ext cx="426687" cy="345617"/>
          </a:xfrm>
          <a:prstGeom prst="rect">
            <a:avLst/>
          </a:prstGeom>
        </p:spPr>
      </p:pic>
    </p:spTree>
    <p:extLst>
      <p:ext uri="{BB962C8B-B14F-4D97-AF65-F5344CB8AC3E}">
        <p14:creationId xmlns:p14="http://schemas.microsoft.com/office/powerpoint/2010/main" val="216941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Single Market</a:t>
            </a:r>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512" y="1080000"/>
            <a:ext cx="5328592" cy="5328592"/>
          </a:xfrm>
        </p:spPr>
      </p:pic>
    </p:spTree>
    <p:extLst>
      <p:ext uri="{BB962C8B-B14F-4D97-AF65-F5344CB8AC3E}">
        <p14:creationId xmlns:p14="http://schemas.microsoft.com/office/powerpoint/2010/main" val="131611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endParaRPr lang="nl-BE" sz="3200" smtClean="0"/>
          </a:p>
          <a:p>
            <a:pPr marL="0" indent="0">
              <a:buNone/>
            </a:pPr>
            <a:endParaRPr lang="nl-BE" sz="3200"/>
          </a:p>
          <a:p>
            <a:pPr marL="0" indent="0">
              <a:buNone/>
            </a:pPr>
            <a:endParaRPr lang="nl-BE" sz="3200" smtClean="0"/>
          </a:p>
          <a:p>
            <a:pPr marL="0" indent="0">
              <a:buNone/>
            </a:pPr>
            <a:endParaRPr lang="nl-BE" sz="3200"/>
          </a:p>
          <a:p>
            <a:pPr marL="0" indent="0">
              <a:buNone/>
            </a:pPr>
            <a:endParaRPr lang="nl-BE" sz="3200" smtClean="0"/>
          </a:p>
          <a:p>
            <a:pPr marL="0" indent="0">
              <a:buNone/>
            </a:pPr>
            <a:r>
              <a:rPr lang="nl-BE" sz="3200" smtClean="0"/>
              <a:t>“You don’t fall in love with a common market, you need something else” (Jacques Delors)</a:t>
            </a:r>
            <a:endParaRPr lang="nl-BE" sz="320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6672"/>
            <a:ext cx="6155359" cy="3465735"/>
          </a:xfrm>
          <a:prstGeom prst="rect">
            <a:avLst/>
          </a:prstGeom>
        </p:spPr>
      </p:pic>
    </p:spTree>
    <p:extLst>
      <p:ext uri="{BB962C8B-B14F-4D97-AF65-F5344CB8AC3E}">
        <p14:creationId xmlns:p14="http://schemas.microsoft.com/office/powerpoint/2010/main" val="406932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90488" y="166799"/>
            <a:ext cx="9234488" cy="6764658"/>
          </a:xfrm>
          <a:prstGeom prst="rect">
            <a:avLst/>
          </a:prstGeom>
        </p:spPr>
      </p:pic>
    </p:spTree>
    <p:extLst>
      <p:ext uri="{BB962C8B-B14F-4D97-AF65-F5344CB8AC3E}">
        <p14:creationId xmlns:p14="http://schemas.microsoft.com/office/powerpoint/2010/main" val="54959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098" name="Picture 2" descr="Afbeeldingsresultaat voor EU social dum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0" y="836712"/>
            <a:ext cx="8723362" cy="434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4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5" name="Afbeelding 4"/>
          <p:cNvPicPr>
            <a:picLocks noChangeAspect="1"/>
          </p:cNvPicPr>
          <p:nvPr/>
        </p:nvPicPr>
        <p:blipFill>
          <a:blip r:embed="rId2"/>
          <a:stretch>
            <a:fillRect/>
          </a:stretch>
        </p:blipFill>
        <p:spPr>
          <a:xfrm>
            <a:off x="-7996" y="27072"/>
            <a:ext cx="9151996" cy="7745439"/>
          </a:xfrm>
          <a:prstGeom prst="rect">
            <a:avLst/>
          </a:prstGeom>
        </p:spPr>
      </p:pic>
      <p:pic>
        <p:nvPicPr>
          <p:cNvPr id="4" name="Afbeelding 3"/>
          <p:cNvPicPr>
            <a:picLocks noChangeAspect="1"/>
          </p:cNvPicPr>
          <p:nvPr/>
        </p:nvPicPr>
        <p:blipFill>
          <a:blip r:embed="rId3"/>
          <a:stretch>
            <a:fillRect/>
          </a:stretch>
        </p:blipFill>
        <p:spPr>
          <a:xfrm>
            <a:off x="2244271" y="51946"/>
            <a:ext cx="7034729" cy="7014885"/>
          </a:xfrm>
          <a:prstGeom prst="rect">
            <a:avLst/>
          </a:prstGeom>
        </p:spPr>
      </p:pic>
    </p:spTree>
    <p:extLst>
      <p:ext uri="{BB962C8B-B14F-4D97-AF65-F5344CB8AC3E}">
        <p14:creationId xmlns:p14="http://schemas.microsoft.com/office/powerpoint/2010/main" val="27047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Eurobarometer 1/3 (</a:t>
            </a:r>
            <a:r>
              <a:rPr lang="nl-BE" dirty="0" err="1" smtClean="0"/>
              <a:t>October</a:t>
            </a:r>
            <a:r>
              <a:rPr lang="nl-BE" dirty="0" smtClean="0"/>
              <a:t> 2016)</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1" y="1577129"/>
            <a:ext cx="9144000" cy="5237087"/>
          </a:xfrm>
          <a:prstGeom prst="rect">
            <a:avLst/>
          </a:prstGeom>
        </p:spPr>
      </p:pic>
    </p:spTree>
    <p:extLst>
      <p:ext uri="{BB962C8B-B14F-4D97-AF65-F5344CB8AC3E}">
        <p14:creationId xmlns:p14="http://schemas.microsoft.com/office/powerpoint/2010/main" val="3880709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Eurobarometer 2/3 (</a:t>
            </a:r>
            <a:r>
              <a:rPr lang="nl-BE" dirty="0" err="1" smtClean="0"/>
              <a:t>October</a:t>
            </a:r>
            <a:r>
              <a:rPr lang="nl-BE" dirty="0" smtClean="0"/>
              <a:t> 2016)</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45765" y="1537473"/>
            <a:ext cx="9098235" cy="5311002"/>
          </a:xfrm>
          <a:prstGeom prst="rect">
            <a:avLst/>
          </a:prstGeom>
        </p:spPr>
      </p:pic>
    </p:spTree>
    <p:extLst>
      <p:ext uri="{BB962C8B-B14F-4D97-AF65-F5344CB8AC3E}">
        <p14:creationId xmlns:p14="http://schemas.microsoft.com/office/powerpoint/2010/main" val="2002858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2551" y="-29472"/>
            <a:ext cx="8334000" cy="900000"/>
          </a:xfrm>
        </p:spPr>
        <p:txBody>
          <a:bodyPr/>
          <a:lstStyle/>
          <a:p>
            <a:r>
              <a:rPr lang="nl-BE" dirty="0" smtClean="0"/>
              <a:t>Eurobarometer 3/3 (</a:t>
            </a:r>
            <a:r>
              <a:rPr lang="nl-BE" dirty="0" err="1" smtClean="0"/>
              <a:t>October</a:t>
            </a:r>
            <a:r>
              <a:rPr lang="nl-BE" dirty="0" smtClean="0"/>
              <a:t> 2016)</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4898" y="1139237"/>
            <a:ext cx="9148898" cy="5737827"/>
          </a:xfrm>
          <a:prstGeom prst="rect">
            <a:avLst/>
          </a:prstGeom>
        </p:spPr>
      </p:pic>
    </p:spTree>
    <p:extLst>
      <p:ext uri="{BB962C8B-B14F-4D97-AF65-F5344CB8AC3E}">
        <p14:creationId xmlns:p14="http://schemas.microsoft.com/office/powerpoint/2010/main" val="986024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mtClean="0"/>
              <a:t>Employment </a:t>
            </a:r>
            <a:r>
              <a:rPr lang="nl-BE" dirty="0" err="1" smtClean="0"/>
              <a:t>and</a:t>
            </a:r>
            <a:r>
              <a:rPr lang="nl-BE" dirty="0" smtClean="0"/>
              <a:t> </a:t>
            </a:r>
            <a:r>
              <a:rPr lang="nl-BE" dirty="0" err="1" smtClean="0"/>
              <a:t>Social</a:t>
            </a:r>
            <a:r>
              <a:rPr lang="nl-BE" dirty="0" smtClean="0"/>
              <a:t> Policy of </a:t>
            </a:r>
            <a:r>
              <a:rPr lang="nl-BE" dirty="0" err="1" smtClean="0"/>
              <a:t>the</a:t>
            </a:r>
            <a:r>
              <a:rPr lang="nl-BE" dirty="0" smtClean="0"/>
              <a:t> EU</a:t>
            </a:r>
            <a:endParaRPr lang="nl-BE" dirty="0"/>
          </a:p>
        </p:txBody>
      </p:sp>
      <p:sp>
        <p:nvSpPr>
          <p:cNvPr id="3" name="Tijdelijke aanduiding voor inhoud 2"/>
          <p:cNvSpPr>
            <a:spLocks noGrp="1"/>
          </p:cNvSpPr>
          <p:nvPr>
            <p:ph idx="1"/>
          </p:nvPr>
        </p:nvSpPr>
        <p:spPr>
          <a:xfrm>
            <a:off x="628650" y="2226468"/>
            <a:ext cx="7886700" cy="3484135"/>
          </a:xfrm>
        </p:spPr>
        <p:txBody>
          <a:bodyPr>
            <a:normAutofit fontScale="92500"/>
          </a:bodyPr>
          <a:lstStyle/>
          <a:p>
            <a:pPr marL="0" indent="0">
              <a:buNone/>
            </a:pPr>
            <a:r>
              <a:rPr lang="nl-BE" u="sng" dirty="0" err="1" smtClean="0"/>
              <a:t>Objectives</a:t>
            </a:r>
            <a:endParaRPr lang="nl-BE" u="sng" dirty="0" smtClean="0"/>
          </a:p>
          <a:p>
            <a:pPr marL="0" indent="0">
              <a:buNone/>
            </a:pPr>
            <a:endParaRPr lang="nl-BE" u="sng" dirty="0" smtClean="0"/>
          </a:p>
          <a:p>
            <a:pPr algn="just" fontAlgn="base">
              <a:spcBef>
                <a:spcPts val="1350"/>
              </a:spcBef>
            </a:pPr>
            <a:r>
              <a:rPr lang="en-US" i="1" dirty="0" smtClean="0"/>
              <a:t>“The </a:t>
            </a:r>
            <a:r>
              <a:rPr lang="en-US" i="1" dirty="0"/>
              <a:t>Union and the Member </a:t>
            </a:r>
            <a:r>
              <a:rPr lang="en-US" i="1" dirty="0" smtClean="0"/>
              <a:t>States … shall </a:t>
            </a:r>
            <a:r>
              <a:rPr lang="en-US" i="1" dirty="0"/>
              <a:t>have as their objectives the </a:t>
            </a:r>
            <a:r>
              <a:rPr lang="en-US" b="1" i="1" dirty="0"/>
              <a:t>promotion of </a:t>
            </a:r>
            <a:r>
              <a:rPr lang="en-US" b="1" i="1" u="sng" dirty="0"/>
              <a:t>employment</a:t>
            </a:r>
            <a:r>
              <a:rPr lang="en-US" i="1" dirty="0"/>
              <a:t>, </a:t>
            </a:r>
            <a:r>
              <a:rPr lang="en-US" b="1" i="1" dirty="0"/>
              <a:t>improved </a:t>
            </a:r>
            <a:r>
              <a:rPr lang="en-US" b="1" i="1" u="sng" dirty="0"/>
              <a:t>living and working conditions</a:t>
            </a:r>
            <a:r>
              <a:rPr lang="en-US" i="1" dirty="0"/>
              <a:t>, </a:t>
            </a:r>
            <a:r>
              <a:rPr lang="en-US" i="1" dirty="0" smtClean="0"/>
              <a:t>so as to make possible their </a:t>
            </a:r>
            <a:r>
              <a:rPr lang="en-US" i="1" dirty="0" err="1" smtClean="0"/>
              <a:t>harmonisation</a:t>
            </a:r>
            <a:r>
              <a:rPr lang="en-US" i="1" dirty="0" smtClean="0"/>
              <a:t>, </a:t>
            </a:r>
            <a:r>
              <a:rPr lang="en-US" b="1" i="1" dirty="0"/>
              <a:t>proper </a:t>
            </a:r>
            <a:r>
              <a:rPr lang="en-US" b="1" i="1" u="sng" dirty="0"/>
              <a:t>social protection</a:t>
            </a:r>
            <a:r>
              <a:rPr lang="en-US" i="1" dirty="0"/>
              <a:t>, </a:t>
            </a:r>
            <a:r>
              <a:rPr lang="en-US" b="1" i="1" u="sng" dirty="0"/>
              <a:t>dialogue</a:t>
            </a:r>
            <a:r>
              <a:rPr lang="en-US" i="1" dirty="0"/>
              <a:t> between management and </a:t>
            </a:r>
            <a:r>
              <a:rPr lang="en-US" i="1" dirty="0" err="1"/>
              <a:t>labour</a:t>
            </a:r>
            <a:r>
              <a:rPr lang="en-US" i="1" dirty="0"/>
              <a:t>, the </a:t>
            </a:r>
            <a:r>
              <a:rPr lang="en-US" b="1" i="1" dirty="0"/>
              <a:t>development of </a:t>
            </a:r>
            <a:r>
              <a:rPr lang="en-US" b="1" i="1" u="sng" dirty="0"/>
              <a:t>human resources</a:t>
            </a:r>
            <a:r>
              <a:rPr lang="en-US" i="1" u="sng" dirty="0"/>
              <a:t> </a:t>
            </a:r>
            <a:r>
              <a:rPr lang="en-US" i="1" dirty="0" smtClean="0"/>
              <a:t>and </a:t>
            </a:r>
            <a:r>
              <a:rPr lang="en-US" i="1" dirty="0"/>
              <a:t>the </a:t>
            </a:r>
            <a:r>
              <a:rPr lang="en-US" b="1" i="1" dirty="0"/>
              <a:t>combating of </a:t>
            </a:r>
            <a:r>
              <a:rPr lang="en-US" b="1" i="1" u="sng" dirty="0"/>
              <a:t>exclusion</a:t>
            </a:r>
            <a:r>
              <a:rPr lang="en-US" i="1" dirty="0" smtClean="0"/>
              <a:t>.”</a:t>
            </a:r>
          </a:p>
          <a:p>
            <a:pPr marL="0" indent="0" algn="just" fontAlgn="base">
              <a:spcBef>
                <a:spcPts val="1350"/>
              </a:spcBef>
              <a:buNone/>
            </a:pPr>
            <a:r>
              <a:rPr lang="nl-BE" dirty="0" smtClean="0"/>
              <a:t>(art.151 TFEU)</a:t>
            </a:r>
          </a:p>
          <a:p>
            <a:pPr marL="0" indent="0" algn="just" fontAlgn="base">
              <a:spcBef>
                <a:spcPts val="1350"/>
              </a:spcBef>
              <a:buNone/>
            </a:pPr>
            <a:endParaRPr lang="nl-BE" i="1" dirty="0"/>
          </a:p>
        </p:txBody>
      </p:sp>
    </p:spTree>
    <p:extLst>
      <p:ext uri="{BB962C8B-B14F-4D97-AF65-F5344CB8AC3E}">
        <p14:creationId xmlns:p14="http://schemas.microsoft.com/office/powerpoint/2010/main" val="352669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mtClean="0"/>
              <a:t>Employment </a:t>
            </a:r>
            <a:r>
              <a:rPr lang="nl-BE" dirty="0" err="1" smtClean="0"/>
              <a:t>and</a:t>
            </a:r>
            <a:r>
              <a:rPr lang="nl-BE" dirty="0" smtClean="0"/>
              <a:t> </a:t>
            </a:r>
            <a:r>
              <a:rPr lang="nl-BE" dirty="0" err="1" smtClean="0"/>
              <a:t>Social</a:t>
            </a:r>
            <a:r>
              <a:rPr lang="nl-BE" dirty="0" smtClean="0"/>
              <a:t> Policy of </a:t>
            </a:r>
            <a:r>
              <a:rPr lang="nl-BE" dirty="0" err="1" smtClean="0"/>
              <a:t>the</a:t>
            </a:r>
            <a:r>
              <a:rPr lang="nl-BE" dirty="0" smtClean="0"/>
              <a:t> EU</a:t>
            </a:r>
            <a:endParaRPr lang="nl-BE" dirty="0"/>
          </a:p>
        </p:txBody>
      </p:sp>
      <p:sp>
        <p:nvSpPr>
          <p:cNvPr id="3" name="Tijdelijke aanduiding voor inhoud 2"/>
          <p:cNvSpPr>
            <a:spLocks noGrp="1"/>
          </p:cNvSpPr>
          <p:nvPr>
            <p:ph idx="1"/>
          </p:nvPr>
        </p:nvSpPr>
        <p:spPr>
          <a:xfrm>
            <a:off x="628650" y="2226468"/>
            <a:ext cx="7886700" cy="3484135"/>
          </a:xfrm>
        </p:spPr>
        <p:txBody>
          <a:bodyPr>
            <a:normAutofit fontScale="85000" lnSpcReduction="20000"/>
          </a:bodyPr>
          <a:lstStyle/>
          <a:p>
            <a:pPr marL="0" indent="0">
              <a:buNone/>
            </a:pPr>
            <a:r>
              <a:rPr lang="nl-BE" sz="3000" u="sng" dirty="0"/>
              <a:t>Model</a:t>
            </a:r>
          </a:p>
          <a:p>
            <a:pPr marL="0" indent="0" algn="just">
              <a:buNone/>
            </a:pPr>
            <a:endParaRPr lang="nl-BE" u="sng" dirty="0" smtClean="0"/>
          </a:p>
          <a:p>
            <a:pPr algn="just" fontAlgn="base">
              <a:spcBef>
                <a:spcPts val="1350"/>
              </a:spcBef>
            </a:pPr>
            <a:r>
              <a:rPr lang="en-US" sz="2475" dirty="0"/>
              <a:t>“</a:t>
            </a:r>
            <a:r>
              <a:rPr lang="en-US" sz="2475" i="1" dirty="0"/>
              <a:t>The Union shall establish an internal market. It shall work for the sustainable development of Europe </a:t>
            </a:r>
            <a:r>
              <a:rPr lang="en-US" sz="2475" b="1" i="1" dirty="0"/>
              <a:t>based on … a highly competitive </a:t>
            </a:r>
            <a:r>
              <a:rPr lang="en-US" sz="2475" b="1" i="1" u="sng" dirty="0"/>
              <a:t>social market economy</a:t>
            </a:r>
            <a:r>
              <a:rPr lang="en-US" sz="2475" b="1" i="1" dirty="0"/>
              <a:t>, aiming at full employment and social progress</a:t>
            </a:r>
            <a:r>
              <a:rPr lang="en-US" sz="2475" i="1" dirty="0"/>
              <a:t>...</a:t>
            </a:r>
            <a:r>
              <a:rPr lang="en-US" sz="2475" dirty="0"/>
              <a:t>” </a:t>
            </a:r>
          </a:p>
          <a:p>
            <a:pPr algn="just" fontAlgn="base">
              <a:spcBef>
                <a:spcPts val="1350"/>
              </a:spcBef>
            </a:pPr>
            <a:r>
              <a:rPr lang="en-US" sz="2475" dirty="0"/>
              <a:t>“</a:t>
            </a:r>
            <a:r>
              <a:rPr lang="en-US" sz="2475" i="1" dirty="0"/>
              <a:t>It shall promote economic, social and territorial cohesion, and </a:t>
            </a:r>
            <a:r>
              <a:rPr lang="en-US" sz="2475" b="1" i="1" u="sng" dirty="0"/>
              <a:t>solidarity among Member States</a:t>
            </a:r>
            <a:r>
              <a:rPr lang="en-US" sz="2475" i="1" dirty="0"/>
              <a:t>.”</a:t>
            </a:r>
          </a:p>
          <a:p>
            <a:pPr marL="0" indent="0" algn="just" fontAlgn="base">
              <a:spcBef>
                <a:spcPts val="1350"/>
              </a:spcBef>
              <a:buNone/>
            </a:pPr>
            <a:endParaRPr lang="nl-BE" dirty="0" smtClean="0"/>
          </a:p>
          <a:p>
            <a:pPr marL="0" indent="0">
              <a:buNone/>
            </a:pPr>
            <a:r>
              <a:rPr lang="en-US" dirty="0" smtClean="0"/>
              <a:t>(art. 3(2) TEU)</a:t>
            </a:r>
          </a:p>
          <a:p>
            <a:pPr marL="0" indent="0">
              <a:buNone/>
            </a:pPr>
            <a:endParaRPr lang="nl-BE" dirty="0"/>
          </a:p>
        </p:txBody>
      </p:sp>
    </p:spTree>
    <p:extLst>
      <p:ext uri="{BB962C8B-B14F-4D97-AF65-F5344CB8AC3E}">
        <p14:creationId xmlns:p14="http://schemas.microsoft.com/office/powerpoint/2010/main" val="152408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 July 1987 – Singe European Act</a:t>
            </a:r>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280" y="1484784"/>
            <a:ext cx="6264696" cy="4190739"/>
          </a:xfrm>
        </p:spPr>
      </p:pic>
    </p:spTree>
    <p:extLst>
      <p:ext uri="{BB962C8B-B14F-4D97-AF65-F5344CB8AC3E}">
        <p14:creationId xmlns:p14="http://schemas.microsoft.com/office/powerpoint/2010/main" val="403423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mtClean="0"/>
              <a:t>Employment </a:t>
            </a:r>
            <a:r>
              <a:rPr lang="nl-BE" dirty="0" err="1" smtClean="0"/>
              <a:t>and</a:t>
            </a:r>
            <a:r>
              <a:rPr lang="nl-BE" dirty="0" smtClean="0"/>
              <a:t> </a:t>
            </a:r>
            <a:r>
              <a:rPr lang="nl-BE" dirty="0" err="1" smtClean="0"/>
              <a:t>Social</a:t>
            </a:r>
            <a:r>
              <a:rPr lang="nl-BE" dirty="0" smtClean="0"/>
              <a:t> Policy of </a:t>
            </a:r>
            <a:r>
              <a:rPr lang="nl-BE" dirty="0" err="1" smtClean="0"/>
              <a:t>the</a:t>
            </a:r>
            <a:r>
              <a:rPr lang="nl-BE" dirty="0" smtClean="0"/>
              <a:t> EU</a:t>
            </a:r>
            <a:endParaRPr lang="nl-BE" dirty="0"/>
          </a:p>
        </p:txBody>
      </p:sp>
      <p:sp>
        <p:nvSpPr>
          <p:cNvPr id="3" name="Tijdelijke aanduiding voor inhoud 2"/>
          <p:cNvSpPr>
            <a:spLocks noGrp="1"/>
          </p:cNvSpPr>
          <p:nvPr>
            <p:ph idx="1"/>
          </p:nvPr>
        </p:nvSpPr>
        <p:spPr>
          <a:xfrm>
            <a:off x="628650" y="2226468"/>
            <a:ext cx="7886700" cy="3484135"/>
          </a:xfrm>
        </p:spPr>
        <p:txBody>
          <a:bodyPr>
            <a:normAutofit lnSpcReduction="10000"/>
          </a:bodyPr>
          <a:lstStyle/>
          <a:p>
            <a:pPr marL="0" indent="0">
              <a:buNone/>
            </a:pPr>
            <a:r>
              <a:rPr lang="nl-BE" sz="3000" u="sng" dirty="0"/>
              <a:t>Tools</a:t>
            </a:r>
          </a:p>
          <a:p>
            <a:pPr marL="0" indent="0" algn="just">
              <a:buNone/>
            </a:pPr>
            <a:endParaRPr lang="nl-BE" u="sng" dirty="0" smtClean="0"/>
          </a:p>
          <a:p>
            <a:pPr algn="just" fontAlgn="base">
              <a:spcBef>
                <a:spcPts val="1350"/>
              </a:spcBef>
            </a:pPr>
            <a:r>
              <a:rPr lang="en-US" sz="2475" dirty="0"/>
              <a:t>Shared Competences (set minimum requirements)</a:t>
            </a:r>
          </a:p>
          <a:p>
            <a:pPr marL="0" indent="0" algn="just" fontAlgn="base">
              <a:spcBef>
                <a:spcPts val="1350"/>
              </a:spcBef>
              <a:buNone/>
            </a:pPr>
            <a:endParaRPr lang="en-US" sz="2475" dirty="0"/>
          </a:p>
          <a:p>
            <a:pPr algn="just" fontAlgn="base">
              <a:spcBef>
                <a:spcPts val="1350"/>
              </a:spcBef>
            </a:pPr>
            <a:r>
              <a:rPr lang="en-US" sz="2475" dirty="0"/>
              <a:t>Coordinating Competences</a:t>
            </a:r>
            <a:endParaRPr lang="en-US" sz="2475" i="1" dirty="0"/>
          </a:p>
          <a:p>
            <a:pPr marL="0" indent="0" algn="just" fontAlgn="base">
              <a:spcBef>
                <a:spcPts val="1350"/>
              </a:spcBef>
              <a:buNone/>
            </a:pPr>
            <a:endParaRPr lang="nl-BE" dirty="0" smtClean="0"/>
          </a:p>
          <a:p>
            <a:pPr marL="0" indent="0">
              <a:buNone/>
            </a:pPr>
            <a:r>
              <a:rPr lang="en-US" dirty="0" smtClean="0"/>
              <a:t>(art. 153 TFEU)</a:t>
            </a:r>
          </a:p>
          <a:p>
            <a:pPr marL="0" indent="0">
              <a:buNone/>
            </a:pPr>
            <a:endParaRPr lang="nl-BE" dirty="0"/>
          </a:p>
        </p:txBody>
      </p:sp>
    </p:spTree>
    <p:extLst>
      <p:ext uri="{BB962C8B-B14F-4D97-AF65-F5344CB8AC3E}">
        <p14:creationId xmlns:p14="http://schemas.microsoft.com/office/powerpoint/2010/main" val="3746521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smtClean="0"/>
              <a:t>Tools </a:t>
            </a:r>
            <a:r>
              <a:rPr lang="nl-BE" dirty="0" smtClean="0"/>
              <a:t>– </a:t>
            </a:r>
            <a:r>
              <a:rPr lang="nl-BE" dirty="0" err="1" smtClean="0"/>
              <a:t>Strategies</a:t>
            </a:r>
            <a:r>
              <a:rPr lang="nl-BE" dirty="0" smtClean="0"/>
              <a:t> </a:t>
            </a:r>
            <a:endParaRPr lang="nl-BE" dirty="0"/>
          </a:p>
        </p:txBody>
      </p:sp>
      <p:sp>
        <p:nvSpPr>
          <p:cNvPr id="3" name="Tijdelijke aanduiding voor inhoud 2"/>
          <p:cNvSpPr>
            <a:spLocks noGrp="1"/>
          </p:cNvSpPr>
          <p:nvPr>
            <p:ph idx="1"/>
          </p:nvPr>
        </p:nvSpPr>
        <p:spPr>
          <a:xfrm>
            <a:off x="628650" y="2226468"/>
            <a:ext cx="7886700" cy="3484135"/>
          </a:xfrm>
        </p:spPr>
        <p:txBody>
          <a:bodyPr>
            <a:normAutofit/>
          </a:bodyPr>
          <a:lstStyle/>
          <a:p>
            <a:pPr algn="just" fontAlgn="base">
              <a:spcBef>
                <a:spcPts val="1350"/>
              </a:spcBef>
            </a:pPr>
            <a:r>
              <a:rPr lang="en-US" sz="2475" dirty="0"/>
              <a:t>Employment – Europe 2020 Strategy</a:t>
            </a:r>
          </a:p>
          <a:p>
            <a:pPr lvl="1" algn="just" fontAlgn="base">
              <a:spcBef>
                <a:spcPts val="1350"/>
              </a:spcBef>
            </a:pPr>
            <a:r>
              <a:rPr lang="en-US" sz="2175" dirty="0"/>
              <a:t>75% employment</a:t>
            </a:r>
          </a:p>
          <a:p>
            <a:pPr lvl="1" algn="just" fontAlgn="base">
              <a:spcBef>
                <a:spcPts val="1350"/>
              </a:spcBef>
            </a:pPr>
            <a:r>
              <a:rPr lang="en-US" sz="2175" dirty="0"/>
              <a:t>&lt; 10% early leavers</a:t>
            </a:r>
          </a:p>
          <a:p>
            <a:pPr lvl="1" algn="just" fontAlgn="base">
              <a:spcBef>
                <a:spcPts val="1350"/>
              </a:spcBef>
            </a:pPr>
            <a:r>
              <a:rPr lang="en-US" sz="2175" dirty="0"/>
              <a:t>-20 million in poverty</a:t>
            </a:r>
          </a:p>
          <a:p>
            <a:pPr lvl="1" algn="just" fontAlgn="base">
              <a:spcBef>
                <a:spcPts val="1350"/>
              </a:spcBef>
            </a:pPr>
            <a:endParaRPr lang="en-US" sz="2175" dirty="0"/>
          </a:p>
          <a:p>
            <a:pPr algn="just" fontAlgn="base">
              <a:spcBef>
                <a:spcPts val="1350"/>
              </a:spcBef>
            </a:pPr>
            <a:r>
              <a:rPr lang="en-US" sz="2475" dirty="0"/>
              <a:t>    </a:t>
            </a:r>
          </a:p>
          <a:p>
            <a:pPr marL="0" indent="0" algn="just" fontAlgn="base">
              <a:spcBef>
                <a:spcPts val="1350"/>
              </a:spcBef>
              <a:buNone/>
            </a:pPr>
            <a:endParaRPr lang="en-US" sz="2475" dirty="0"/>
          </a:p>
          <a:p>
            <a:pPr marL="0" indent="0" algn="just" fontAlgn="base">
              <a:spcBef>
                <a:spcPts val="1350"/>
              </a:spcBef>
              <a:buNone/>
            </a:pPr>
            <a:endParaRPr lang="nl-BE" dirty="0" smtClean="0"/>
          </a:p>
          <a:p>
            <a:pPr marL="0" indent="0">
              <a:buNone/>
            </a:pPr>
            <a:endParaRPr lang="nl-BE" dirty="0"/>
          </a:p>
        </p:txBody>
      </p:sp>
      <p:pic>
        <p:nvPicPr>
          <p:cNvPr id="4" name="Afbeelding 3"/>
          <p:cNvPicPr>
            <a:picLocks noChangeAspect="1"/>
          </p:cNvPicPr>
          <p:nvPr/>
        </p:nvPicPr>
        <p:blipFill rotWithShape="1">
          <a:blip r:embed="rId3"/>
          <a:srcRect t="17598"/>
          <a:stretch/>
        </p:blipFill>
        <p:spPr>
          <a:xfrm>
            <a:off x="1023425" y="4359136"/>
            <a:ext cx="2691326" cy="1641614"/>
          </a:xfrm>
          <a:prstGeom prst="rect">
            <a:avLst/>
          </a:prstGeom>
        </p:spPr>
      </p:pic>
    </p:spTree>
    <p:extLst>
      <p:ext uri="{BB962C8B-B14F-4D97-AF65-F5344CB8AC3E}">
        <p14:creationId xmlns:p14="http://schemas.microsoft.com/office/powerpoint/2010/main" val="3958441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3.1. Minimum </a:t>
            </a:r>
            <a:r>
              <a:rPr lang="nl-BE" dirty="0" err="1" smtClean="0"/>
              <a:t>Requirements</a:t>
            </a:r>
            <a:endParaRPr lang="nl-BE" dirty="0"/>
          </a:p>
        </p:txBody>
      </p:sp>
      <p:sp>
        <p:nvSpPr>
          <p:cNvPr id="3" name="Tijdelijke aanduiding voor inhoud 2"/>
          <p:cNvSpPr>
            <a:spLocks noGrp="1"/>
          </p:cNvSpPr>
          <p:nvPr>
            <p:ph idx="1"/>
          </p:nvPr>
        </p:nvSpPr>
        <p:spPr/>
        <p:txBody>
          <a:bodyPr>
            <a:normAutofit/>
          </a:bodyPr>
          <a:lstStyle/>
          <a:p>
            <a:pPr marL="0" indent="0">
              <a:buNone/>
            </a:pPr>
            <a:endParaRPr lang="nl-BE" dirty="0"/>
          </a:p>
          <a:p>
            <a:pPr marL="385763" indent="-385763">
              <a:buFont typeface="+mj-lt"/>
              <a:buAutoNum type="arabicPeriod"/>
            </a:pPr>
            <a:r>
              <a:rPr lang="nl-BE" dirty="0" err="1" smtClean="0"/>
              <a:t>Equality</a:t>
            </a:r>
            <a:r>
              <a:rPr lang="nl-BE" dirty="0" smtClean="0"/>
              <a:t> </a:t>
            </a:r>
            <a:r>
              <a:rPr lang="nl-BE" dirty="0" err="1" smtClean="0"/>
              <a:t>between</a:t>
            </a:r>
            <a:r>
              <a:rPr lang="nl-BE" dirty="0" smtClean="0"/>
              <a:t> men </a:t>
            </a:r>
            <a:r>
              <a:rPr lang="nl-BE" dirty="0" err="1" smtClean="0"/>
              <a:t>and</a:t>
            </a:r>
            <a:r>
              <a:rPr lang="nl-BE" dirty="0" smtClean="0"/>
              <a:t> </a:t>
            </a:r>
            <a:r>
              <a:rPr lang="nl-BE" dirty="0" err="1" smtClean="0"/>
              <a:t>women</a:t>
            </a:r>
            <a:endParaRPr lang="nl-BE" dirty="0" smtClean="0"/>
          </a:p>
          <a:p>
            <a:pPr marL="0" indent="0">
              <a:buNone/>
            </a:pPr>
            <a:endParaRPr lang="nl-BE" dirty="0" smtClean="0"/>
          </a:p>
          <a:p>
            <a:pPr marL="385763" indent="-385763">
              <a:buFont typeface="+mj-lt"/>
              <a:buAutoNum type="arabicPeriod" startAt="2"/>
            </a:pPr>
            <a:r>
              <a:rPr lang="nl-BE" dirty="0" err="1" smtClean="0"/>
              <a:t>Working</a:t>
            </a:r>
            <a:r>
              <a:rPr lang="nl-BE" dirty="0" smtClean="0"/>
              <a:t> </a:t>
            </a:r>
            <a:r>
              <a:rPr lang="nl-BE" dirty="0" err="1" smtClean="0"/>
              <a:t>Conditions</a:t>
            </a:r>
            <a:endParaRPr lang="nl-BE" dirty="0" smtClean="0"/>
          </a:p>
          <a:p>
            <a:pPr marL="0" indent="0">
              <a:buNone/>
            </a:pPr>
            <a:endParaRPr lang="nl-BE" dirty="0" smtClean="0"/>
          </a:p>
          <a:p>
            <a:pPr marL="385763" indent="-385763">
              <a:buFont typeface="+mj-lt"/>
              <a:buAutoNum type="arabicPeriod" startAt="3"/>
            </a:pPr>
            <a:r>
              <a:rPr lang="nl-BE" dirty="0" err="1" smtClean="0"/>
              <a:t>Terms</a:t>
            </a:r>
            <a:r>
              <a:rPr lang="nl-BE" dirty="0" smtClean="0"/>
              <a:t> of </a:t>
            </a:r>
            <a:r>
              <a:rPr lang="nl-BE" dirty="0" err="1" smtClean="0"/>
              <a:t>work</a:t>
            </a:r>
            <a:endParaRPr lang="nl-BE" dirty="0" smtClean="0"/>
          </a:p>
          <a:p>
            <a:pPr marL="385763" indent="-385763">
              <a:buFont typeface="+mj-lt"/>
              <a:buAutoNum type="arabicPeriod" startAt="3"/>
            </a:pPr>
            <a:endParaRPr lang="nl-BE" dirty="0"/>
          </a:p>
          <a:p>
            <a:pPr marL="385763" indent="-385763">
              <a:buFont typeface="+mj-lt"/>
              <a:buAutoNum type="arabicPeriod" startAt="3"/>
            </a:pPr>
            <a:endParaRPr lang="nl-BE" dirty="0" smtClean="0"/>
          </a:p>
          <a:p>
            <a:pPr marL="0" indent="0">
              <a:buNone/>
            </a:pPr>
            <a:r>
              <a:rPr lang="nl-BE" dirty="0" err="1" smtClean="0"/>
              <a:t>Ordinary</a:t>
            </a:r>
            <a:r>
              <a:rPr lang="nl-BE" dirty="0" smtClean="0"/>
              <a:t> </a:t>
            </a:r>
            <a:r>
              <a:rPr lang="nl-BE" dirty="0" err="1" smtClean="0"/>
              <a:t>Legislative</a:t>
            </a:r>
            <a:r>
              <a:rPr lang="nl-BE" dirty="0" smtClean="0"/>
              <a:t> Procedure </a:t>
            </a:r>
            <a:endParaRPr lang="nl-BE" dirty="0"/>
          </a:p>
        </p:txBody>
      </p:sp>
    </p:spTree>
    <p:extLst>
      <p:ext uri="{BB962C8B-B14F-4D97-AF65-F5344CB8AC3E}">
        <p14:creationId xmlns:p14="http://schemas.microsoft.com/office/powerpoint/2010/main" val="190191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3.2. Funds</a:t>
            </a:r>
            <a:endParaRPr lang="nl-BE" dirty="0"/>
          </a:p>
        </p:txBody>
      </p:sp>
      <p:sp>
        <p:nvSpPr>
          <p:cNvPr id="3" name="Tijdelijke aanduiding voor inhoud 2"/>
          <p:cNvSpPr>
            <a:spLocks noGrp="1"/>
          </p:cNvSpPr>
          <p:nvPr>
            <p:ph idx="1"/>
          </p:nvPr>
        </p:nvSpPr>
        <p:spPr/>
        <p:txBody>
          <a:bodyPr/>
          <a:lstStyle/>
          <a:p>
            <a:pPr marL="385763" indent="-385763">
              <a:buFont typeface="+mj-lt"/>
              <a:buAutoNum type="arabicPeriod"/>
            </a:pPr>
            <a:r>
              <a:rPr lang="nl-BE" dirty="0" smtClean="0"/>
              <a:t>European </a:t>
            </a:r>
            <a:r>
              <a:rPr lang="nl-BE" dirty="0" err="1" smtClean="0"/>
              <a:t>Social</a:t>
            </a:r>
            <a:r>
              <a:rPr lang="nl-BE" dirty="0" smtClean="0"/>
              <a:t> Fund (ESF)</a:t>
            </a:r>
          </a:p>
          <a:p>
            <a:pPr marL="0" indent="0">
              <a:buNone/>
            </a:pPr>
            <a:endParaRPr lang="nl-BE" dirty="0" smtClean="0"/>
          </a:p>
          <a:p>
            <a:pPr marL="385763" indent="-385763">
              <a:buFont typeface="+mj-lt"/>
              <a:buAutoNum type="arabicPeriod" startAt="2"/>
            </a:pPr>
            <a:r>
              <a:rPr lang="nl-BE" dirty="0" smtClean="0"/>
              <a:t>Fund </a:t>
            </a:r>
            <a:r>
              <a:rPr lang="nl-BE" dirty="0" err="1" smtClean="0"/>
              <a:t>for</a:t>
            </a:r>
            <a:r>
              <a:rPr lang="nl-BE" dirty="0" smtClean="0"/>
              <a:t> </a:t>
            </a:r>
            <a:r>
              <a:rPr lang="nl-BE" dirty="0" err="1" smtClean="0"/>
              <a:t>Aid</a:t>
            </a:r>
            <a:r>
              <a:rPr lang="nl-BE" dirty="0" smtClean="0"/>
              <a:t> </a:t>
            </a:r>
            <a:r>
              <a:rPr lang="nl-BE" dirty="0" err="1" smtClean="0"/>
              <a:t>to</a:t>
            </a:r>
            <a:r>
              <a:rPr lang="nl-BE" dirty="0" smtClean="0"/>
              <a:t> </a:t>
            </a:r>
            <a:r>
              <a:rPr lang="nl-BE" dirty="0" err="1" smtClean="0"/>
              <a:t>the</a:t>
            </a:r>
            <a:r>
              <a:rPr lang="nl-BE" dirty="0" smtClean="0"/>
              <a:t> Most </a:t>
            </a:r>
            <a:r>
              <a:rPr lang="nl-BE" dirty="0" err="1" smtClean="0"/>
              <a:t>Deprived</a:t>
            </a:r>
            <a:r>
              <a:rPr lang="nl-BE" dirty="0" smtClean="0"/>
              <a:t> (FEAD)</a:t>
            </a:r>
          </a:p>
          <a:p>
            <a:pPr marL="0" indent="0">
              <a:buNone/>
            </a:pPr>
            <a:endParaRPr lang="nl-BE" dirty="0" smtClean="0"/>
          </a:p>
          <a:p>
            <a:pPr marL="385763" indent="-385763">
              <a:buFont typeface="+mj-lt"/>
              <a:buAutoNum type="arabicPeriod" startAt="3"/>
            </a:pPr>
            <a:r>
              <a:rPr lang="nl-BE" dirty="0" smtClean="0"/>
              <a:t>European </a:t>
            </a:r>
            <a:r>
              <a:rPr lang="nl-BE" dirty="0" err="1" smtClean="0"/>
              <a:t>Globalisation</a:t>
            </a:r>
            <a:r>
              <a:rPr lang="nl-BE" dirty="0" smtClean="0"/>
              <a:t> </a:t>
            </a:r>
            <a:r>
              <a:rPr lang="nl-BE" dirty="0" err="1" smtClean="0"/>
              <a:t>Adjustment</a:t>
            </a:r>
            <a:r>
              <a:rPr lang="nl-BE" dirty="0" smtClean="0"/>
              <a:t> Fund (EGF)</a:t>
            </a:r>
          </a:p>
          <a:p>
            <a:pPr marL="0" indent="0">
              <a:buNone/>
            </a:pPr>
            <a:endParaRPr lang="nl-BE" dirty="0" smtClean="0"/>
          </a:p>
          <a:p>
            <a:pPr marL="0" indent="0">
              <a:buNone/>
            </a:pPr>
            <a:endParaRPr lang="nl-BE" dirty="0" smtClean="0"/>
          </a:p>
          <a:p>
            <a:pPr marL="0" indent="0">
              <a:buNone/>
            </a:pPr>
            <a:r>
              <a:rPr lang="nl-BE" dirty="0" smtClean="0"/>
              <a:t>Support </a:t>
            </a:r>
            <a:r>
              <a:rPr lang="nl-BE" dirty="0" err="1" smtClean="0"/>
              <a:t>objectives</a:t>
            </a:r>
            <a:r>
              <a:rPr lang="nl-BE" dirty="0" smtClean="0"/>
              <a:t> of EU </a:t>
            </a:r>
            <a:r>
              <a:rPr lang="nl-BE" dirty="0" err="1" smtClean="0"/>
              <a:t>employment</a:t>
            </a:r>
            <a:r>
              <a:rPr lang="nl-BE" dirty="0" smtClean="0"/>
              <a:t> </a:t>
            </a:r>
            <a:r>
              <a:rPr lang="nl-BE" dirty="0" err="1" smtClean="0"/>
              <a:t>and</a:t>
            </a:r>
            <a:r>
              <a:rPr lang="nl-BE" dirty="0" smtClean="0"/>
              <a:t> </a:t>
            </a:r>
            <a:r>
              <a:rPr lang="nl-BE" dirty="0" err="1" smtClean="0"/>
              <a:t>social</a:t>
            </a:r>
            <a:r>
              <a:rPr lang="nl-BE" dirty="0" smtClean="0"/>
              <a:t> policy</a:t>
            </a:r>
            <a:endParaRPr lang="nl-BE" dirty="0"/>
          </a:p>
        </p:txBody>
      </p:sp>
    </p:spTree>
    <p:extLst>
      <p:ext uri="{BB962C8B-B14F-4D97-AF65-F5344CB8AC3E}">
        <p14:creationId xmlns:p14="http://schemas.microsoft.com/office/powerpoint/2010/main" val="328168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3.3. </a:t>
            </a:r>
            <a:r>
              <a:rPr lang="nl-BE" dirty="0" err="1" smtClean="0"/>
              <a:t>Social</a:t>
            </a:r>
            <a:r>
              <a:rPr lang="nl-BE" dirty="0" smtClean="0"/>
              <a:t> Security </a:t>
            </a:r>
            <a:r>
              <a:rPr lang="nl-BE" dirty="0" err="1" smtClean="0"/>
              <a:t>Coordination</a:t>
            </a:r>
            <a:endParaRPr lang="nl-BE" dirty="0"/>
          </a:p>
        </p:txBody>
      </p:sp>
      <p:sp>
        <p:nvSpPr>
          <p:cNvPr id="3" name="Tijdelijke aanduiding voor inhoud 2"/>
          <p:cNvSpPr>
            <a:spLocks noGrp="1"/>
          </p:cNvSpPr>
          <p:nvPr>
            <p:ph idx="1"/>
          </p:nvPr>
        </p:nvSpPr>
        <p:spPr>
          <a:xfrm>
            <a:off x="628650" y="2226468"/>
            <a:ext cx="7886700" cy="3515788"/>
          </a:xfrm>
        </p:spPr>
        <p:txBody>
          <a:bodyPr>
            <a:normAutofit fontScale="70000" lnSpcReduction="20000"/>
          </a:bodyPr>
          <a:lstStyle/>
          <a:p>
            <a:pPr marL="0" indent="0">
              <a:buNone/>
            </a:pPr>
            <a:r>
              <a:rPr lang="nl-BE" u="sng" dirty="0" err="1" smtClean="0"/>
              <a:t>Aim</a:t>
            </a:r>
            <a:endParaRPr lang="nl-BE" u="sng" dirty="0" smtClean="0"/>
          </a:p>
          <a:p>
            <a:r>
              <a:rPr lang="nl-BE" dirty="0" err="1" smtClean="0"/>
              <a:t>Coordination</a:t>
            </a:r>
            <a:r>
              <a:rPr lang="nl-BE" dirty="0" smtClean="0"/>
              <a:t> in support of free </a:t>
            </a:r>
            <a:r>
              <a:rPr lang="nl-BE" dirty="0" err="1" smtClean="0"/>
              <a:t>movement</a:t>
            </a:r>
            <a:r>
              <a:rPr lang="nl-BE" dirty="0" smtClean="0"/>
              <a:t> of persons</a:t>
            </a:r>
          </a:p>
          <a:p>
            <a:pPr marL="0" indent="0">
              <a:buNone/>
            </a:pPr>
            <a:endParaRPr lang="nl-BE" dirty="0"/>
          </a:p>
          <a:p>
            <a:pPr marL="0" indent="0">
              <a:buNone/>
            </a:pPr>
            <a:r>
              <a:rPr lang="nl-BE" u="sng" dirty="0" smtClean="0"/>
              <a:t>General </a:t>
            </a:r>
            <a:r>
              <a:rPr lang="nl-BE" u="sng" dirty="0" err="1" smtClean="0"/>
              <a:t>Rule</a:t>
            </a:r>
            <a:r>
              <a:rPr lang="nl-BE" dirty="0" smtClean="0"/>
              <a:t> </a:t>
            </a:r>
          </a:p>
          <a:p>
            <a:r>
              <a:rPr lang="nl-BE" dirty="0" smtClean="0"/>
              <a:t>Country of </a:t>
            </a:r>
            <a:r>
              <a:rPr lang="nl-BE" dirty="0" err="1" smtClean="0"/>
              <a:t>employment</a:t>
            </a:r>
            <a:r>
              <a:rPr lang="nl-BE" dirty="0" smtClean="0"/>
              <a:t>/</a:t>
            </a:r>
            <a:r>
              <a:rPr lang="nl-BE" dirty="0" err="1" smtClean="0"/>
              <a:t>residence</a:t>
            </a:r>
            <a:endParaRPr lang="nl-BE" dirty="0" smtClean="0"/>
          </a:p>
          <a:p>
            <a:endParaRPr lang="nl-BE" dirty="0" smtClean="0"/>
          </a:p>
          <a:p>
            <a:pPr lvl="1">
              <a:buFont typeface="Calibri" panose="020F0502020204030204" pitchFamily="34" charset="0"/>
              <a:buChar char="‒"/>
            </a:pPr>
            <a:r>
              <a:rPr lang="nl-BE" dirty="0" err="1" smtClean="0"/>
              <a:t>Equal</a:t>
            </a:r>
            <a:r>
              <a:rPr lang="nl-BE" dirty="0" smtClean="0"/>
              <a:t> treatment    </a:t>
            </a:r>
          </a:p>
          <a:p>
            <a:pPr lvl="1">
              <a:buFont typeface="Calibri" panose="020F0502020204030204" pitchFamily="34" charset="0"/>
              <a:buChar char="‒"/>
            </a:pPr>
            <a:r>
              <a:rPr lang="nl-BE" dirty="0" err="1" smtClean="0"/>
              <a:t>Aggregation</a:t>
            </a:r>
            <a:endParaRPr lang="nl-BE" dirty="0" smtClean="0"/>
          </a:p>
          <a:p>
            <a:pPr lvl="1">
              <a:buFont typeface="Calibri" panose="020F0502020204030204" pitchFamily="34" charset="0"/>
              <a:buChar char="‒"/>
            </a:pPr>
            <a:r>
              <a:rPr lang="nl-BE" dirty="0" smtClean="0"/>
              <a:t>No overlap</a:t>
            </a:r>
          </a:p>
          <a:p>
            <a:pPr lvl="1">
              <a:buFont typeface="Calibri" panose="020F0502020204030204" pitchFamily="34" charset="0"/>
              <a:buChar char="‒"/>
            </a:pPr>
            <a:r>
              <a:rPr lang="nl-BE" dirty="0" err="1" smtClean="0"/>
              <a:t>Exportability</a:t>
            </a:r>
            <a:endParaRPr lang="nl-BE" dirty="0" smtClean="0"/>
          </a:p>
          <a:p>
            <a:pPr marL="342900" lvl="1" indent="0">
              <a:buNone/>
            </a:pPr>
            <a:endParaRPr lang="nl-BE" dirty="0" smtClean="0"/>
          </a:p>
          <a:p>
            <a:pPr marL="0" indent="0">
              <a:buNone/>
            </a:pPr>
            <a:r>
              <a:rPr lang="nl-BE" u="sng" dirty="0" err="1" smtClean="0"/>
              <a:t>Exceptions</a:t>
            </a:r>
            <a:r>
              <a:rPr lang="nl-BE" u="sng" dirty="0" smtClean="0"/>
              <a:t>?</a:t>
            </a:r>
          </a:p>
          <a:p>
            <a:pPr marL="0" indent="0">
              <a:buNone/>
            </a:pPr>
            <a:endParaRPr lang="nl-BE" dirty="0" smtClean="0"/>
          </a:p>
        </p:txBody>
      </p:sp>
      <p:pic>
        <p:nvPicPr>
          <p:cNvPr id="6" name="Afbeelding 5"/>
          <p:cNvPicPr>
            <a:picLocks noChangeAspect="1"/>
          </p:cNvPicPr>
          <p:nvPr/>
        </p:nvPicPr>
        <p:blipFill>
          <a:blip r:embed="rId3"/>
          <a:stretch>
            <a:fillRect/>
          </a:stretch>
        </p:blipFill>
        <p:spPr>
          <a:xfrm>
            <a:off x="4652889" y="3182087"/>
            <a:ext cx="4135022" cy="2661371"/>
          </a:xfrm>
          <a:prstGeom prst="rect">
            <a:avLst/>
          </a:prstGeom>
        </p:spPr>
      </p:pic>
    </p:spTree>
    <p:extLst>
      <p:ext uri="{BB962C8B-B14F-4D97-AF65-F5344CB8AC3E}">
        <p14:creationId xmlns:p14="http://schemas.microsoft.com/office/powerpoint/2010/main" val="52108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3.4. </a:t>
            </a:r>
            <a:r>
              <a:rPr lang="nl-BE" dirty="0" err="1" smtClean="0"/>
              <a:t>Social</a:t>
            </a:r>
            <a:r>
              <a:rPr lang="nl-BE" dirty="0" smtClean="0"/>
              <a:t> </a:t>
            </a:r>
            <a:r>
              <a:rPr lang="nl-BE" dirty="0" err="1" smtClean="0"/>
              <a:t>Dialogue</a:t>
            </a: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u="sng" dirty="0" err="1" smtClean="0"/>
              <a:t>Horizontal</a:t>
            </a:r>
            <a:r>
              <a:rPr lang="nl-BE" u="sng" dirty="0" smtClean="0"/>
              <a:t> </a:t>
            </a:r>
            <a:r>
              <a:rPr lang="nl-BE" u="sng" dirty="0" err="1" smtClean="0"/>
              <a:t>Social</a:t>
            </a:r>
            <a:r>
              <a:rPr lang="nl-BE" u="sng" dirty="0" smtClean="0"/>
              <a:t> Clause</a:t>
            </a:r>
          </a:p>
          <a:p>
            <a:pPr marL="0" indent="0">
              <a:buNone/>
            </a:pPr>
            <a:endParaRPr lang="nl-BE" u="sng" dirty="0" smtClean="0"/>
          </a:p>
          <a:p>
            <a:pPr fontAlgn="base"/>
            <a:r>
              <a:rPr lang="en-US" dirty="0" smtClean="0"/>
              <a:t>“</a:t>
            </a:r>
            <a:r>
              <a:rPr lang="en-US" i="1" dirty="0" smtClean="0"/>
              <a:t>In </a:t>
            </a:r>
            <a:r>
              <a:rPr lang="en-US" i="1" dirty="0"/>
              <a:t>defining and implementing its policies and activities, the Union shall take into account requirements linked to the promotion of a high level of employment, the guarantee of adequate social protection, the fight against social exclusion, and a high level of education, training and protection of human health</a:t>
            </a:r>
            <a:r>
              <a:rPr lang="en-US" dirty="0" smtClean="0"/>
              <a:t>.” (art.9 TFEU)</a:t>
            </a:r>
            <a:endParaRPr lang="en-US" dirty="0"/>
          </a:p>
          <a:p>
            <a:pPr marL="0" indent="0">
              <a:buNone/>
            </a:pPr>
            <a:endParaRPr lang="nl-BE" dirty="0" smtClean="0"/>
          </a:p>
          <a:p>
            <a:pPr marL="0" indent="0">
              <a:buNone/>
            </a:pPr>
            <a:r>
              <a:rPr lang="nl-BE" u="sng" dirty="0" err="1" smtClean="0"/>
              <a:t>Social</a:t>
            </a:r>
            <a:r>
              <a:rPr lang="nl-BE" u="sng" dirty="0" smtClean="0"/>
              <a:t> Partner </a:t>
            </a:r>
            <a:r>
              <a:rPr lang="nl-BE" u="sng" dirty="0" err="1" smtClean="0"/>
              <a:t>Autonomy</a:t>
            </a:r>
            <a:endParaRPr lang="nl-BE" u="sng" dirty="0" smtClean="0"/>
          </a:p>
          <a:p>
            <a:pPr marL="0" indent="0">
              <a:buNone/>
            </a:pPr>
            <a:endParaRPr lang="nl-BE" u="sng" dirty="0" smtClean="0"/>
          </a:p>
          <a:p>
            <a:r>
              <a:rPr lang="nl-BE" dirty="0" err="1" smtClean="0"/>
              <a:t>Social</a:t>
            </a:r>
            <a:r>
              <a:rPr lang="nl-BE" dirty="0" smtClean="0"/>
              <a:t> </a:t>
            </a:r>
            <a:r>
              <a:rPr lang="nl-BE" dirty="0" err="1" smtClean="0"/>
              <a:t>Dialogue</a:t>
            </a:r>
            <a:r>
              <a:rPr lang="nl-BE" dirty="0" smtClean="0"/>
              <a:t> </a:t>
            </a:r>
            <a:r>
              <a:rPr lang="nl-BE" dirty="0" err="1" smtClean="0"/>
              <a:t>Committee</a:t>
            </a:r>
            <a:endParaRPr lang="nl-BE" dirty="0" smtClean="0"/>
          </a:p>
          <a:p>
            <a:r>
              <a:rPr lang="nl-BE" dirty="0" smtClean="0"/>
              <a:t>Framework </a:t>
            </a:r>
            <a:r>
              <a:rPr lang="nl-BE" dirty="0" err="1" smtClean="0"/>
              <a:t>Agreements</a:t>
            </a:r>
            <a:endParaRPr lang="nl-BE" dirty="0" smtClean="0"/>
          </a:p>
          <a:p>
            <a:r>
              <a:rPr lang="nl-BE" dirty="0" smtClean="0"/>
              <a:t>No impact assessments</a:t>
            </a:r>
            <a:endParaRPr lang="nl-BE" dirty="0"/>
          </a:p>
        </p:txBody>
      </p:sp>
      <p:pic>
        <p:nvPicPr>
          <p:cNvPr id="4" name="Afbeelding 3"/>
          <p:cNvPicPr>
            <a:picLocks noChangeAspect="1"/>
          </p:cNvPicPr>
          <p:nvPr/>
        </p:nvPicPr>
        <p:blipFill>
          <a:blip r:embed="rId3"/>
          <a:stretch>
            <a:fillRect/>
          </a:stretch>
        </p:blipFill>
        <p:spPr>
          <a:xfrm>
            <a:off x="4462975" y="3781380"/>
            <a:ext cx="3956539" cy="2219371"/>
          </a:xfrm>
          <a:prstGeom prst="rect">
            <a:avLst/>
          </a:prstGeom>
        </p:spPr>
      </p:pic>
    </p:spTree>
    <p:extLst>
      <p:ext uri="{BB962C8B-B14F-4D97-AF65-F5344CB8AC3E}">
        <p14:creationId xmlns:p14="http://schemas.microsoft.com/office/powerpoint/2010/main" val="84096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1046514" y="10774"/>
            <a:ext cx="6878889" cy="6847226"/>
          </a:xfrm>
          <a:prstGeom prst="rect">
            <a:avLst/>
          </a:prstGeom>
          <a:ln>
            <a:solidFill>
              <a:schemeClr val="accent1"/>
            </a:solidFill>
          </a:ln>
        </p:spPr>
      </p:pic>
    </p:spTree>
    <p:extLst>
      <p:ext uri="{BB962C8B-B14F-4D97-AF65-F5344CB8AC3E}">
        <p14:creationId xmlns:p14="http://schemas.microsoft.com/office/powerpoint/2010/main" val="147302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0" y="456084"/>
            <a:ext cx="9260891" cy="6401916"/>
          </a:xfrm>
          <a:prstGeom prst="rect">
            <a:avLst/>
          </a:prstGeom>
        </p:spPr>
      </p:pic>
    </p:spTree>
    <p:extLst>
      <p:ext uri="{BB962C8B-B14F-4D97-AF65-F5344CB8AC3E}">
        <p14:creationId xmlns:p14="http://schemas.microsoft.com/office/powerpoint/2010/main" val="810077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stretch>
            <a:fillRect/>
          </a:stretch>
        </p:blipFill>
        <p:spPr>
          <a:xfrm>
            <a:off x="4511724" y="3810000"/>
            <a:ext cx="4632276" cy="3065476"/>
          </a:xfrm>
          <a:prstGeom prst="rect">
            <a:avLst/>
          </a:prstGeom>
        </p:spPr>
      </p:pic>
      <p:pic>
        <p:nvPicPr>
          <p:cNvPr id="1026" name="Picture 2" descr="Afbeeldingsresultaten voor european pillar of social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 y="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6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1187624" y="404664"/>
            <a:ext cx="4770034" cy="6240933"/>
          </a:xfrm>
          <a:prstGeom prst="rect">
            <a:avLst/>
          </a:prstGeom>
          <a:ln>
            <a:solidFill>
              <a:schemeClr val="accent1"/>
            </a:solidFill>
          </a:ln>
        </p:spPr>
      </p:pic>
    </p:spTree>
    <p:extLst>
      <p:ext uri="{BB962C8B-B14F-4D97-AF65-F5344CB8AC3E}">
        <p14:creationId xmlns:p14="http://schemas.microsoft.com/office/powerpoint/2010/main" val="113344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25856" y="0"/>
            <a:ext cx="9169856" cy="6943160"/>
          </a:xfrm>
          <a:prstGeom prst="rect">
            <a:avLst/>
          </a:prstGeom>
        </p:spPr>
      </p:pic>
    </p:spTree>
    <p:extLst>
      <p:ext uri="{BB962C8B-B14F-4D97-AF65-F5344CB8AC3E}">
        <p14:creationId xmlns:p14="http://schemas.microsoft.com/office/powerpoint/2010/main" val="208065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501" y="630000"/>
            <a:ext cx="8334000" cy="900000"/>
          </a:xfrm>
        </p:spPr>
        <p:txBody>
          <a:bodyPr/>
          <a:lstStyle/>
          <a:p>
            <a:r>
              <a:rPr lang="nl-BE" dirty="0" smtClean="0"/>
              <a:t>White Paper on </a:t>
            </a:r>
            <a:r>
              <a:rPr lang="nl-BE" dirty="0" err="1" smtClean="0"/>
              <a:t>the</a:t>
            </a:r>
            <a:r>
              <a:rPr lang="nl-BE" dirty="0" smtClean="0"/>
              <a:t> </a:t>
            </a:r>
            <a:r>
              <a:rPr lang="nl-BE" dirty="0" err="1" smtClean="0"/>
              <a:t>Future</a:t>
            </a:r>
            <a:r>
              <a:rPr lang="nl-BE" dirty="0" smtClean="0"/>
              <a:t> of Europe</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424" y="2247920"/>
            <a:ext cx="9266578" cy="4578096"/>
          </a:xfrm>
          <a:prstGeom prst="rect">
            <a:avLst/>
          </a:prstGeom>
        </p:spPr>
      </p:pic>
    </p:spTree>
    <p:extLst>
      <p:ext uri="{BB962C8B-B14F-4D97-AF65-F5344CB8AC3E}">
        <p14:creationId xmlns:p14="http://schemas.microsoft.com/office/powerpoint/2010/main" val="2970464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476672"/>
            <a:ext cx="8334000" cy="900000"/>
          </a:xfrm>
        </p:spPr>
        <p:txBody>
          <a:bodyPr/>
          <a:lstStyle/>
          <a:p>
            <a:r>
              <a:rPr lang="nl-BE" noProof="1" smtClean="0">
                <a:solidFill>
                  <a:schemeClr val="accent2">
                    <a:lumMod val="75000"/>
                  </a:schemeClr>
                </a:solidFill>
              </a:rPr>
              <a:t>Social Europe:</a:t>
            </a:r>
            <a:endParaRPr lang="nl-BE" noProof="1">
              <a:solidFill>
                <a:schemeClr val="accent2">
                  <a:lumMod val="75000"/>
                </a:schemeClr>
              </a:solidFill>
            </a:endParaRPr>
          </a:p>
        </p:txBody>
      </p:sp>
      <p:sp>
        <p:nvSpPr>
          <p:cNvPr id="3" name="Tijdelijke aanduiding voor inhoud 2"/>
          <p:cNvSpPr>
            <a:spLocks noGrp="1"/>
          </p:cNvSpPr>
          <p:nvPr>
            <p:ph idx="1"/>
          </p:nvPr>
        </p:nvSpPr>
        <p:spPr>
          <a:xfrm>
            <a:off x="540000" y="1700808"/>
            <a:ext cx="8334000" cy="4428000"/>
          </a:xfrm>
        </p:spPr>
        <p:txBody>
          <a:bodyPr/>
          <a:lstStyle/>
          <a:p>
            <a:r>
              <a:rPr lang="nl-BE" sz="2800" noProof="1" smtClean="0">
                <a:solidFill>
                  <a:schemeClr val="accent1">
                    <a:lumMod val="75000"/>
                  </a:schemeClr>
                </a:solidFill>
              </a:rPr>
              <a:t>unfulfilled promise of the Rome Treaty</a:t>
            </a:r>
          </a:p>
          <a:p>
            <a:r>
              <a:rPr lang="nl-BE" sz="2800" noProof="1" smtClean="0">
                <a:solidFill>
                  <a:schemeClr val="accent1">
                    <a:lumMod val="75000"/>
                  </a:schemeClr>
                </a:solidFill>
              </a:rPr>
              <a:t>in high demand among citizens (Eurobarometer)</a:t>
            </a:r>
          </a:p>
          <a:p>
            <a:r>
              <a:rPr lang="nl-BE" sz="2800" noProof="1" smtClean="0">
                <a:solidFill>
                  <a:schemeClr val="accent1">
                    <a:lumMod val="75000"/>
                  </a:schemeClr>
                </a:solidFill>
              </a:rPr>
              <a:t>surprising support in the 2017 Rome Declaration</a:t>
            </a:r>
          </a:p>
          <a:p>
            <a:r>
              <a:rPr lang="nl-BE" sz="2800" noProof="1" smtClean="0">
                <a:solidFill>
                  <a:schemeClr val="accent1">
                    <a:lumMod val="75000"/>
                  </a:schemeClr>
                </a:solidFill>
              </a:rPr>
              <a:t>but one cannot have high ambitions and low means at the same time</a:t>
            </a:r>
          </a:p>
          <a:p>
            <a:r>
              <a:rPr lang="nl-BE" sz="2800" noProof="1" smtClean="0">
                <a:solidFill>
                  <a:schemeClr val="accent1">
                    <a:lumMod val="75000"/>
                  </a:schemeClr>
                </a:solidFill>
              </a:rPr>
              <a:t>[European Pillar of Social Rights]</a:t>
            </a:r>
          </a:p>
          <a:p>
            <a:r>
              <a:rPr lang="nl-BE" sz="2800" noProof="1" smtClean="0">
                <a:solidFill>
                  <a:schemeClr val="accent1">
                    <a:lumMod val="75000"/>
                  </a:schemeClr>
                </a:solidFill>
              </a:rPr>
              <a:t>so now up to national politicians to be courageous, just like in the fifties …</a:t>
            </a:r>
          </a:p>
          <a:p>
            <a:endParaRPr lang="nl-BE" dirty="0"/>
          </a:p>
        </p:txBody>
      </p:sp>
    </p:spTree>
    <p:extLst>
      <p:ext uri="{BB962C8B-B14F-4D97-AF65-F5344CB8AC3E}">
        <p14:creationId xmlns:p14="http://schemas.microsoft.com/office/powerpoint/2010/main" val="870787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00720" y="3064334"/>
            <a:ext cx="6286510" cy="2978601"/>
          </a:xfrm>
        </p:spPr>
        <p:txBody>
          <a:bodyPr/>
          <a:lstStyle/>
          <a:p>
            <a:r>
              <a:rPr lang="nl-BE" sz="3200" b="1" smtClean="0"/>
              <a:t>The Social Dimension of the EU</a:t>
            </a:r>
            <a:r>
              <a:rPr lang="nl-BE" sz="2800" b="1" smtClean="0"/>
              <a:t/>
            </a:r>
            <a:br>
              <a:rPr lang="nl-BE" sz="2800" b="1" smtClean="0"/>
            </a:br>
            <a:r>
              <a:rPr lang="nl-BE" sz="2800" b="1"/>
              <a:t/>
            </a:r>
            <a:br>
              <a:rPr lang="nl-BE" sz="2800" b="1"/>
            </a:br>
            <a:r>
              <a:rPr lang="nl-BE" sz="2800" smtClean="0"/>
              <a:t>ESU Summer Academy</a:t>
            </a:r>
            <a:br>
              <a:rPr lang="nl-BE" sz="2800" smtClean="0"/>
            </a:br>
            <a:r>
              <a:rPr lang="nl-BE" sz="2800" smtClean="0"/>
              <a:t>Vienna – 1 July 2017</a:t>
            </a:r>
            <a:r>
              <a:rPr lang="nl-BE" sz="2800" dirty="0" smtClean="0"/>
              <a:t/>
            </a:r>
            <a:br>
              <a:rPr lang="nl-BE" sz="2800" dirty="0" smtClean="0"/>
            </a:br>
            <a:r>
              <a:rPr lang="nl-BE" sz="2800" dirty="0"/>
              <a:t/>
            </a:r>
            <a:br>
              <a:rPr lang="nl-BE" sz="2800" dirty="0"/>
            </a:br>
            <a:r>
              <a:rPr lang="nl-BE" sz="2200" i="1" dirty="0" smtClean="0"/>
              <a:t>Prof. Steven Van Hecke</a:t>
            </a:r>
            <a:br>
              <a:rPr lang="nl-BE" sz="2200" i="1" dirty="0" smtClean="0"/>
            </a:br>
            <a:r>
              <a:rPr lang="nl-BE" sz="2200" i="1" dirty="0" smtClean="0"/>
              <a:t>       </a:t>
            </a:r>
            <a:r>
              <a:rPr lang="nl-BE" sz="2200" dirty="0" smtClean="0"/>
              <a:t>@</a:t>
            </a:r>
            <a:r>
              <a:rPr lang="nl-BE" sz="2200" dirty="0" err="1" smtClean="0"/>
              <a:t>VanHeckeSteven</a:t>
            </a:r>
            <a:endParaRPr lang="nl-BE" sz="28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603" y="5769456"/>
            <a:ext cx="426687" cy="345617"/>
          </a:xfrm>
          <a:prstGeom prst="rect">
            <a:avLst/>
          </a:prstGeom>
        </p:spPr>
      </p:pic>
    </p:spTree>
    <p:extLst>
      <p:ext uri="{BB962C8B-B14F-4D97-AF65-F5344CB8AC3E}">
        <p14:creationId xmlns:p14="http://schemas.microsoft.com/office/powerpoint/2010/main" val="171332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1" smtClean="0"/>
              <a:t>The British chose the exit …</a:t>
            </a:r>
            <a:endParaRPr lang="nl-BE" noProof="1"/>
          </a:p>
        </p:txBody>
      </p:sp>
      <p:sp>
        <p:nvSpPr>
          <p:cNvPr id="3" name="Tijdelijke aanduiding voor inhoud 2"/>
          <p:cNvSpPr>
            <a:spLocks noGrp="1"/>
          </p:cNvSpPr>
          <p:nvPr>
            <p:ph idx="1"/>
          </p:nvPr>
        </p:nvSpPr>
        <p:spPr/>
        <p:txBody>
          <a:bodyPr/>
          <a:lstStyle/>
          <a:p>
            <a:pPr marL="2243138" indent="0">
              <a:buNone/>
            </a:pPr>
            <a:endParaRPr lang="nl-BE" dirty="0" smtClean="0"/>
          </a:p>
          <a:p>
            <a:pPr marL="2243138" indent="0">
              <a:buNone/>
            </a:pPr>
            <a:r>
              <a:rPr lang="nl-BE" sz="2600" noProof="1" smtClean="0"/>
              <a:t>“Gentlemen, you are trying to negotiate something you will never be able to negotiate. But if negotiated, it will not be ratified. And if ratified, it will not work.” </a:t>
            </a:r>
          </a:p>
          <a:p>
            <a:pPr marL="2243138" indent="0">
              <a:buNone/>
            </a:pPr>
            <a:r>
              <a:rPr lang="nl-BE" sz="2200" noProof="1" smtClean="0"/>
              <a:t>(Russell Bretherton, member of the Spaak Committee, 7 November 1955)</a:t>
            </a:r>
          </a:p>
          <a:p>
            <a:pPr marL="0" indent="0">
              <a:buNone/>
            </a:pPr>
            <a:endParaRPr lang="nl-BE" noProof="1" smtClean="0"/>
          </a:p>
          <a:p>
            <a:pPr marL="0" indent="0">
              <a:buNone/>
            </a:pPr>
            <a:endParaRPr lang="nl-BE" noProof="1" smtClean="0"/>
          </a:p>
          <a:p>
            <a:pPr marL="0" indent="0">
              <a:buNone/>
            </a:pPr>
            <a:r>
              <a:rPr lang="nl-BE" sz="1800" noProof="1" smtClean="0"/>
              <a:t>H. Young, </a:t>
            </a:r>
            <a:r>
              <a:rPr lang="nl-BE" sz="1800" i="1" noProof="1" smtClean="0"/>
              <a:t>The Blessed Plot. Britain and Europe from Churchill to Blair</a:t>
            </a:r>
            <a:r>
              <a:rPr lang="nl-BE" sz="1800" noProof="1" smtClean="0"/>
              <a:t>, London, 1999, p. 3. Cited in L. van Middelaar, </a:t>
            </a:r>
            <a:r>
              <a:rPr lang="nl-BE" sz="1800" i="1" noProof="1" smtClean="0"/>
              <a:t>The Passage to Europe. How a Continent became a Union</a:t>
            </a:r>
            <a:r>
              <a:rPr lang="nl-BE" sz="1800" noProof="1" smtClean="0"/>
              <a:t>, Yale University Press, 2013, p. 154.</a:t>
            </a:r>
            <a:endParaRPr lang="nl-BE" sz="1800" noProof="1"/>
          </a:p>
        </p:txBody>
      </p:sp>
      <p:pic>
        <p:nvPicPr>
          <p:cNvPr id="1026" name="Picture 2" descr="Afbeeldingsresultaat voor russell brether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700808"/>
            <a:ext cx="2095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7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0" y="-33181"/>
            <a:ext cx="9173744" cy="7001016"/>
          </a:xfrm>
          <a:prstGeom prst="rect">
            <a:avLst/>
          </a:prstGeom>
        </p:spPr>
      </p:pic>
    </p:spTree>
    <p:extLst>
      <p:ext uri="{BB962C8B-B14F-4D97-AF65-F5344CB8AC3E}">
        <p14:creationId xmlns:p14="http://schemas.microsoft.com/office/powerpoint/2010/main" val="240190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908720"/>
            <a:ext cx="8334000" cy="900000"/>
          </a:xfrm>
        </p:spPr>
        <p:txBody>
          <a:bodyPr/>
          <a:lstStyle/>
          <a:p>
            <a:r>
              <a:rPr lang="nl-BE" dirty="0" smtClean="0"/>
              <a:t>EEC </a:t>
            </a:r>
            <a:r>
              <a:rPr lang="nl-BE" dirty="0" err="1" smtClean="0"/>
              <a:t>Treaty</a:t>
            </a:r>
            <a:endParaRPr lang="nl-BE" dirty="0"/>
          </a:p>
        </p:txBody>
      </p:sp>
      <p:pic>
        <p:nvPicPr>
          <p:cNvPr id="4" name="Tijdelijke aanduiding voor inhou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12" y="2001970"/>
            <a:ext cx="4978400" cy="3175000"/>
          </a:xfrm>
          <a:prstGeom prst="rect">
            <a:avLst/>
          </a:prstGeom>
        </p:spPr>
      </p:pic>
      <p:pic>
        <p:nvPicPr>
          <p:cNvPr id="5" name="Tijdelijke aanduiding voor inhoud 4"/>
          <p:cNvPicPr>
            <a:picLocks noGrp="1" noChangeAspect="1"/>
          </p:cNvPicPr>
          <p:nvPr>
            <p:ph idx="1"/>
          </p:nvPr>
        </p:nvPicPr>
        <p:blipFill>
          <a:blip r:embed="rId4"/>
          <a:stretch>
            <a:fillRect/>
          </a:stretch>
        </p:blipFill>
        <p:spPr>
          <a:xfrm>
            <a:off x="5188016" y="764704"/>
            <a:ext cx="3776472" cy="4782917"/>
          </a:xfrm>
          <a:prstGeom prst="rect">
            <a:avLst/>
          </a:prstGeom>
          <a:ln>
            <a:solidFill>
              <a:schemeClr val="accent4"/>
            </a:solidFill>
          </a:ln>
        </p:spPr>
      </p:pic>
    </p:spTree>
    <p:extLst>
      <p:ext uri="{BB962C8B-B14F-4D97-AF65-F5344CB8AC3E}">
        <p14:creationId xmlns:p14="http://schemas.microsoft.com/office/powerpoint/2010/main" val="104649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Social</a:t>
            </a:r>
            <a:r>
              <a:rPr lang="nl-BE" dirty="0" smtClean="0"/>
              <a:t> </a:t>
            </a:r>
            <a:r>
              <a:rPr lang="nl-BE" dirty="0" err="1" smtClean="0"/>
              <a:t>chapter</a:t>
            </a:r>
            <a:endParaRPr lang="nl-BE" dirty="0"/>
          </a:p>
        </p:txBody>
      </p:sp>
      <p:sp>
        <p:nvSpPr>
          <p:cNvPr id="3" name="Tijdelijke aanduiding voor inhoud 2"/>
          <p:cNvSpPr>
            <a:spLocks noGrp="1"/>
          </p:cNvSpPr>
          <p:nvPr>
            <p:ph idx="1"/>
          </p:nvPr>
        </p:nvSpPr>
        <p:spPr/>
        <p:txBody>
          <a:bodyPr/>
          <a:lstStyle/>
          <a:p>
            <a:r>
              <a:rPr lang="nl-BE" sz="2800" dirty="0" err="1"/>
              <a:t>v</a:t>
            </a:r>
            <a:r>
              <a:rPr lang="nl-BE" sz="2800" dirty="0" err="1" smtClean="0"/>
              <a:t>ery</a:t>
            </a:r>
            <a:r>
              <a:rPr lang="nl-BE" sz="2800" dirty="0" smtClean="0"/>
              <a:t> high </a:t>
            </a:r>
            <a:r>
              <a:rPr lang="nl-BE" sz="2800" dirty="0" err="1" smtClean="0"/>
              <a:t>ambitions</a:t>
            </a:r>
            <a:r>
              <a:rPr lang="nl-BE" sz="2800" dirty="0" smtClean="0"/>
              <a:t> (goals)</a:t>
            </a:r>
          </a:p>
          <a:p>
            <a:r>
              <a:rPr lang="nl-BE" sz="2800" dirty="0" smtClean="0"/>
              <a:t>v. </a:t>
            </a:r>
            <a:r>
              <a:rPr lang="nl-BE" sz="2800" dirty="0" err="1" smtClean="0"/>
              <a:t>rather</a:t>
            </a:r>
            <a:r>
              <a:rPr lang="nl-BE" sz="2800" dirty="0" smtClean="0"/>
              <a:t> </a:t>
            </a:r>
            <a:r>
              <a:rPr lang="nl-BE" sz="2800" dirty="0" err="1" smtClean="0"/>
              <a:t>weak</a:t>
            </a:r>
            <a:r>
              <a:rPr lang="nl-BE" sz="2800" dirty="0" smtClean="0"/>
              <a:t> means:</a:t>
            </a:r>
          </a:p>
          <a:p>
            <a:pPr marL="719138" indent="0">
              <a:buNone/>
            </a:pPr>
            <a:r>
              <a:rPr lang="en-US" sz="2600" dirty="0" smtClean="0"/>
              <a:t>“</a:t>
            </a:r>
            <a:r>
              <a:rPr lang="en-US" sz="2600" i="1" dirty="0" smtClean="0"/>
              <a:t>to </a:t>
            </a:r>
            <a:r>
              <a:rPr lang="en-US" sz="2600" i="1" dirty="0"/>
              <a:t>promote close collaboration between Member States in the social </a:t>
            </a:r>
            <a:r>
              <a:rPr lang="en-US" sz="2600" i="1" dirty="0" smtClean="0"/>
              <a:t>field … </a:t>
            </a:r>
            <a:r>
              <a:rPr lang="en-US" sz="2600" i="1" dirty="0"/>
              <a:t>For this purpose, the Commission shall act in close contact with Member States by means of studies, </a:t>
            </a:r>
            <a:r>
              <a:rPr lang="en-US" sz="2600" i="1" dirty="0" smtClean="0"/>
              <a:t>the issuing </a:t>
            </a:r>
            <a:r>
              <a:rPr lang="en-US" sz="2600" i="1" dirty="0"/>
              <a:t>of opinions, and the </a:t>
            </a:r>
            <a:r>
              <a:rPr lang="en-US" sz="2600" i="1" dirty="0" err="1"/>
              <a:t>organising</a:t>
            </a:r>
            <a:r>
              <a:rPr lang="en-US" sz="2600" i="1" dirty="0"/>
              <a:t> of </a:t>
            </a:r>
            <a:r>
              <a:rPr lang="en-US" sz="2600" i="1" dirty="0" smtClean="0"/>
              <a:t>consultations</a:t>
            </a:r>
            <a:r>
              <a:rPr lang="en-US" sz="2600" dirty="0" smtClean="0"/>
              <a:t>”</a:t>
            </a:r>
          </a:p>
          <a:p>
            <a:r>
              <a:rPr lang="en-US" sz="2800" dirty="0" smtClean="0"/>
              <a:t>Is that a problem? Not necessarily …</a:t>
            </a:r>
          </a:p>
          <a:p>
            <a:r>
              <a:rPr lang="en-US" sz="2800" dirty="0" smtClean="0"/>
              <a:t>social and economic (and political) cohesion among the Six </a:t>
            </a:r>
          </a:p>
          <a:p>
            <a:endParaRPr lang="nl-BE" dirty="0" smtClean="0"/>
          </a:p>
          <a:p>
            <a:endParaRPr lang="nl-BE" dirty="0" smtClean="0"/>
          </a:p>
          <a:p>
            <a:endParaRPr lang="nl-BE" dirty="0"/>
          </a:p>
        </p:txBody>
      </p:sp>
    </p:spTree>
    <p:extLst>
      <p:ext uri="{BB962C8B-B14F-4D97-AF65-F5344CB8AC3E}">
        <p14:creationId xmlns:p14="http://schemas.microsoft.com/office/powerpoint/2010/main" val="310783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Rome, 25 </a:t>
            </a:r>
            <a:r>
              <a:rPr lang="nl-BE" dirty="0" err="1" smtClean="0"/>
              <a:t>March</a:t>
            </a:r>
            <a:r>
              <a:rPr lang="nl-BE" dirty="0" smtClean="0"/>
              <a:t> 2017</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96689" y="1484784"/>
            <a:ext cx="9240689" cy="5284728"/>
          </a:xfrm>
          <a:prstGeom prst="rect">
            <a:avLst/>
          </a:prstGeom>
        </p:spPr>
      </p:pic>
    </p:spTree>
    <p:extLst>
      <p:ext uri="{BB962C8B-B14F-4D97-AF65-F5344CB8AC3E}">
        <p14:creationId xmlns:p14="http://schemas.microsoft.com/office/powerpoint/2010/main" val="377139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#EU60? No, </a:t>
            </a:r>
            <a:r>
              <a:rPr lang="nl-BE" dirty="0" err="1" smtClean="0"/>
              <a:t>not</a:t>
            </a:r>
            <a:r>
              <a:rPr lang="nl-BE" dirty="0" smtClean="0"/>
              <a:t> </a:t>
            </a:r>
            <a:r>
              <a:rPr lang="nl-BE" dirty="0" err="1" smtClean="0"/>
              <a:t>really</a:t>
            </a:r>
            <a:r>
              <a:rPr lang="nl-BE" dirty="0" smtClean="0"/>
              <a:t> …</a:t>
            </a:r>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3"/>
          <a:stretch>
            <a:fillRect/>
          </a:stretch>
        </p:blipFill>
        <p:spPr>
          <a:xfrm>
            <a:off x="179512" y="1676512"/>
            <a:ext cx="8809632" cy="3835197"/>
          </a:xfrm>
          <a:prstGeom prst="rect">
            <a:avLst/>
          </a:prstGeom>
          <a:ln>
            <a:solidFill>
              <a:schemeClr val="accent1"/>
            </a:solidFill>
          </a:ln>
        </p:spPr>
      </p:pic>
      <p:cxnSp>
        <p:nvCxnSpPr>
          <p:cNvPr id="6" name="Rechte verbindingslijn met pijl 5"/>
          <p:cNvCxnSpPr/>
          <p:nvPr/>
        </p:nvCxnSpPr>
        <p:spPr>
          <a:xfrm flipH="1" flipV="1">
            <a:off x="4355976" y="1988840"/>
            <a:ext cx="1368152" cy="648072"/>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flipV="1">
            <a:off x="7563420" y="3270074"/>
            <a:ext cx="1368152" cy="648072"/>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flipH="1" flipV="1">
            <a:off x="5220072" y="4672746"/>
            <a:ext cx="1368152" cy="648072"/>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4161</TotalTime>
  <Words>1701</Words>
  <Application>Microsoft Office PowerPoint</Application>
  <PresentationFormat>Diavoorstelling (4:3)</PresentationFormat>
  <Paragraphs>229</Paragraphs>
  <Slides>32</Slides>
  <Notes>20</Notes>
  <HiddenSlides>0</HiddenSlides>
  <MMClips>0</MMClips>
  <ScaleCrop>false</ScaleCrop>
  <HeadingPairs>
    <vt:vector size="4" baseType="variant">
      <vt:variant>
        <vt:lpstr>Thema</vt:lpstr>
      </vt:variant>
      <vt:variant>
        <vt:i4>2</vt:i4>
      </vt:variant>
      <vt:variant>
        <vt:lpstr>Diatitels</vt:lpstr>
      </vt:variant>
      <vt:variant>
        <vt:i4>32</vt:i4>
      </vt:variant>
    </vt:vector>
  </HeadingPairs>
  <TitlesOfParts>
    <vt:vector size="34" baseType="lpstr">
      <vt:lpstr>Corporate-KU Leuven-Liggend-Achtergrond Wit</vt:lpstr>
      <vt:lpstr>Corporate-KU Leuven-Liggend-Achtergrond Wit en Watermerk</vt:lpstr>
      <vt:lpstr>The Social Dimension of the EU  ESU Summer Academy Vienna – 1 July 2017  Prof. Steven Van Hecke        @VanHeckeSteven</vt:lpstr>
      <vt:lpstr>1 July 1987 – Singe European Act</vt:lpstr>
      <vt:lpstr>PowerPoint-presentatie</vt:lpstr>
      <vt:lpstr>The British chose the exit …</vt:lpstr>
      <vt:lpstr>PowerPoint-presentatie</vt:lpstr>
      <vt:lpstr>EEC Treaty</vt:lpstr>
      <vt:lpstr>Social chapter</vt:lpstr>
      <vt:lpstr>Rome, 25 March 2017</vt:lpstr>
      <vt:lpstr>#EU60? No, not really …</vt:lpstr>
      <vt:lpstr>Single Market</vt:lpstr>
      <vt:lpstr>PowerPoint-presentatie</vt:lpstr>
      <vt:lpstr>PowerPoint-presentatie</vt:lpstr>
      <vt:lpstr>PowerPoint-presentatie</vt:lpstr>
      <vt:lpstr>PowerPoint-presentatie</vt:lpstr>
      <vt:lpstr>Eurobarometer 1/3 (October 2016)</vt:lpstr>
      <vt:lpstr>Eurobarometer 2/3 (October 2016)</vt:lpstr>
      <vt:lpstr>Eurobarometer 3/3 (October 2016)</vt:lpstr>
      <vt:lpstr>Employment and Social Policy of the EU</vt:lpstr>
      <vt:lpstr>Employment and Social Policy of the EU</vt:lpstr>
      <vt:lpstr>Employment and Social Policy of the EU</vt:lpstr>
      <vt:lpstr>Tools – Strategies </vt:lpstr>
      <vt:lpstr>3.1. Minimum Requirements</vt:lpstr>
      <vt:lpstr>3.2. Funds</vt:lpstr>
      <vt:lpstr>3.3. Social Security Coordination</vt:lpstr>
      <vt:lpstr>3.4. Social Dialogue</vt:lpstr>
      <vt:lpstr>PowerPoint-presentatie</vt:lpstr>
      <vt:lpstr>PowerPoint-presentatie</vt:lpstr>
      <vt:lpstr>PowerPoint-presentatie</vt:lpstr>
      <vt:lpstr>PowerPoint-presentatie</vt:lpstr>
      <vt:lpstr>White Paper on the Future of Europe</vt:lpstr>
      <vt:lpstr>Social Europe:</vt:lpstr>
      <vt:lpstr>The Social Dimension of the EU  ESU Summer Academy Vienna – 1 July 2017  Prof. Steven Van Hecke        @VanHeckeSteven</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Jeroen</cp:lastModifiedBy>
  <cp:revision>227</cp:revision>
  <cp:lastPrinted>2016-08-30T09:28:14Z</cp:lastPrinted>
  <dcterms:created xsi:type="dcterms:W3CDTF">2012-07-10T07:57:57Z</dcterms:created>
  <dcterms:modified xsi:type="dcterms:W3CDTF">2017-07-07T18:32:05Z</dcterms:modified>
</cp:coreProperties>
</file>