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</p:sldMasterIdLst>
  <p:notesMasterIdLst>
    <p:notesMasterId r:id="rId18"/>
  </p:notesMasterIdLst>
  <p:handoutMasterIdLst>
    <p:handoutMasterId r:id="rId19"/>
  </p:handoutMasterIdLst>
  <p:sldIdLst>
    <p:sldId id="261" r:id="rId3"/>
    <p:sldId id="373" r:id="rId4"/>
    <p:sldId id="409" r:id="rId5"/>
    <p:sldId id="372" r:id="rId6"/>
    <p:sldId id="410" r:id="rId7"/>
    <p:sldId id="386" r:id="rId8"/>
    <p:sldId id="387" r:id="rId9"/>
    <p:sldId id="379" r:id="rId10"/>
    <p:sldId id="411" r:id="rId11"/>
    <p:sldId id="415" r:id="rId12"/>
    <p:sldId id="400" r:id="rId13"/>
    <p:sldId id="412" r:id="rId14"/>
    <p:sldId id="413" r:id="rId15"/>
    <p:sldId id="396" r:id="rId16"/>
    <p:sldId id="414" r:id="rId17"/>
  </p:sldIdLst>
  <p:sldSz cx="12192000" cy="6858000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4D5D"/>
    <a:srgbClr val="DCE7F0"/>
    <a:srgbClr val="1D8DB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80" autoAdjust="0"/>
    <p:restoredTop sz="85504" autoAdjust="0"/>
  </p:normalViewPr>
  <p:slideViewPr>
    <p:cSldViewPr snapToGrid="0" snapToObjects="1">
      <p:cViewPr varScale="1">
        <p:scale>
          <a:sx n="70" d="100"/>
          <a:sy n="70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F591CCF-F6FD-734B-854A-5BC033593B1E}" type="datetimeFigureOut">
              <a:rPr lang="nl-NL" smtClean="0"/>
              <a:t>10-7-2020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152A6D4-CD3D-5148-8B70-A84796F201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3C66214-DB21-4647-B5DA-0D17CA592867}" type="datetimeFigureOut">
              <a:rPr lang="nl-NL" smtClean="0"/>
              <a:t>10-7-2020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61038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954E32A-327F-AF4B-8E1F-209FBF93D2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activ.com/section/future-eu/interview/von-der-leyen-we-now-need-to-build-resilient-green-digital-europ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matter.world/transitions/en/digital-transformation-and-ecological-transition-are-not-incompatible/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eddeutsche.de/politik/merkel-macron-eu-fonds-corona-1.4951747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ethe.de/en/kul/lit/21348125.html?forceDesktop=1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o8ushistory.weebly.com/the-columbian-exchange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tatista.com/chart/22165/countries-allowed-to-enter-eu-schengen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commission/sites/beta-political/files/political-guidelines-next-commission_en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dc.europa.eu/e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uobserver.com/coronavirus/14803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.com/5814940/china-mask-diplomacy-falters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jd.be/opinie/algemeen/de-strijd-tegen-het-coronationalisme/10215152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sf/main.jsp?catId=67&amp;langId=en&amp;newsId=9658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https://newsroom.consilium.europa.eu/permalink/p102517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070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https://www.euractiv.com/section/future-eu/interview/von-der-leyen-we-now-need-to-build-resilient-green-digital-europe/</a:t>
            </a:r>
            <a:r>
              <a:rPr lang="en-US" dirty="0"/>
              <a:t> (20 </a:t>
            </a:r>
            <a:r>
              <a:rPr lang="en-US" dirty="0" err="1"/>
              <a:t>april</a:t>
            </a:r>
            <a:r>
              <a:rPr lang="en-US" dirty="0"/>
              <a:t> 2020)</a:t>
            </a:r>
          </a:p>
          <a:p>
            <a:endParaRPr lang="nl-BE" dirty="0"/>
          </a:p>
          <a:p>
            <a:r>
              <a:rPr lang="nl-BE" dirty="0"/>
              <a:t>Bron afbeelding: </a:t>
            </a:r>
            <a:r>
              <a:rPr lang="en-US" dirty="0">
                <a:hlinkClick r:id="rId4"/>
              </a:rPr>
              <a:t>https://youmatter.world/transitions/en/digital-transformation-and-ecological-transition-are-not-incompatible/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778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https://www.sueddeutsche.de/politik/merkel-macron-eu-fonds-corona-1.4951747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4141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https://www.facebook.com/EuropeanCommission/videos/1708533269298798/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121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“Never let a good crisis go to waste.”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5174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https://newsroom.consilium.europa.eu/permalink/p102517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047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aseline="0" dirty="0"/>
              <a:t>Picture: </a:t>
            </a:r>
            <a:r>
              <a:rPr lang="en-US" dirty="0">
                <a:hlinkClick r:id="rId3"/>
              </a:rPr>
              <a:t>https://www.goethe.de/en/kul/lit/21348125.html?forceDesktop=1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83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http://mo8ushistory.weebly.com/the-columbian-exchange.html</a:t>
            </a:r>
            <a:r>
              <a:rPr lang="nl-BE" dirty="0"/>
              <a:t> (cf. Black </a:t>
            </a:r>
            <a:r>
              <a:rPr lang="nl-BE" dirty="0" err="1"/>
              <a:t>Lives</a:t>
            </a:r>
            <a:r>
              <a:rPr lang="nl-BE" dirty="0"/>
              <a:t> Matter)</a:t>
            </a:r>
            <a:endParaRPr lang="en-US" dirty="0"/>
          </a:p>
          <a:p>
            <a:r>
              <a:rPr lang="nl-BE" dirty="0">
                <a:hlinkClick r:id="rId4"/>
              </a:rPr>
              <a:t>https://www.statista.com/chart/22165/countries-allowed-to-enter-eu-schengen/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635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382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https://ec.europa.eu/commission/sites/beta-political/files/political-guidelines-next-commission_en.pdf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5203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https://www.ecdc.europa.eu/en</a:t>
            </a:r>
            <a:endParaRPr lang="en-US" dirty="0"/>
          </a:p>
          <a:p>
            <a:endParaRPr lang="nl-BE" dirty="0"/>
          </a:p>
          <a:p>
            <a:r>
              <a:rPr lang="en-US" dirty="0">
                <a:hlinkClick r:id="rId4"/>
              </a:rPr>
              <a:t>https://euobserver.com/coronavirus/148039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5488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https://time.com/5814940/china-mask-diplomacy-falters/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276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https://www.tijd.be/opinie/algemeen/de-strijd-tegen-het-coronationalisme/10215152.html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8424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https://ec.europa.eu/esf/main.jsp?catId=67&amp;langId=en&amp;newsId=9658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87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58357"/>
            <a:ext cx="3471771" cy="7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58357"/>
            <a:ext cx="3471771" cy="7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A7081-D270-4FBF-AE40-A52D674243CC}" type="datetime1">
              <a:rPr lang="nl-BE" smtClean="0"/>
              <a:t>10/07/2020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415A-EEF6-439C-A913-189A8C067023}" type="datetime1">
              <a:rPr lang="nl-BE" smtClean="0"/>
              <a:t>10/07/2020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DF125-8D2F-407C-A946-0B214A077F46}" type="datetime1">
              <a:rPr lang="nl-BE" smtClean="0"/>
              <a:t>10/07/2020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66779-A426-4C6E-B33F-12BA9B572EC4}" type="datetime1">
              <a:rPr lang="nl-BE" smtClean="0"/>
              <a:t>10/07/2020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DF61B-1080-4D20-8EAC-F5AC55182461}" type="datetime1">
              <a:rPr lang="nl-BE" smtClean="0"/>
              <a:t>10/07/2020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4F625-24B7-4F40-98BC-AFA043082CE9}" type="datetime1">
              <a:rPr lang="nl-BE" smtClean="0"/>
              <a:t>10/07/2020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2B6-1303-46D4-9581-5E95FC0B22E4}" type="datetime1">
              <a:rPr lang="nl-BE" smtClean="0"/>
              <a:t>10/07/2020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3976-FDFC-4D8C-ACD3-BCE6A597C36A}" type="datetime1">
              <a:rPr lang="nl-BE" smtClean="0"/>
              <a:t>10/07/2020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FEA79-DE61-4EF0-8C65-B83CEE2687EB}" type="datetime1">
              <a:rPr lang="nl-BE" smtClean="0"/>
              <a:t>10/07/2020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C5B9-2DE2-43DC-AAE2-5679419BAC4A}" type="datetime1">
              <a:rPr lang="nl-BE" smtClean="0"/>
              <a:t>10/07/2020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07603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BB46EC33-4D1A-4426-91DF-270C2E654CCE}" type="datetime1">
              <a:rPr lang="nl-BE" smtClean="0"/>
              <a:t>10/07/2020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302800" y="6207603"/>
            <a:ext cx="4993739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 dirty="0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18" y="6346811"/>
            <a:ext cx="1731268" cy="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58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48C250A7-EEA6-4BD5-AB95-D7BF57F3506B}" type="datetime1">
              <a:rPr lang="nl-BE" smtClean="0"/>
              <a:t>10/07/2020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303339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 dirty="0"/>
              <a:t>Faculteit, departement, dienst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18" y="6346811"/>
            <a:ext cx="1731268" cy="3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75998" y="469232"/>
            <a:ext cx="11273102" cy="4635566"/>
          </a:xfrm>
        </p:spPr>
        <p:txBody>
          <a:bodyPr/>
          <a:lstStyle/>
          <a:p>
            <a:br>
              <a:rPr lang="nl-BE" b="1" dirty="0"/>
            </a:br>
            <a:r>
              <a:rPr lang="nl-BE" b="1" dirty="0"/>
              <a:t>Europe &amp; corona: </a:t>
            </a:r>
            <a:r>
              <a:rPr lang="nl-BE" b="1" i="1" dirty="0"/>
              <a:t>never waste a good crisis</a:t>
            </a:r>
            <a:r>
              <a:rPr lang="nl-BE" b="1" dirty="0"/>
              <a:t>?</a:t>
            </a:r>
            <a:br>
              <a:rPr lang="nl-BE" sz="3600" b="1" dirty="0"/>
            </a:br>
            <a:br>
              <a:rPr lang="nl-BE" sz="3600" b="1" dirty="0"/>
            </a:br>
            <a:br>
              <a:rPr lang="nl-BE" sz="3600" dirty="0"/>
            </a:br>
            <a:r>
              <a:rPr lang="nl-BE" sz="3200" dirty="0"/>
              <a:t>European </a:t>
            </a:r>
            <a:r>
              <a:rPr lang="nl-BE" sz="3200" dirty="0" err="1"/>
              <a:t>Seniors</a:t>
            </a:r>
            <a:r>
              <a:rPr lang="nl-BE" sz="3200" dirty="0"/>
              <a:t>’ Union</a:t>
            </a:r>
            <a:br>
              <a:rPr lang="nl-BE" sz="3200" dirty="0"/>
            </a:br>
            <a:r>
              <a:rPr lang="nl-BE" sz="3200" dirty="0"/>
              <a:t>4 </a:t>
            </a:r>
            <a:r>
              <a:rPr lang="nl-BE" sz="3200" dirty="0" err="1"/>
              <a:t>July</a:t>
            </a:r>
            <a:r>
              <a:rPr lang="nl-BE" sz="3200" dirty="0"/>
              <a:t> 2020</a:t>
            </a: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NL"/>
              <a:t>Prof. dr. Steven Van Hecke</a:t>
            </a:r>
            <a:br>
              <a:rPr lang="nl-NL"/>
            </a:br>
            <a:r>
              <a:rPr lang="nl-NL"/>
              <a:t>      @VanHeckeSteven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3" y="5735397"/>
            <a:ext cx="426687" cy="34561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28" y="2430780"/>
            <a:ext cx="6209672" cy="413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92" y="0"/>
            <a:ext cx="11148508" cy="91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76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“</a:t>
            </a:r>
            <a:r>
              <a:rPr lang="nl-BE" i="1" dirty="0" err="1"/>
              <a:t>twin</a:t>
            </a:r>
            <a:r>
              <a:rPr lang="nl-BE" i="1" dirty="0"/>
              <a:t> </a:t>
            </a:r>
            <a:r>
              <a:rPr lang="nl-BE" i="1" dirty="0" err="1"/>
              <a:t>transition</a:t>
            </a:r>
            <a:r>
              <a:rPr lang="nl-BE" i="1" dirty="0"/>
              <a:t> of </a:t>
            </a:r>
            <a:r>
              <a:rPr lang="nl-BE" i="1" dirty="0" err="1"/>
              <a:t>digitalisation</a:t>
            </a:r>
            <a:r>
              <a:rPr lang="nl-BE" i="1" dirty="0"/>
              <a:t> </a:t>
            </a:r>
            <a:r>
              <a:rPr lang="nl-BE" i="1" dirty="0" err="1"/>
              <a:t>and</a:t>
            </a:r>
            <a:r>
              <a:rPr lang="nl-BE" i="1" dirty="0"/>
              <a:t> </a:t>
            </a:r>
            <a:r>
              <a:rPr lang="nl-BE" i="1" dirty="0" err="1"/>
              <a:t>decarbonisation</a:t>
            </a:r>
            <a:r>
              <a:rPr lang="nl-BE" dirty="0"/>
              <a:t>”</a:t>
            </a:r>
            <a:endParaRPr lang="en-US" dirty="0"/>
          </a:p>
        </p:txBody>
      </p:sp>
      <p:pic>
        <p:nvPicPr>
          <p:cNvPr id="4098" name="Picture 2" descr="Digital transformation and ecological transition are no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43" y="1645920"/>
            <a:ext cx="6868735" cy="419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04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070" y="39305"/>
            <a:ext cx="8023860" cy="681869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4864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822" y="114299"/>
            <a:ext cx="5309780" cy="663511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65128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pic>
        <p:nvPicPr>
          <p:cNvPr id="3074" name="Picture 2" descr="Coronavirus: Boris Johnson admitted to hosp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0"/>
            <a:ext cx="5816600" cy="930656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1366837"/>
            <a:ext cx="6191250" cy="41243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57528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575998" y="469232"/>
            <a:ext cx="11273102" cy="4635566"/>
          </a:xfrm>
        </p:spPr>
        <p:txBody>
          <a:bodyPr/>
          <a:lstStyle/>
          <a:p>
            <a:br>
              <a:rPr lang="nl-BE" b="1" dirty="0"/>
            </a:br>
            <a:r>
              <a:rPr lang="nl-BE" b="1" dirty="0"/>
              <a:t>Europe &amp; corona: </a:t>
            </a:r>
            <a:r>
              <a:rPr lang="nl-BE" b="1" i="1" dirty="0"/>
              <a:t>never waste a good crisis</a:t>
            </a:r>
            <a:r>
              <a:rPr lang="nl-BE" b="1" dirty="0"/>
              <a:t>?</a:t>
            </a:r>
            <a:br>
              <a:rPr lang="nl-BE" sz="3600" b="1" dirty="0"/>
            </a:br>
            <a:br>
              <a:rPr lang="nl-BE" sz="3600" b="1" dirty="0"/>
            </a:br>
            <a:br>
              <a:rPr lang="nl-BE" sz="3600" dirty="0"/>
            </a:br>
            <a:r>
              <a:rPr lang="nl-BE" sz="3200" dirty="0"/>
              <a:t>European </a:t>
            </a:r>
            <a:r>
              <a:rPr lang="nl-BE" sz="3200" dirty="0" err="1"/>
              <a:t>Seniors</a:t>
            </a:r>
            <a:r>
              <a:rPr lang="nl-BE" sz="3200" dirty="0"/>
              <a:t>’ Union</a:t>
            </a:r>
            <a:br>
              <a:rPr lang="nl-BE" sz="3200" dirty="0"/>
            </a:br>
            <a:r>
              <a:rPr lang="nl-BE" sz="3200" dirty="0"/>
              <a:t>4 </a:t>
            </a:r>
            <a:r>
              <a:rPr lang="nl-BE" sz="3200" dirty="0" err="1"/>
              <a:t>July</a:t>
            </a:r>
            <a:r>
              <a:rPr lang="nl-BE" sz="3200" dirty="0"/>
              <a:t> 2020</a:t>
            </a:r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NL"/>
              <a:t>Prof. dr. Steven Van Hecke</a:t>
            </a:r>
            <a:br>
              <a:rPr lang="nl-NL"/>
            </a:br>
            <a:r>
              <a:rPr lang="nl-NL"/>
              <a:t>      @VanHeckeSteven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3" y="5735397"/>
            <a:ext cx="426687" cy="34561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28" y="2430780"/>
            <a:ext cx="6209672" cy="413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5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“In der Beschränkung zeigt sich erst der Meister” </a:t>
            </a:r>
            <a:r>
              <a:rPr lang="de-DE" sz="1800" dirty="0"/>
              <a:t>Johann Wolfgang von Goethe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Challenge 1: Not exhaustive but representative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2165804"/>
            <a:ext cx="8570912" cy="395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3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Challenge 2: What has not been said yet?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542" y="1241276"/>
            <a:ext cx="6199967" cy="55332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7" y="1241276"/>
            <a:ext cx="5157933" cy="553323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48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474400" y="1389436"/>
            <a:ext cx="11041200" cy="44640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endParaRPr lang="en-US" sz="3200" dirty="0"/>
          </a:p>
          <a:p>
            <a:pPr marL="457200" indent="-457200">
              <a:buAutoNum type="arabicPeriod"/>
            </a:pPr>
            <a:r>
              <a:rPr lang="en-US" sz="3200" dirty="0"/>
              <a:t>Just another crisis</a:t>
            </a:r>
          </a:p>
          <a:p>
            <a:pPr marL="457200" indent="-457200">
              <a:buAutoNum type="arabicPeriod"/>
            </a:pPr>
            <a:r>
              <a:rPr lang="en-US" sz="3200" dirty="0"/>
              <a:t>Just another government</a:t>
            </a:r>
          </a:p>
          <a:p>
            <a:pPr marL="457200" indent="-457200">
              <a:buAutoNum type="arabicPeriod"/>
            </a:pPr>
            <a:r>
              <a:rPr lang="en-US" sz="3200" dirty="0"/>
              <a:t>Never underestimate the Commission</a:t>
            </a:r>
          </a:p>
          <a:p>
            <a:pPr marL="457200" indent="-457200">
              <a:buAutoNum type="arabicPeriod"/>
            </a:pPr>
            <a:r>
              <a:rPr lang="en-US" sz="3200" dirty="0"/>
              <a:t>The EU looks like … God</a:t>
            </a:r>
          </a:p>
          <a:p>
            <a:pPr marL="457200" indent="-457200">
              <a:buAutoNum type="arabicPeriod"/>
            </a:pPr>
            <a:r>
              <a:rPr lang="en-US" sz="3200" dirty="0"/>
              <a:t>And let’s count on … Merkel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lessons from 5 months Covid-19 in the EU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539" y="4320541"/>
            <a:ext cx="3407843" cy="15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53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26530" y="637380"/>
            <a:ext cx="5147820" cy="2140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3200" dirty="0"/>
              <a:t>“We </a:t>
            </a:r>
            <a:r>
              <a:rPr lang="en-US" sz="3200" dirty="0"/>
              <a:t>have moved out of the era of crisis management and can now look forward” (18 July 2019)</a:t>
            </a:r>
            <a:endParaRPr lang="nl-BE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28" y="240030"/>
            <a:ext cx="5797544" cy="6461760"/>
          </a:xfrm>
          <a:prstGeom prst="rect">
            <a:avLst/>
          </a:prstGeom>
        </p:spPr>
      </p:pic>
      <p:pic>
        <p:nvPicPr>
          <p:cNvPr id="3074" name="Picture 2" descr="European Parliament :: Ursula von der Leyen is the next Commissio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01" y="2777490"/>
            <a:ext cx="4675189" cy="31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287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9" y="144208"/>
            <a:ext cx="11396625" cy="260375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319" y="508000"/>
            <a:ext cx="4504105" cy="613251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5820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287764"/>
            <a:ext cx="9043987" cy="640513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3867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21" y="207036"/>
            <a:ext cx="8400642" cy="642871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07189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pic>
        <p:nvPicPr>
          <p:cNvPr id="6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11" y="141985"/>
            <a:ext cx="7629524" cy="589365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57079407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434</Words>
  <Application>Microsoft Office PowerPoint</Application>
  <PresentationFormat>Breedbeeld</PresentationFormat>
  <Paragraphs>61</Paragraphs>
  <Slides>15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KU Leuven</vt:lpstr>
      <vt:lpstr>KU Leuven Sedes</vt:lpstr>
      <vt:lpstr> Europe &amp; corona: never waste a good crisis?   European Seniors’ Union 4 July 2020</vt:lpstr>
      <vt:lpstr>Challenge 1: Not exhaustive but representative</vt:lpstr>
      <vt:lpstr>Challenge 2: What has not been said yet?</vt:lpstr>
      <vt:lpstr>5 lessons from 5 months Covid-19 in the EU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“twin transition of digitalisation and decarbonisation”</vt:lpstr>
      <vt:lpstr>PowerPoint-presentatie</vt:lpstr>
      <vt:lpstr>PowerPoint-presentatie</vt:lpstr>
      <vt:lpstr>PowerPoint-presentatie</vt:lpstr>
      <vt:lpstr> Europe &amp; corona: never waste a good crisis?   European Seniors’ Union 4 July 2020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2020-07-10T19:28:11Z</dcterms:modified>
</cp:coreProperties>
</file>