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4" r:id="rId2"/>
    <p:sldId id="256" r:id="rId3"/>
    <p:sldId id="267" r:id="rId4"/>
    <p:sldId id="269" r:id="rId5"/>
    <p:sldId id="272" r:id="rId6"/>
    <p:sldId id="271" r:id="rId7"/>
    <p:sldId id="279" r:id="rId8"/>
    <p:sldId id="287" r:id="rId9"/>
    <p:sldId id="278" r:id="rId10"/>
    <p:sldId id="277" r:id="rId11"/>
    <p:sldId id="276" r:id="rId12"/>
    <p:sldId id="286" r:id="rId13"/>
    <p:sldId id="281" r:id="rId14"/>
    <p:sldId id="289" r:id="rId15"/>
    <p:sldId id="285" r:id="rId16"/>
    <p:sldId id="283" r:id="rId17"/>
    <p:sldId id="292" r:id="rId18"/>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9" autoAdjust="0"/>
    <p:restoredTop sz="94660"/>
  </p:normalViewPr>
  <p:slideViewPr>
    <p:cSldViewPr snapToGrid="0">
      <p:cViewPr varScale="1">
        <p:scale>
          <a:sx n="91" d="100"/>
          <a:sy n="91" d="100"/>
        </p:scale>
        <p:origin x="208" y="9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FADC16-BDCE-4CEF-95E6-3C35B06DBFEA}"/>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01E9F623-BFA4-4834-AEF8-1115F5B02D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C5ED3D94-4206-4286-8534-71A409E51E7D}"/>
              </a:ext>
            </a:extLst>
          </p:cNvPr>
          <p:cNvSpPr>
            <a:spLocks noGrp="1"/>
          </p:cNvSpPr>
          <p:nvPr>
            <p:ph type="dt" sz="half" idx="10"/>
          </p:nvPr>
        </p:nvSpPr>
        <p:spPr/>
        <p:txBody>
          <a:bodyPr/>
          <a:lstStyle/>
          <a:p>
            <a:fld id="{E8B0054B-E7F9-4D07-8EA8-A28DD583224F}" type="datetimeFigureOut">
              <a:rPr lang="nl-BE" smtClean="0"/>
              <a:t>23/09/2021</a:t>
            </a:fld>
            <a:endParaRPr lang="nl-BE"/>
          </a:p>
        </p:txBody>
      </p:sp>
      <p:sp>
        <p:nvSpPr>
          <p:cNvPr id="5" name="Tijdelijke aanduiding voor voettekst 4">
            <a:extLst>
              <a:ext uri="{FF2B5EF4-FFF2-40B4-BE49-F238E27FC236}">
                <a16:creationId xmlns:a16="http://schemas.microsoft.com/office/drawing/2014/main" id="{2D3E21F6-BA73-40C4-B838-C90B218A43D8}"/>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674F54C1-C6B4-40AE-9611-61E8F1B4EEBB}"/>
              </a:ext>
            </a:extLst>
          </p:cNvPr>
          <p:cNvSpPr>
            <a:spLocks noGrp="1"/>
          </p:cNvSpPr>
          <p:nvPr>
            <p:ph type="sldNum" sz="quarter" idx="12"/>
          </p:nvPr>
        </p:nvSpPr>
        <p:spPr/>
        <p:txBody>
          <a:bodyPr/>
          <a:lstStyle/>
          <a:p>
            <a:fld id="{1F1B3C50-0C55-4B35-9E82-641F1C5693D4}" type="slidenum">
              <a:rPr lang="nl-BE" smtClean="0"/>
              <a:t>‹#›</a:t>
            </a:fld>
            <a:endParaRPr lang="nl-BE"/>
          </a:p>
        </p:txBody>
      </p:sp>
    </p:spTree>
    <p:extLst>
      <p:ext uri="{BB962C8B-B14F-4D97-AF65-F5344CB8AC3E}">
        <p14:creationId xmlns:p14="http://schemas.microsoft.com/office/powerpoint/2010/main" val="3743476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5C1AF0-128F-400E-AC95-19111CC0905A}"/>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0D707391-11FD-4920-A5C0-0BC47B8C42B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5E04BCBE-866D-4D70-8985-E4A301675EF6}"/>
              </a:ext>
            </a:extLst>
          </p:cNvPr>
          <p:cNvSpPr>
            <a:spLocks noGrp="1"/>
          </p:cNvSpPr>
          <p:nvPr>
            <p:ph type="dt" sz="half" idx="10"/>
          </p:nvPr>
        </p:nvSpPr>
        <p:spPr/>
        <p:txBody>
          <a:bodyPr/>
          <a:lstStyle/>
          <a:p>
            <a:fld id="{E8B0054B-E7F9-4D07-8EA8-A28DD583224F}" type="datetimeFigureOut">
              <a:rPr lang="nl-BE" smtClean="0"/>
              <a:t>23/09/2021</a:t>
            </a:fld>
            <a:endParaRPr lang="nl-BE"/>
          </a:p>
        </p:txBody>
      </p:sp>
      <p:sp>
        <p:nvSpPr>
          <p:cNvPr id="5" name="Tijdelijke aanduiding voor voettekst 4">
            <a:extLst>
              <a:ext uri="{FF2B5EF4-FFF2-40B4-BE49-F238E27FC236}">
                <a16:creationId xmlns:a16="http://schemas.microsoft.com/office/drawing/2014/main" id="{6BEF7D6A-0612-45F0-B0D7-DB0AC80E4938}"/>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A116F6D1-3001-4176-9DFE-F336409E067D}"/>
              </a:ext>
            </a:extLst>
          </p:cNvPr>
          <p:cNvSpPr>
            <a:spLocks noGrp="1"/>
          </p:cNvSpPr>
          <p:nvPr>
            <p:ph type="sldNum" sz="quarter" idx="12"/>
          </p:nvPr>
        </p:nvSpPr>
        <p:spPr/>
        <p:txBody>
          <a:bodyPr/>
          <a:lstStyle/>
          <a:p>
            <a:fld id="{1F1B3C50-0C55-4B35-9E82-641F1C5693D4}" type="slidenum">
              <a:rPr lang="nl-BE" smtClean="0"/>
              <a:t>‹#›</a:t>
            </a:fld>
            <a:endParaRPr lang="nl-BE"/>
          </a:p>
        </p:txBody>
      </p:sp>
    </p:spTree>
    <p:extLst>
      <p:ext uri="{BB962C8B-B14F-4D97-AF65-F5344CB8AC3E}">
        <p14:creationId xmlns:p14="http://schemas.microsoft.com/office/powerpoint/2010/main" val="2805741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D647FD3D-02E4-4BAB-ACA5-3A42832387A3}"/>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1A9B1E60-3A5E-44D2-9F74-60B42E6F90C6}"/>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4441D572-5FD4-4818-B405-3690F7962EEF}"/>
              </a:ext>
            </a:extLst>
          </p:cNvPr>
          <p:cNvSpPr>
            <a:spLocks noGrp="1"/>
          </p:cNvSpPr>
          <p:nvPr>
            <p:ph type="dt" sz="half" idx="10"/>
          </p:nvPr>
        </p:nvSpPr>
        <p:spPr/>
        <p:txBody>
          <a:bodyPr/>
          <a:lstStyle/>
          <a:p>
            <a:fld id="{E8B0054B-E7F9-4D07-8EA8-A28DD583224F}" type="datetimeFigureOut">
              <a:rPr lang="nl-BE" smtClean="0"/>
              <a:t>23/09/2021</a:t>
            </a:fld>
            <a:endParaRPr lang="nl-BE"/>
          </a:p>
        </p:txBody>
      </p:sp>
      <p:sp>
        <p:nvSpPr>
          <p:cNvPr id="5" name="Tijdelijke aanduiding voor voettekst 4">
            <a:extLst>
              <a:ext uri="{FF2B5EF4-FFF2-40B4-BE49-F238E27FC236}">
                <a16:creationId xmlns:a16="http://schemas.microsoft.com/office/drawing/2014/main" id="{486922FE-0AB4-4AF6-9964-DCC86EB51EC5}"/>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75E69604-E919-4173-8EB7-2F62EBE42DA8}"/>
              </a:ext>
            </a:extLst>
          </p:cNvPr>
          <p:cNvSpPr>
            <a:spLocks noGrp="1"/>
          </p:cNvSpPr>
          <p:nvPr>
            <p:ph type="sldNum" sz="quarter" idx="12"/>
          </p:nvPr>
        </p:nvSpPr>
        <p:spPr/>
        <p:txBody>
          <a:bodyPr/>
          <a:lstStyle/>
          <a:p>
            <a:fld id="{1F1B3C50-0C55-4B35-9E82-641F1C5693D4}" type="slidenum">
              <a:rPr lang="nl-BE" smtClean="0"/>
              <a:t>‹#›</a:t>
            </a:fld>
            <a:endParaRPr lang="nl-BE"/>
          </a:p>
        </p:txBody>
      </p:sp>
    </p:spTree>
    <p:extLst>
      <p:ext uri="{BB962C8B-B14F-4D97-AF65-F5344CB8AC3E}">
        <p14:creationId xmlns:p14="http://schemas.microsoft.com/office/powerpoint/2010/main" val="279242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47D372-9825-4918-AADC-6709FDA12F73}"/>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9F2D4353-F34D-476C-84F8-218E9081A561}"/>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0F4265BF-70C8-4842-967E-FA1FA39B29DD}"/>
              </a:ext>
            </a:extLst>
          </p:cNvPr>
          <p:cNvSpPr>
            <a:spLocks noGrp="1"/>
          </p:cNvSpPr>
          <p:nvPr>
            <p:ph type="dt" sz="half" idx="10"/>
          </p:nvPr>
        </p:nvSpPr>
        <p:spPr/>
        <p:txBody>
          <a:bodyPr/>
          <a:lstStyle/>
          <a:p>
            <a:fld id="{E8B0054B-E7F9-4D07-8EA8-A28DD583224F}" type="datetimeFigureOut">
              <a:rPr lang="nl-BE" smtClean="0"/>
              <a:t>23/09/2021</a:t>
            </a:fld>
            <a:endParaRPr lang="nl-BE"/>
          </a:p>
        </p:txBody>
      </p:sp>
      <p:sp>
        <p:nvSpPr>
          <p:cNvPr id="5" name="Tijdelijke aanduiding voor voettekst 4">
            <a:extLst>
              <a:ext uri="{FF2B5EF4-FFF2-40B4-BE49-F238E27FC236}">
                <a16:creationId xmlns:a16="http://schemas.microsoft.com/office/drawing/2014/main" id="{B6D1C6E1-8349-4EC4-BD60-EA19CE3D06F7}"/>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25BF7CBB-5554-4A69-875B-5B97E11CFBA5}"/>
              </a:ext>
            </a:extLst>
          </p:cNvPr>
          <p:cNvSpPr>
            <a:spLocks noGrp="1"/>
          </p:cNvSpPr>
          <p:nvPr>
            <p:ph type="sldNum" sz="quarter" idx="12"/>
          </p:nvPr>
        </p:nvSpPr>
        <p:spPr/>
        <p:txBody>
          <a:bodyPr/>
          <a:lstStyle/>
          <a:p>
            <a:fld id="{1F1B3C50-0C55-4B35-9E82-641F1C5693D4}" type="slidenum">
              <a:rPr lang="nl-BE" smtClean="0"/>
              <a:t>‹#›</a:t>
            </a:fld>
            <a:endParaRPr lang="nl-BE"/>
          </a:p>
        </p:txBody>
      </p:sp>
    </p:spTree>
    <p:extLst>
      <p:ext uri="{BB962C8B-B14F-4D97-AF65-F5344CB8AC3E}">
        <p14:creationId xmlns:p14="http://schemas.microsoft.com/office/powerpoint/2010/main" val="3049752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4E1D54-6A8B-463A-A513-DFB467C7C93A}"/>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6784D770-A391-4ED5-BE77-264B0860B3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1F6091BB-5BE3-46CC-9EC0-33C05A76AE0E}"/>
              </a:ext>
            </a:extLst>
          </p:cNvPr>
          <p:cNvSpPr>
            <a:spLocks noGrp="1"/>
          </p:cNvSpPr>
          <p:nvPr>
            <p:ph type="dt" sz="half" idx="10"/>
          </p:nvPr>
        </p:nvSpPr>
        <p:spPr/>
        <p:txBody>
          <a:bodyPr/>
          <a:lstStyle/>
          <a:p>
            <a:fld id="{E8B0054B-E7F9-4D07-8EA8-A28DD583224F}" type="datetimeFigureOut">
              <a:rPr lang="nl-BE" smtClean="0"/>
              <a:t>23/09/2021</a:t>
            </a:fld>
            <a:endParaRPr lang="nl-BE"/>
          </a:p>
        </p:txBody>
      </p:sp>
      <p:sp>
        <p:nvSpPr>
          <p:cNvPr id="5" name="Tijdelijke aanduiding voor voettekst 4">
            <a:extLst>
              <a:ext uri="{FF2B5EF4-FFF2-40B4-BE49-F238E27FC236}">
                <a16:creationId xmlns:a16="http://schemas.microsoft.com/office/drawing/2014/main" id="{BAD47CFE-74C2-4B30-A250-94EFAE641817}"/>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01EC740C-A63B-4560-8A85-09621C9CC80F}"/>
              </a:ext>
            </a:extLst>
          </p:cNvPr>
          <p:cNvSpPr>
            <a:spLocks noGrp="1"/>
          </p:cNvSpPr>
          <p:nvPr>
            <p:ph type="sldNum" sz="quarter" idx="12"/>
          </p:nvPr>
        </p:nvSpPr>
        <p:spPr/>
        <p:txBody>
          <a:bodyPr/>
          <a:lstStyle/>
          <a:p>
            <a:fld id="{1F1B3C50-0C55-4B35-9E82-641F1C5693D4}" type="slidenum">
              <a:rPr lang="nl-BE" smtClean="0"/>
              <a:t>‹#›</a:t>
            </a:fld>
            <a:endParaRPr lang="nl-BE"/>
          </a:p>
        </p:txBody>
      </p:sp>
    </p:spTree>
    <p:extLst>
      <p:ext uri="{BB962C8B-B14F-4D97-AF65-F5344CB8AC3E}">
        <p14:creationId xmlns:p14="http://schemas.microsoft.com/office/powerpoint/2010/main" val="3634481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B33F5A-E20D-4734-9D28-85B2390239F5}"/>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01B15661-7AC0-4E34-B6DB-D3A1A6A7417C}"/>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35132AFC-8570-42DF-AEA9-4768F33E59A8}"/>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8FF24556-2B18-4F9E-9FFC-847A2E144140}"/>
              </a:ext>
            </a:extLst>
          </p:cNvPr>
          <p:cNvSpPr>
            <a:spLocks noGrp="1"/>
          </p:cNvSpPr>
          <p:nvPr>
            <p:ph type="dt" sz="half" idx="10"/>
          </p:nvPr>
        </p:nvSpPr>
        <p:spPr/>
        <p:txBody>
          <a:bodyPr/>
          <a:lstStyle/>
          <a:p>
            <a:fld id="{E8B0054B-E7F9-4D07-8EA8-A28DD583224F}" type="datetimeFigureOut">
              <a:rPr lang="nl-BE" smtClean="0"/>
              <a:t>23/09/2021</a:t>
            </a:fld>
            <a:endParaRPr lang="nl-BE"/>
          </a:p>
        </p:txBody>
      </p:sp>
      <p:sp>
        <p:nvSpPr>
          <p:cNvPr id="6" name="Tijdelijke aanduiding voor voettekst 5">
            <a:extLst>
              <a:ext uri="{FF2B5EF4-FFF2-40B4-BE49-F238E27FC236}">
                <a16:creationId xmlns:a16="http://schemas.microsoft.com/office/drawing/2014/main" id="{82EC6B6B-6F40-4F90-A78F-9A6F92577525}"/>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8B2DE2F9-96F4-492C-9E95-30ECC6E715FC}"/>
              </a:ext>
            </a:extLst>
          </p:cNvPr>
          <p:cNvSpPr>
            <a:spLocks noGrp="1"/>
          </p:cNvSpPr>
          <p:nvPr>
            <p:ph type="sldNum" sz="quarter" idx="12"/>
          </p:nvPr>
        </p:nvSpPr>
        <p:spPr/>
        <p:txBody>
          <a:bodyPr/>
          <a:lstStyle/>
          <a:p>
            <a:fld id="{1F1B3C50-0C55-4B35-9E82-641F1C5693D4}" type="slidenum">
              <a:rPr lang="nl-BE" smtClean="0"/>
              <a:t>‹#›</a:t>
            </a:fld>
            <a:endParaRPr lang="nl-BE"/>
          </a:p>
        </p:txBody>
      </p:sp>
    </p:spTree>
    <p:extLst>
      <p:ext uri="{BB962C8B-B14F-4D97-AF65-F5344CB8AC3E}">
        <p14:creationId xmlns:p14="http://schemas.microsoft.com/office/powerpoint/2010/main" val="1409256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4A43FA-2232-4928-B621-F49AEE4692FF}"/>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A7DDDE57-86CE-466A-A2B0-7B86761BF3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6DE6E978-008B-40EB-ADE2-28833F3B2D4C}"/>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E6705979-43C5-4E5A-8DF6-5F6D5921A1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37C0C857-77D9-41BF-ACB1-C3AA1C45ADB5}"/>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B74CA1F3-18DE-4C34-B466-AFA57ECB9258}"/>
              </a:ext>
            </a:extLst>
          </p:cNvPr>
          <p:cNvSpPr>
            <a:spLocks noGrp="1"/>
          </p:cNvSpPr>
          <p:nvPr>
            <p:ph type="dt" sz="half" idx="10"/>
          </p:nvPr>
        </p:nvSpPr>
        <p:spPr/>
        <p:txBody>
          <a:bodyPr/>
          <a:lstStyle/>
          <a:p>
            <a:fld id="{E8B0054B-E7F9-4D07-8EA8-A28DD583224F}" type="datetimeFigureOut">
              <a:rPr lang="nl-BE" smtClean="0"/>
              <a:t>23/09/2021</a:t>
            </a:fld>
            <a:endParaRPr lang="nl-BE"/>
          </a:p>
        </p:txBody>
      </p:sp>
      <p:sp>
        <p:nvSpPr>
          <p:cNvPr id="8" name="Tijdelijke aanduiding voor voettekst 7">
            <a:extLst>
              <a:ext uri="{FF2B5EF4-FFF2-40B4-BE49-F238E27FC236}">
                <a16:creationId xmlns:a16="http://schemas.microsoft.com/office/drawing/2014/main" id="{5291309A-8845-408D-8DE6-1258EC14D630}"/>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71F14DE2-108F-48DE-BAD0-A47388109A12}"/>
              </a:ext>
            </a:extLst>
          </p:cNvPr>
          <p:cNvSpPr>
            <a:spLocks noGrp="1"/>
          </p:cNvSpPr>
          <p:nvPr>
            <p:ph type="sldNum" sz="quarter" idx="12"/>
          </p:nvPr>
        </p:nvSpPr>
        <p:spPr/>
        <p:txBody>
          <a:bodyPr/>
          <a:lstStyle/>
          <a:p>
            <a:fld id="{1F1B3C50-0C55-4B35-9E82-641F1C5693D4}" type="slidenum">
              <a:rPr lang="nl-BE" smtClean="0"/>
              <a:t>‹#›</a:t>
            </a:fld>
            <a:endParaRPr lang="nl-BE"/>
          </a:p>
        </p:txBody>
      </p:sp>
    </p:spTree>
    <p:extLst>
      <p:ext uri="{BB962C8B-B14F-4D97-AF65-F5344CB8AC3E}">
        <p14:creationId xmlns:p14="http://schemas.microsoft.com/office/powerpoint/2010/main" val="1429309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FCB298-B582-439D-86DA-B9D25F866C2C}"/>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CD7963BB-24F0-44D2-9111-A456109149AE}"/>
              </a:ext>
            </a:extLst>
          </p:cNvPr>
          <p:cNvSpPr>
            <a:spLocks noGrp="1"/>
          </p:cNvSpPr>
          <p:nvPr>
            <p:ph type="dt" sz="half" idx="10"/>
          </p:nvPr>
        </p:nvSpPr>
        <p:spPr/>
        <p:txBody>
          <a:bodyPr/>
          <a:lstStyle/>
          <a:p>
            <a:fld id="{E8B0054B-E7F9-4D07-8EA8-A28DD583224F}" type="datetimeFigureOut">
              <a:rPr lang="nl-BE" smtClean="0"/>
              <a:t>23/09/2021</a:t>
            </a:fld>
            <a:endParaRPr lang="nl-BE"/>
          </a:p>
        </p:txBody>
      </p:sp>
      <p:sp>
        <p:nvSpPr>
          <p:cNvPr id="4" name="Tijdelijke aanduiding voor voettekst 3">
            <a:extLst>
              <a:ext uri="{FF2B5EF4-FFF2-40B4-BE49-F238E27FC236}">
                <a16:creationId xmlns:a16="http://schemas.microsoft.com/office/drawing/2014/main" id="{B33C2A54-8CF9-4915-BA87-7422D15090CC}"/>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1585F32D-7BC9-4C64-99DE-18CBCAA2FB86}"/>
              </a:ext>
            </a:extLst>
          </p:cNvPr>
          <p:cNvSpPr>
            <a:spLocks noGrp="1"/>
          </p:cNvSpPr>
          <p:nvPr>
            <p:ph type="sldNum" sz="quarter" idx="12"/>
          </p:nvPr>
        </p:nvSpPr>
        <p:spPr/>
        <p:txBody>
          <a:bodyPr/>
          <a:lstStyle/>
          <a:p>
            <a:fld id="{1F1B3C50-0C55-4B35-9E82-641F1C5693D4}" type="slidenum">
              <a:rPr lang="nl-BE" smtClean="0"/>
              <a:t>‹#›</a:t>
            </a:fld>
            <a:endParaRPr lang="nl-BE"/>
          </a:p>
        </p:txBody>
      </p:sp>
    </p:spTree>
    <p:extLst>
      <p:ext uri="{BB962C8B-B14F-4D97-AF65-F5344CB8AC3E}">
        <p14:creationId xmlns:p14="http://schemas.microsoft.com/office/powerpoint/2010/main" val="2993196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0660A72-BFC7-48D3-8E99-1FB5BE8B733E}"/>
              </a:ext>
            </a:extLst>
          </p:cNvPr>
          <p:cNvSpPr>
            <a:spLocks noGrp="1"/>
          </p:cNvSpPr>
          <p:nvPr>
            <p:ph type="dt" sz="half" idx="10"/>
          </p:nvPr>
        </p:nvSpPr>
        <p:spPr/>
        <p:txBody>
          <a:bodyPr/>
          <a:lstStyle/>
          <a:p>
            <a:fld id="{E8B0054B-E7F9-4D07-8EA8-A28DD583224F}" type="datetimeFigureOut">
              <a:rPr lang="nl-BE" smtClean="0"/>
              <a:t>23/09/2021</a:t>
            </a:fld>
            <a:endParaRPr lang="nl-BE"/>
          </a:p>
        </p:txBody>
      </p:sp>
      <p:sp>
        <p:nvSpPr>
          <p:cNvPr id="3" name="Tijdelijke aanduiding voor voettekst 2">
            <a:extLst>
              <a:ext uri="{FF2B5EF4-FFF2-40B4-BE49-F238E27FC236}">
                <a16:creationId xmlns:a16="http://schemas.microsoft.com/office/drawing/2014/main" id="{5773C744-8DC2-4002-9335-66184C879AC5}"/>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914080B3-35B0-4111-8B53-427699EAF809}"/>
              </a:ext>
            </a:extLst>
          </p:cNvPr>
          <p:cNvSpPr>
            <a:spLocks noGrp="1"/>
          </p:cNvSpPr>
          <p:nvPr>
            <p:ph type="sldNum" sz="quarter" idx="12"/>
          </p:nvPr>
        </p:nvSpPr>
        <p:spPr/>
        <p:txBody>
          <a:bodyPr/>
          <a:lstStyle/>
          <a:p>
            <a:fld id="{1F1B3C50-0C55-4B35-9E82-641F1C5693D4}" type="slidenum">
              <a:rPr lang="nl-BE" smtClean="0"/>
              <a:t>‹#›</a:t>
            </a:fld>
            <a:endParaRPr lang="nl-BE"/>
          </a:p>
        </p:txBody>
      </p:sp>
    </p:spTree>
    <p:extLst>
      <p:ext uri="{BB962C8B-B14F-4D97-AF65-F5344CB8AC3E}">
        <p14:creationId xmlns:p14="http://schemas.microsoft.com/office/powerpoint/2010/main" val="874334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DA4260-7C01-4D2C-BBCB-CD8F9669288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3726E4F3-F02F-409E-9561-BFA46A2FEB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D7AB3B1D-B412-4F99-8A66-23DA33B090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E8740EB-1154-423C-B2CE-6134703F7D95}"/>
              </a:ext>
            </a:extLst>
          </p:cNvPr>
          <p:cNvSpPr>
            <a:spLocks noGrp="1"/>
          </p:cNvSpPr>
          <p:nvPr>
            <p:ph type="dt" sz="half" idx="10"/>
          </p:nvPr>
        </p:nvSpPr>
        <p:spPr/>
        <p:txBody>
          <a:bodyPr/>
          <a:lstStyle/>
          <a:p>
            <a:fld id="{E8B0054B-E7F9-4D07-8EA8-A28DD583224F}" type="datetimeFigureOut">
              <a:rPr lang="nl-BE" smtClean="0"/>
              <a:t>23/09/2021</a:t>
            </a:fld>
            <a:endParaRPr lang="nl-BE"/>
          </a:p>
        </p:txBody>
      </p:sp>
      <p:sp>
        <p:nvSpPr>
          <p:cNvPr id="6" name="Tijdelijke aanduiding voor voettekst 5">
            <a:extLst>
              <a:ext uri="{FF2B5EF4-FFF2-40B4-BE49-F238E27FC236}">
                <a16:creationId xmlns:a16="http://schemas.microsoft.com/office/drawing/2014/main" id="{C39C068C-3EB7-4F43-96D6-01E41E6D39A0}"/>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C2ABF808-0C83-4FC7-B9EC-173268DDEA5B}"/>
              </a:ext>
            </a:extLst>
          </p:cNvPr>
          <p:cNvSpPr>
            <a:spLocks noGrp="1"/>
          </p:cNvSpPr>
          <p:nvPr>
            <p:ph type="sldNum" sz="quarter" idx="12"/>
          </p:nvPr>
        </p:nvSpPr>
        <p:spPr/>
        <p:txBody>
          <a:bodyPr/>
          <a:lstStyle/>
          <a:p>
            <a:fld id="{1F1B3C50-0C55-4B35-9E82-641F1C5693D4}" type="slidenum">
              <a:rPr lang="nl-BE" smtClean="0"/>
              <a:t>‹#›</a:t>
            </a:fld>
            <a:endParaRPr lang="nl-BE"/>
          </a:p>
        </p:txBody>
      </p:sp>
    </p:spTree>
    <p:extLst>
      <p:ext uri="{BB962C8B-B14F-4D97-AF65-F5344CB8AC3E}">
        <p14:creationId xmlns:p14="http://schemas.microsoft.com/office/powerpoint/2010/main" val="2577756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1F7E6-7F57-45B8-8027-9D4341E62A3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4BEEA725-BB0C-4535-975F-FC614B5FCD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0363F2BD-4D60-4FF6-8648-B103FB3FE3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135A1C5-5920-4B3D-86FC-91E7A6E2360E}"/>
              </a:ext>
            </a:extLst>
          </p:cNvPr>
          <p:cNvSpPr>
            <a:spLocks noGrp="1"/>
          </p:cNvSpPr>
          <p:nvPr>
            <p:ph type="dt" sz="half" idx="10"/>
          </p:nvPr>
        </p:nvSpPr>
        <p:spPr/>
        <p:txBody>
          <a:bodyPr/>
          <a:lstStyle/>
          <a:p>
            <a:fld id="{E8B0054B-E7F9-4D07-8EA8-A28DD583224F}" type="datetimeFigureOut">
              <a:rPr lang="nl-BE" smtClean="0"/>
              <a:t>23/09/2021</a:t>
            </a:fld>
            <a:endParaRPr lang="nl-BE"/>
          </a:p>
        </p:txBody>
      </p:sp>
      <p:sp>
        <p:nvSpPr>
          <p:cNvPr id="6" name="Tijdelijke aanduiding voor voettekst 5">
            <a:extLst>
              <a:ext uri="{FF2B5EF4-FFF2-40B4-BE49-F238E27FC236}">
                <a16:creationId xmlns:a16="http://schemas.microsoft.com/office/drawing/2014/main" id="{B2B2CB7C-A9FE-45DE-B408-1B58547FFBA5}"/>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53636192-311C-47FF-9270-4DDD183197EE}"/>
              </a:ext>
            </a:extLst>
          </p:cNvPr>
          <p:cNvSpPr>
            <a:spLocks noGrp="1"/>
          </p:cNvSpPr>
          <p:nvPr>
            <p:ph type="sldNum" sz="quarter" idx="12"/>
          </p:nvPr>
        </p:nvSpPr>
        <p:spPr/>
        <p:txBody>
          <a:bodyPr/>
          <a:lstStyle/>
          <a:p>
            <a:fld id="{1F1B3C50-0C55-4B35-9E82-641F1C5693D4}" type="slidenum">
              <a:rPr lang="nl-BE" smtClean="0"/>
              <a:t>‹#›</a:t>
            </a:fld>
            <a:endParaRPr lang="nl-BE"/>
          </a:p>
        </p:txBody>
      </p:sp>
    </p:spTree>
    <p:extLst>
      <p:ext uri="{BB962C8B-B14F-4D97-AF65-F5344CB8AC3E}">
        <p14:creationId xmlns:p14="http://schemas.microsoft.com/office/powerpoint/2010/main" val="3664598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EB9BE26-8782-4646-AA9A-37C7BC9191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7F2CC1D6-C2AA-40F1-B10D-0B04E081DA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EA67A256-16E8-4F0B-BB29-A27F557735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B0054B-E7F9-4D07-8EA8-A28DD583224F}" type="datetimeFigureOut">
              <a:rPr lang="nl-BE" smtClean="0"/>
              <a:t>23/09/2021</a:t>
            </a:fld>
            <a:endParaRPr lang="nl-BE"/>
          </a:p>
        </p:txBody>
      </p:sp>
      <p:sp>
        <p:nvSpPr>
          <p:cNvPr id="5" name="Tijdelijke aanduiding voor voettekst 4">
            <a:extLst>
              <a:ext uri="{FF2B5EF4-FFF2-40B4-BE49-F238E27FC236}">
                <a16:creationId xmlns:a16="http://schemas.microsoft.com/office/drawing/2014/main" id="{D6DF781F-774F-444D-B498-531DFAFB91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CF9DA9E4-D8F9-4A34-85BB-5167491803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1B3C50-0C55-4B35-9E82-641F1C5693D4}" type="slidenum">
              <a:rPr lang="nl-BE" smtClean="0"/>
              <a:t>‹#›</a:t>
            </a:fld>
            <a:endParaRPr lang="nl-BE"/>
          </a:p>
        </p:txBody>
      </p:sp>
    </p:spTree>
    <p:extLst>
      <p:ext uri="{BB962C8B-B14F-4D97-AF65-F5344CB8AC3E}">
        <p14:creationId xmlns:p14="http://schemas.microsoft.com/office/powerpoint/2010/main" val="32536686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2F7ED1-0CCC-074D-9E52-038F201E1D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8590" y="1383030"/>
            <a:ext cx="7762239" cy="4366260"/>
          </a:xfrm>
          <a:prstGeom prst="rect">
            <a:avLst/>
          </a:prstGeom>
        </p:spPr>
      </p:pic>
    </p:spTree>
    <p:extLst>
      <p:ext uri="{BB962C8B-B14F-4D97-AF65-F5344CB8AC3E}">
        <p14:creationId xmlns:p14="http://schemas.microsoft.com/office/powerpoint/2010/main" val="3470597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5004B1F-AE61-4A13-9D7C-324F1D0CFF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12" y="159510"/>
            <a:ext cx="3756956" cy="1862330"/>
          </a:xfrm>
          <a:prstGeom prst="rect">
            <a:avLst/>
          </a:prstGeom>
        </p:spPr>
      </p:pic>
      <p:sp>
        <p:nvSpPr>
          <p:cNvPr id="8" name="Rectangle 7">
            <a:extLst>
              <a:ext uri="{FF2B5EF4-FFF2-40B4-BE49-F238E27FC236}">
                <a16:creationId xmlns:a16="http://schemas.microsoft.com/office/drawing/2014/main" id="{1F4AB63B-2575-434C-9EED-BA61F7116C7C}"/>
              </a:ext>
            </a:extLst>
          </p:cNvPr>
          <p:cNvSpPr/>
          <p:nvPr/>
        </p:nvSpPr>
        <p:spPr>
          <a:xfrm>
            <a:off x="8712164" y="778411"/>
            <a:ext cx="2375174"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8800" b="1" i="1" u="none" strike="noStrike" kern="1200" cap="none" spc="50" normalizeH="0" baseline="0" noProof="0" dirty="0">
                <a:ln w="9525" cmpd="sng">
                  <a:solidFill>
                    <a:srgbClr val="FFC000">
                      <a:lumMod val="60000"/>
                      <a:lumOff val="40000"/>
                    </a:srgbClr>
                  </a:solidFill>
                  <a:prstDash val="solid"/>
                </a:ln>
                <a:solidFill>
                  <a:srgbClr val="FFC000">
                    <a:lumMod val="40000"/>
                    <a:lumOff val="60000"/>
                  </a:srgbClr>
                </a:solidFill>
                <a:effectLst>
                  <a:glow rad="38100">
                    <a:srgbClr val="4472C4">
                      <a:alpha val="40000"/>
                    </a:srgbClr>
                  </a:glow>
                  <a:outerShdw blurRad="50800" dist="38100" dir="18900000" algn="bl" rotWithShape="0">
                    <a:prstClr val="black">
                      <a:alpha val="40000"/>
                    </a:prstClr>
                  </a:outerShdw>
                </a:effectLst>
                <a:uLnTx/>
                <a:uFillTx/>
                <a:latin typeface="Avenir Next LT Pro" panose="020B0504020202020204" pitchFamily="34" charset="77"/>
                <a:ea typeface="+mn-ea"/>
                <a:cs typeface="Segoe UI" panose="020B0502040204020203" pitchFamily="34" charset="0"/>
              </a:rPr>
              <a:t>25</a:t>
            </a:r>
            <a:endParaRPr kumimoji="0" lang="en-BE" sz="8800" b="1" i="0" u="none" strike="noStrike" kern="1200" cap="none" spc="50" normalizeH="0" baseline="0" noProof="0" dirty="0">
              <a:ln w="9525" cmpd="sng">
                <a:solidFill>
                  <a:srgbClr val="FFC000">
                    <a:lumMod val="60000"/>
                    <a:lumOff val="40000"/>
                  </a:srgbClr>
                </a:solidFill>
                <a:prstDash val="solid"/>
              </a:ln>
              <a:solidFill>
                <a:srgbClr val="FFC000">
                  <a:lumMod val="40000"/>
                  <a:lumOff val="60000"/>
                </a:srgbClr>
              </a:solidFill>
              <a:effectLst>
                <a:glow rad="38100">
                  <a:srgbClr val="4472C4">
                    <a:alpha val="40000"/>
                  </a:srgbClr>
                </a:glow>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6BA7478D-8D36-DD47-A9FB-1B7D83B57482}"/>
              </a:ext>
            </a:extLst>
          </p:cNvPr>
          <p:cNvSpPr txBox="1"/>
          <p:nvPr/>
        </p:nvSpPr>
        <p:spPr>
          <a:xfrm>
            <a:off x="1491178" y="2262020"/>
            <a:ext cx="9917724" cy="2539156"/>
          </a:xfrm>
          <a:prstGeom prst="rect">
            <a:avLst/>
          </a:prstGeom>
          <a:noFill/>
        </p:spPr>
        <p:txBody>
          <a:bodyPr wrap="square" rtlCol="0">
            <a:spAutoFit/>
          </a:bodyPr>
          <a:lstStyle/>
          <a:p>
            <a:r>
              <a:rPr lang="en-US" b="1" dirty="0">
                <a:solidFill>
                  <a:schemeClr val="bg1"/>
                </a:solidFill>
                <a:latin typeface="Avenir Next LT Pro" panose="020B0504020202020204" pitchFamily="34" charset="77"/>
              </a:rPr>
              <a:t>People-centered ‘green deal’ and digital transformation. </a:t>
            </a:r>
          </a:p>
          <a:p>
            <a:endParaRPr lang="en-US" dirty="0">
              <a:solidFill>
                <a:schemeClr val="bg1"/>
              </a:solidFill>
              <a:latin typeface="Avenir Next LT Pro" panose="020B0504020202020204" pitchFamily="34" charset="77"/>
            </a:endParaRPr>
          </a:p>
          <a:p>
            <a:r>
              <a:rPr lang="en-GB" dirty="0">
                <a:solidFill>
                  <a:schemeClr val="bg1"/>
                </a:solidFill>
                <a:latin typeface="Avenir Next LT Pro" panose="020B0504020202020204" pitchFamily="34" charset="77"/>
              </a:rPr>
              <a:t>To help achieve its climate goals, and reinforce digital transformation, the EU decided to strengthen both areas in the EU budget and the Recovery plans: at least 30% of new resources will go to fighting against climate change and 20% percent to digital.</a:t>
            </a:r>
            <a:endParaRPr lang="en-BE" dirty="0">
              <a:solidFill>
                <a:schemeClr val="bg1"/>
              </a:solidFill>
              <a:latin typeface="Avenir Next LT Pro" panose="020B0504020202020204" pitchFamily="34" charset="77"/>
            </a:endParaRPr>
          </a:p>
          <a:p>
            <a:r>
              <a:rPr lang="en-GB" dirty="0">
                <a:solidFill>
                  <a:schemeClr val="bg1"/>
                </a:solidFill>
                <a:latin typeface="Avenir Next LT Pro" panose="020B0504020202020204" pitchFamily="34" charset="77"/>
              </a:rPr>
              <a:t> </a:t>
            </a:r>
            <a:endParaRPr lang="en-BE" dirty="0">
              <a:solidFill>
                <a:schemeClr val="bg1"/>
              </a:solidFill>
              <a:latin typeface="Avenir Next LT Pro" panose="020B0504020202020204" pitchFamily="34" charset="77"/>
            </a:endParaRPr>
          </a:p>
          <a:p>
            <a:endParaRPr lang="en-BE" dirty="0"/>
          </a:p>
          <a:p>
            <a:endParaRPr lang="en-BE" dirty="0"/>
          </a:p>
        </p:txBody>
      </p:sp>
      <p:pic>
        <p:nvPicPr>
          <p:cNvPr id="4" name="Picture 3" descr="Diagram&#10;&#10;Description automatically generated">
            <a:extLst>
              <a:ext uri="{FF2B5EF4-FFF2-40B4-BE49-F238E27FC236}">
                <a16:creationId xmlns:a16="http://schemas.microsoft.com/office/drawing/2014/main" id="{50ED65E0-835A-394B-983F-0F0BA2F8E5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1" y="3890072"/>
            <a:ext cx="4370366" cy="2462328"/>
          </a:xfrm>
          <a:prstGeom prst="rect">
            <a:avLst/>
          </a:prstGeom>
          <a:ln>
            <a:solidFill>
              <a:schemeClr val="bg1"/>
            </a:solidFill>
          </a:ln>
        </p:spPr>
      </p:pic>
    </p:spTree>
    <p:extLst>
      <p:ext uri="{BB962C8B-B14F-4D97-AF65-F5344CB8AC3E}">
        <p14:creationId xmlns:p14="http://schemas.microsoft.com/office/powerpoint/2010/main" val="3916562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5004B1F-AE61-4A13-9D7C-324F1D0CFF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12" y="159510"/>
            <a:ext cx="3756956" cy="1862330"/>
          </a:xfrm>
          <a:prstGeom prst="rect">
            <a:avLst/>
          </a:prstGeom>
        </p:spPr>
      </p:pic>
      <p:sp>
        <p:nvSpPr>
          <p:cNvPr id="8" name="Rectangle 7">
            <a:extLst>
              <a:ext uri="{FF2B5EF4-FFF2-40B4-BE49-F238E27FC236}">
                <a16:creationId xmlns:a16="http://schemas.microsoft.com/office/drawing/2014/main" id="{1F4AB63B-2575-434C-9EED-BA61F7116C7C}"/>
              </a:ext>
            </a:extLst>
          </p:cNvPr>
          <p:cNvSpPr/>
          <p:nvPr/>
        </p:nvSpPr>
        <p:spPr>
          <a:xfrm>
            <a:off x="8712164" y="778411"/>
            <a:ext cx="2375174"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8800" b="1" i="1" u="none" strike="noStrike" kern="1200" cap="none" spc="50" normalizeH="0" baseline="0" noProof="0" dirty="0">
                <a:ln w="9525" cmpd="sng">
                  <a:solidFill>
                    <a:srgbClr val="FFC000">
                      <a:lumMod val="60000"/>
                      <a:lumOff val="40000"/>
                    </a:srgbClr>
                  </a:solidFill>
                  <a:prstDash val="solid"/>
                </a:ln>
                <a:solidFill>
                  <a:srgbClr val="FFC000">
                    <a:lumMod val="40000"/>
                    <a:lumOff val="60000"/>
                  </a:srgbClr>
                </a:solidFill>
                <a:effectLst>
                  <a:glow rad="38100">
                    <a:srgbClr val="4472C4">
                      <a:alpha val="40000"/>
                    </a:srgbClr>
                  </a:glow>
                  <a:outerShdw blurRad="50800" dist="38100" dir="18900000" algn="bl" rotWithShape="0">
                    <a:prstClr val="black">
                      <a:alpha val="40000"/>
                    </a:prstClr>
                  </a:outerShdw>
                </a:effectLst>
                <a:uLnTx/>
                <a:uFillTx/>
                <a:latin typeface="Avenir Next LT Pro" panose="020B0504020202020204" pitchFamily="34" charset="77"/>
                <a:ea typeface="+mn-ea"/>
                <a:cs typeface="Segoe UI" panose="020B0502040204020203" pitchFamily="34" charset="0"/>
              </a:rPr>
              <a:t>25</a:t>
            </a:r>
            <a:endParaRPr kumimoji="0" lang="en-BE" sz="8800" b="1" i="0" u="none" strike="noStrike" kern="1200" cap="none" spc="50" normalizeH="0" baseline="0" noProof="0" dirty="0">
              <a:ln w="9525" cmpd="sng">
                <a:solidFill>
                  <a:srgbClr val="FFC000">
                    <a:lumMod val="60000"/>
                    <a:lumOff val="40000"/>
                  </a:srgbClr>
                </a:solidFill>
                <a:prstDash val="solid"/>
              </a:ln>
              <a:solidFill>
                <a:srgbClr val="FFC000">
                  <a:lumMod val="40000"/>
                  <a:lumOff val="60000"/>
                </a:srgbClr>
              </a:solidFill>
              <a:effectLst>
                <a:glow rad="38100">
                  <a:srgbClr val="4472C4">
                    <a:alpha val="40000"/>
                  </a:srgbClr>
                </a:glow>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1BEE7DC-A244-1248-A8A1-D4EB12474D47}"/>
              </a:ext>
            </a:extLst>
          </p:cNvPr>
          <p:cNvSpPr txBox="1"/>
          <p:nvPr/>
        </p:nvSpPr>
        <p:spPr>
          <a:xfrm>
            <a:off x="1505242" y="2208624"/>
            <a:ext cx="9931792" cy="2585323"/>
          </a:xfrm>
          <a:prstGeom prst="rect">
            <a:avLst/>
          </a:prstGeom>
          <a:noFill/>
        </p:spPr>
        <p:txBody>
          <a:bodyPr wrap="square" rtlCol="0">
            <a:spAutoFit/>
          </a:bodyPr>
          <a:lstStyle/>
          <a:p>
            <a:r>
              <a:rPr lang="en-GB" b="1" dirty="0">
                <a:solidFill>
                  <a:schemeClr val="bg1"/>
                </a:solidFill>
                <a:latin typeface="Avenir Next LT Pro" panose="020B0504020202020204" pitchFamily="34" charset="77"/>
              </a:rPr>
              <a:t>The European ‘green deal’</a:t>
            </a:r>
          </a:p>
          <a:p>
            <a:endParaRPr lang="en-GB" b="1" dirty="0">
              <a:solidFill>
                <a:schemeClr val="bg1"/>
              </a:solidFill>
              <a:latin typeface="Avenir Next LT Pro" panose="020B0504020202020204" pitchFamily="34" charset="77"/>
            </a:endParaRPr>
          </a:p>
          <a:p>
            <a:r>
              <a:rPr lang="en-GB" dirty="0">
                <a:solidFill>
                  <a:schemeClr val="bg1"/>
                </a:solidFill>
                <a:latin typeface="Avenir Next LT Pro" panose="020B0504020202020204" pitchFamily="34" charset="77"/>
              </a:rPr>
              <a:t>The EU, together with its Member States, have set themselves binding targets of achieving climate neutrality by 2050. Step by step the EU is working on the revision and update of its climate, energy and transport-related legislation under the so-called ‘</a:t>
            </a:r>
            <a:r>
              <a:rPr lang="en-GB" i="1" dirty="0">
                <a:solidFill>
                  <a:schemeClr val="bg1"/>
                </a:solidFill>
                <a:latin typeface="Avenir Next LT Pro" panose="020B0504020202020204" pitchFamily="34" charset="77"/>
              </a:rPr>
              <a:t>Fit for 55 package’. </a:t>
            </a:r>
            <a:r>
              <a:rPr lang="en-GB" dirty="0">
                <a:solidFill>
                  <a:schemeClr val="bg1"/>
                </a:solidFill>
                <a:latin typeface="Avenir Next LT Pro" panose="020B0504020202020204" pitchFamily="34" charset="77"/>
              </a:rPr>
              <a:t>This </a:t>
            </a:r>
            <a:r>
              <a:rPr lang="en-GB" i="1" dirty="0">
                <a:solidFill>
                  <a:schemeClr val="bg1"/>
                </a:solidFill>
                <a:latin typeface="Avenir Next LT Pro" panose="020B0504020202020204" pitchFamily="34" charset="77"/>
              </a:rPr>
              <a:t>‘Fit for 55’ </a:t>
            </a:r>
            <a:r>
              <a:rPr lang="en-GB" dirty="0">
                <a:solidFill>
                  <a:schemeClr val="bg1"/>
                </a:solidFill>
                <a:latin typeface="Avenir Next LT Pro" panose="020B0504020202020204" pitchFamily="34" charset="77"/>
              </a:rPr>
              <a:t>refers to the at least 55% emission reduction target which the EU has set for 2030. It is an intermediate step towards climate neutrality by 2050. </a:t>
            </a:r>
            <a:endParaRPr lang="en-BE" dirty="0">
              <a:solidFill>
                <a:schemeClr val="bg1"/>
              </a:solidFill>
              <a:latin typeface="Avenir Next LT Pro" panose="020B0504020202020204" pitchFamily="34" charset="77"/>
            </a:endParaRPr>
          </a:p>
          <a:p>
            <a:r>
              <a:rPr lang="en-GB" b="1" dirty="0">
                <a:solidFill>
                  <a:schemeClr val="bg1"/>
                </a:solidFill>
                <a:latin typeface="Avenir Next LT Pro" panose="020B0504020202020204" pitchFamily="34" charset="77"/>
              </a:rPr>
              <a:t> </a:t>
            </a:r>
            <a:endParaRPr lang="en-BE" b="1" dirty="0">
              <a:solidFill>
                <a:schemeClr val="bg1"/>
              </a:solidFill>
              <a:latin typeface="Avenir Next LT Pro" panose="020B0504020202020204" pitchFamily="34" charset="77"/>
            </a:endParaRPr>
          </a:p>
          <a:p>
            <a:endParaRPr lang="en-BE" dirty="0"/>
          </a:p>
        </p:txBody>
      </p:sp>
    </p:spTree>
    <p:extLst>
      <p:ext uri="{BB962C8B-B14F-4D97-AF65-F5344CB8AC3E}">
        <p14:creationId xmlns:p14="http://schemas.microsoft.com/office/powerpoint/2010/main" val="2557829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5004B1F-AE61-4A13-9D7C-324F1D0CFF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12" y="159510"/>
            <a:ext cx="3756956" cy="1862330"/>
          </a:xfrm>
          <a:prstGeom prst="rect">
            <a:avLst/>
          </a:prstGeom>
        </p:spPr>
      </p:pic>
      <p:pic>
        <p:nvPicPr>
          <p:cNvPr id="3" name="Picture 2">
            <a:extLst>
              <a:ext uri="{FF2B5EF4-FFF2-40B4-BE49-F238E27FC236}">
                <a16:creationId xmlns:a16="http://schemas.microsoft.com/office/drawing/2014/main" id="{9F55F7A4-43FF-2244-92FD-41108499EF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4168" y="1792099"/>
            <a:ext cx="6886917" cy="4594865"/>
          </a:xfrm>
          <a:prstGeom prst="rect">
            <a:avLst/>
          </a:prstGeom>
          <a:ln>
            <a:solidFill>
              <a:schemeClr val="bg1"/>
            </a:solidFill>
          </a:ln>
        </p:spPr>
      </p:pic>
    </p:spTree>
    <p:extLst>
      <p:ext uri="{BB962C8B-B14F-4D97-AF65-F5344CB8AC3E}">
        <p14:creationId xmlns:p14="http://schemas.microsoft.com/office/powerpoint/2010/main" val="2487376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5004B1F-AE61-4A13-9D7C-324F1D0CFF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12" y="159510"/>
            <a:ext cx="3756956" cy="1862330"/>
          </a:xfrm>
          <a:prstGeom prst="rect">
            <a:avLst/>
          </a:prstGeom>
        </p:spPr>
      </p:pic>
      <p:sp>
        <p:nvSpPr>
          <p:cNvPr id="8" name="Rectangle 7">
            <a:extLst>
              <a:ext uri="{FF2B5EF4-FFF2-40B4-BE49-F238E27FC236}">
                <a16:creationId xmlns:a16="http://schemas.microsoft.com/office/drawing/2014/main" id="{1F4AB63B-2575-434C-9EED-BA61F7116C7C}"/>
              </a:ext>
            </a:extLst>
          </p:cNvPr>
          <p:cNvSpPr/>
          <p:nvPr/>
        </p:nvSpPr>
        <p:spPr>
          <a:xfrm>
            <a:off x="8712164" y="778411"/>
            <a:ext cx="2375174"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8800" b="1" i="1" u="none" strike="noStrike" kern="1200" cap="none" spc="50" normalizeH="0" baseline="0" noProof="0" dirty="0">
                <a:ln w="9525" cmpd="sng">
                  <a:solidFill>
                    <a:srgbClr val="FFC000">
                      <a:lumMod val="60000"/>
                      <a:lumOff val="40000"/>
                    </a:srgbClr>
                  </a:solidFill>
                  <a:prstDash val="solid"/>
                </a:ln>
                <a:solidFill>
                  <a:srgbClr val="FFC000">
                    <a:lumMod val="40000"/>
                    <a:lumOff val="60000"/>
                  </a:srgbClr>
                </a:solidFill>
                <a:effectLst>
                  <a:glow rad="38100">
                    <a:srgbClr val="4472C4">
                      <a:alpha val="40000"/>
                    </a:srgbClr>
                  </a:glow>
                  <a:outerShdw blurRad="50800" dist="38100" dir="18900000" algn="bl" rotWithShape="0">
                    <a:prstClr val="black">
                      <a:alpha val="40000"/>
                    </a:prstClr>
                  </a:outerShdw>
                </a:effectLst>
                <a:uLnTx/>
                <a:uFillTx/>
                <a:latin typeface="Avenir Next LT Pro" panose="020B0504020202020204" pitchFamily="34" charset="77"/>
                <a:ea typeface="+mn-ea"/>
                <a:cs typeface="Segoe UI" panose="020B0502040204020203" pitchFamily="34" charset="0"/>
              </a:rPr>
              <a:t>25</a:t>
            </a:r>
            <a:endParaRPr kumimoji="0" lang="en-BE" sz="8800" b="1" i="0" u="none" strike="noStrike" kern="1200" cap="none" spc="50" normalizeH="0" baseline="0" noProof="0" dirty="0">
              <a:ln w="9525" cmpd="sng">
                <a:solidFill>
                  <a:srgbClr val="FFC000">
                    <a:lumMod val="60000"/>
                    <a:lumOff val="40000"/>
                  </a:srgbClr>
                </a:solidFill>
                <a:prstDash val="solid"/>
              </a:ln>
              <a:solidFill>
                <a:srgbClr val="FFC000">
                  <a:lumMod val="40000"/>
                  <a:lumOff val="60000"/>
                </a:srgbClr>
              </a:solidFill>
              <a:effectLst>
                <a:glow rad="38100">
                  <a:srgbClr val="4472C4">
                    <a:alpha val="40000"/>
                  </a:srgbClr>
                </a:glow>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5302BC0-F911-ED4C-9987-29A54A874167}"/>
              </a:ext>
            </a:extLst>
          </p:cNvPr>
          <p:cNvSpPr txBox="1"/>
          <p:nvPr/>
        </p:nvSpPr>
        <p:spPr>
          <a:xfrm>
            <a:off x="1448972" y="2241294"/>
            <a:ext cx="8989256" cy="3693319"/>
          </a:xfrm>
          <a:prstGeom prst="rect">
            <a:avLst/>
          </a:prstGeom>
          <a:noFill/>
        </p:spPr>
        <p:txBody>
          <a:bodyPr wrap="square" rtlCol="0">
            <a:spAutoFit/>
          </a:bodyPr>
          <a:lstStyle/>
          <a:p>
            <a:r>
              <a:rPr lang="en-GB" b="1" dirty="0">
                <a:solidFill>
                  <a:schemeClr val="bg1"/>
                </a:solidFill>
                <a:latin typeface="Avenir Next LT Pro" panose="020B0504020202020204" pitchFamily="34" charset="77"/>
              </a:rPr>
              <a:t>Society’s digital transformation</a:t>
            </a:r>
            <a:r>
              <a:rPr lang="en-GB" b="1" dirty="0"/>
              <a:t> </a:t>
            </a:r>
          </a:p>
          <a:p>
            <a:endParaRPr lang="en-GB" b="1" dirty="0"/>
          </a:p>
          <a:p>
            <a:r>
              <a:rPr lang="en-GB" dirty="0">
                <a:solidFill>
                  <a:schemeClr val="bg1"/>
                </a:solidFill>
                <a:latin typeface="Avenir Next LT Pro" panose="020B0504020202020204" pitchFamily="34" charset="77"/>
              </a:rPr>
              <a:t>The ESU-attention towards digitalisation can be seen as one of the results of the recent COVID-19 pandemic. </a:t>
            </a:r>
          </a:p>
          <a:p>
            <a:endParaRPr lang="en-GB" dirty="0">
              <a:solidFill>
                <a:schemeClr val="bg1"/>
              </a:solidFill>
              <a:latin typeface="Avenir Next LT Pro" panose="020B0504020202020204" pitchFamily="34" charset="77"/>
            </a:endParaRPr>
          </a:p>
          <a:p>
            <a:r>
              <a:rPr lang="en-US" dirty="0">
                <a:solidFill>
                  <a:schemeClr val="bg1"/>
                </a:solidFill>
                <a:latin typeface="Avenir Next LT Pro" panose="020B0504020202020204" pitchFamily="34" charset="77"/>
              </a:rPr>
              <a:t>More than ever, it is obvious that digital connectivity and frequent use of the internet is needed not only in a professional context, but that ‘all and everyone’ is supposed to be able to use the internet and to be integrated in the digital era.</a:t>
            </a:r>
          </a:p>
          <a:p>
            <a:endParaRPr lang="en-US" b="1" dirty="0">
              <a:solidFill>
                <a:schemeClr val="bg1"/>
              </a:solidFill>
              <a:latin typeface="Avenir Next LT Pro" panose="020B0504020202020204" pitchFamily="34" charset="77"/>
            </a:endParaRPr>
          </a:p>
          <a:p>
            <a:r>
              <a:rPr lang="en-US" b="1" dirty="0">
                <a:solidFill>
                  <a:schemeClr val="bg1"/>
                </a:solidFill>
                <a:latin typeface="Avenir Next LT Pro" panose="020B0504020202020204" pitchFamily="34" charset="77"/>
              </a:rPr>
              <a:t>Older persons have the right to participate in all areas of society. Digital integration is a crucial condition for connectivity and to participate and contribute to society.   </a:t>
            </a:r>
            <a:endParaRPr lang="en-BE" b="1" dirty="0">
              <a:solidFill>
                <a:schemeClr val="bg1"/>
              </a:solidFill>
              <a:latin typeface="Avenir Next LT Pro" panose="020B0504020202020204" pitchFamily="34" charset="77"/>
            </a:endParaRPr>
          </a:p>
          <a:p>
            <a:endParaRPr lang="en-BE" dirty="0"/>
          </a:p>
        </p:txBody>
      </p:sp>
    </p:spTree>
    <p:extLst>
      <p:ext uri="{BB962C8B-B14F-4D97-AF65-F5344CB8AC3E}">
        <p14:creationId xmlns:p14="http://schemas.microsoft.com/office/powerpoint/2010/main" val="8066418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5004B1F-AE61-4A13-9D7C-324F1D0CFF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12" y="159510"/>
            <a:ext cx="3756956" cy="1862330"/>
          </a:xfrm>
          <a:prstGeom prst="rect">
            <a:avLst/>
          </a:prstGeom>
        </p:spPr>
      </p:pic>
      <p:pic>
        <p:nvPicPr>
          <p:cNvPr id="3" name="Picture 2" descr="A group of people in a room with computers&#10;&#10;Description automatically generated with low confidence">
            <a:extLst>
              <a:ext uri="{FF2B5EF4-FFF2-40B4-BE49-F238E27FC236}">
                <a16:creationId xmlns:a16="http://schemas.microsoft.com/office/drawing/2014/main" id="{2495E68F-FC8D-F342-8F5D-D13CAC71DE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497" y="1523608"/>
            <a:ext cx="7052017" cy="4701345"/>
          </a:xfrm>
          <a:prstGeom prst="rect">
            <a:avLst/>
          </a:prstGeom>
          <a:ln>
            <a:solidFill>
              <a:schemeClr val="bg1"/>
            </a:solidFill>
          </a:ln>
        </p:spPr>
      </p:pic>
    </p:spTree>
    <p:extLst>
      <p:ext uri="{BB962C8B-B14F-4D97-AF65-F5344CB8AC3E}">
        <p14:creationId xmlns:p14="http://schemas.microsoft.com/office/powerpoint/2010/main" val="12500085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5004B1F-AE61-4A13-9D7C-324F1D0CFF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12" y="159510"/>
            <a:ext cx="3756956" cy="1862330"/>
          </a:xfrm>
          <a:prstGeom prst="rect">
            <a:avLst/>
          </a:prstGeom>
        </p:spPr>
      </p:pic>
      <p:sp>
        <p:nvSpPr>
          <p:cNvPr id="2" name="TextBox 1">
            <a:extLst>
              <a:ext uri="{FF2B5EF4-FFF2-40B4-BE49-F238E27FC236}">
                <a16:creationId xmlns:a16="http://schemas.microsoft.com/office/drawing/2014/main" id="{EAD51BA4-1550-7141-B55F-4A964AAB7CDE}"/>
              </a:ext>
            </a:extLst>
          </p:cNvPr>
          <p:cNvSpPr txBox="1"/>
          <p:nvPr/>
        </p:nvSpPr>
        <p:spPr>
          <a:xfrm>
            <a:off x="1334087" y="2136338"/>
            <a:ext cx="6515686" cy="3970318"/>
          </a:xfrm>
          <a:prstGeom prst="rect">
            <a:avLst/>
          </a:prstGeom>
          <a:noFill/>
        </p:spPr>
        <p:txBody>
          <a:bodyPr wrap="square" rtlCol="0">
            <a:spAutoFit/>
          </a:bodyPr>
          <a:lstStyle/>
          <a:p>
            <a:r>
              <a:rPr lang="en-GB" dirty="0">
                <a:solidFill>
                  <a:schemeClr val="bg1"/>
                </a:solidFill>
                <a:latin typeface="Avenir Next LT Pro" panose="020B0504020202020204" pitchFamily="34" charset="77"/>
              </a:rPr>
              <a:t>Media and Information Literacy are the first steps to participate in digital societies; are the building blocs to digital active citizenship. The ESU is urging governments, all stakeholders and civil society itself, to create a diversity of initiatives, not only to be developed for seniors and with seniors, but for all generations. </a:t>
            </a:r>
          </a:p>
          <a:p>
            <a:endParaRPr lang="en-GB" dirty="0">
              <a:solidFill>
                <a:schemeClr val="bg1"/>
              </a:solidFill>
              <a:latin typeface="Avenir Next LT Pro" panose="020B0504020202020204" pitchFamily="34" charset="77"/>
            </a:endParaRPr>
          </a:p>
          <a:p>
            <a:r>
              <a:rPr lang="en-GB" dirty="0">
                <a:solidFill>
                  <a:schemeClr val="bg1"/>
                </a:solidFill>
                <a:latin typeface="Avenir Next LT Pro" panose="020B0504020202020204" pitchFamily="34" charset="77"/>
              </a:rPr>
              <a:t>See: </a:t>
            </a:r>
            <a:r>
              <a:rPr lang="en-GB" b="1" dirty="0">
                <a:solidFill>
                  <a:schemeClr val="bg1"/>
                </a:solidFill>
                <a:latin typeface="Avenir Next LT Pro" panose="020B0504020202020204" pitchFamily="34" charset="77"/>
              </a:rPr>
              <a:t>ESU Statement &amp; ESU Resolution </a:t>
            </a:r>
            <a:r>
              <a:rPr lang="en-GB" dirty="0">
                <a:solidFill>
                  <a:schemeClr val="bg1"/>
                </a:solidFill>
                <a:latin typeface="Avenir Next LT Pro" panose="020B0504020202020204" pitchFamily="34" charset="77"/>
              </a:rPr>
              <a:t>to be adopted by the EPP Congress:</a:t>
            </a:r>
            <a:endParaRPr lang="en-BE" dirty="0">
              <a:solidFill>
                <a:schemeClr val="bg1"/>
              </a:solidFill>
              <a:latin typeface="Avenir Next LT Pro" panose="020B0504020202020204" pitchFamily="34" charset="77"/>
            </a:endParaRPr>
          </a:p>
          <a:p>
            <a:r>
              <a:rPr lang="en-GB" i="1" dirty="0">
                <a:solidFill>
                  <a:schemeClr val="bg1"/>
                </a:solidFill>
                <a:latin typeface="Avenir Next LT Pro" panose="020B0504020202020204" pitchFamily="34" charset="77"/>
              </a:rPr>
              <a:t>“Towards an active and competent participation of all in resilient digital societies:</a:t>
            </a:r>
            <a:endParaRPr lang="en-BE" i="1" dirty="0">
              <a:solidFill>
                <a:schemeClr val="bg1"/>
              </a:solidFill>
              <a:latin typeface="Avenir Next LT Pro" panose="020B0504020202020204" pitchFamily="34" charset="77"/>
            </a:endParaRPr>
          </a:p>
          <a:p>
            <a:r>
              <a:rPr lang="en-GB" i="1" dirty="0">
                <a:solidFill>
                  <a:schemeClr val="bg1"/>
                </a:solidFill>
                <a:latin typeface="Avenir Next LT Pro" panose="020B0504020202020204" pitchFamily="34" charset="77"/>
              </a:rPr>
              <a:t>THE NEED OF MEDIA AND INFORMATION LITERACY FOR ALL AGE GROUPS”  </a:t>
            </a:r>
            <a:endParaRPr lang="en-BE" i="1" dirty="0">
              <a:solidFill>
                <a:schemeClr val="bg1"/>
              </a:solidFill>
              <a:latin typeface="Avenir Next LT Pro" panose="020B0504020202020204" pitchFamily="34" charset="77"/>
            </a:endParaRPr>
          </a:p>
          <a:p>
            <a:r>
              <a:rPr lang="en-GB" dirty="0">
                <a:solidFill>
                  <a:schemeClr val="bg1"/>
                </a:solidFill>
                <a:latin typeface="Avenir Next LT Pro" panose="020B0504020202020204" pitchFamily="34" charset="77"/>
              </a:rPr>
              <a:t> </a:t>
            </a:r>
            <a:endParaRPr lang="en-BE" dirty="0">
              <a:solidFill>
                <a:schemeClr val="bg1"/>
              </a:solidFill>
              <a:latin typeface="Avenir Next LT Pro" panose="020B0504020202020204" pitchFamily="34" charset="77"/>
            </a:endParaRPr>
          </a:p>
        </p:txBody>
      </p:sp>
      <p:pic>
        <p:nvPicPr>
          <p:cNvPr id="4" name="Picture 3" descr="Graphical user interface, text, application&#10;&#10;Description automatically generated">
            <a:extLst>
              <a:ext uri="{FF2B5EF4-FFF2-40B4-BE49-F238E27FC236}">
                <a16:creationId xmlns:a16="http://schemas.microsoft.com/office/drawing/2014/main" id="{EB98E89B-09A8-1B40-8E26-076C2E22D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0049" y="2021840"/>
            <a:ext cx="2653074" cy="3749040"/>
          </a:xfrm>
          <a:prstGeom prst="rect">
            <a:avLst/>
          </a:prstGeom>
        </p:spPr>
      </p:pic>
    </p:spTree>
    <p:extLst>
      <p:ext uri="{BB962C8B-B14F-4D97-AF65-F5344CB8AC3E}">
        <p14:creationId xmlns:p14="http://schemas.microsoft.com/office/powerpoint/2010/main" val="11325829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5004B1F-AE61-4A13-9D7C-324F1D0CFF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12" y="159510"/>
            <a:ext cx="3756956" cy="1862330"/>
          </a:xfrm>
          <a:prstGeom prst="rect">
            <a:avLst/>
          </a:prstGeom>
        </p:spPr>
      </p:pic>
      <p:sp>
        <p:nvSpPr>
          <p:cNvPr id="2" name="TextBox 1">
            <a:extLst>
              <a:ext uri="{FF2B5EF4-FFF2-40B4-BE49-F238E27FC236}">
                <a16:creationId xmlns:a16="http://schemas.microsoft.com/office/drawing/2014/main" id="{B8F59E66-2504-3443-BF0C-55350DA7255B}"/>
              </a:ext>
            </a:extLst>
          </p:cNvPr>
          <p:cNvSpPr txBox="1"/>
          <p:nvPr/>
        </p:nvSpPr>
        <p:spPr>
          <a:xfrm>
            <a:off x="1463040" y="2224961"/>
            <a:ext cx="5386667" cy="1200329"/>
          </a:xfrm>
          <a:prstGeom prst="rect">
            <a:avLst/>
          </a:prstGeom>
          <a:noFill/>
        </p:spPr>
        <p:txBody>
          <a:bodyPr wrap="none" rtlCol="0">
            <a:spAutoFit/>
          </a:bodyPr>
          <a:lstStyle/>
          <a:p>
            <a:r>
              <a:rPr lang="en-GB" b="1" dirty="0">
                <a:solidFill>
                  <a:schemeClr val="bg1"/>
                </a:solidFill>
                <a:latin typeface="Avenir Next LT Pro" panose="020B0504020202020204" pitchFamily="34" charset="77"/>
              </a:rPr>
              <a:t>Together for resilient and sustainable societies</a:t>
            </a:r>
          </a:p>
          <a:p>
            <a:endParaRPr lang="en-GB" dirty="0">
              <a:solidFill>
                <a:schemeClr val="bg1"/>
              </a:solidFill>
              <a:latin typeface="Avenir Next LT Pro" panose="020B0504020202020204" pitchFamily="34" charset="77"/>
            </a:endParaRPr>
          </a:p>
          <a:p>
            <a:r>
              <a:rPr lang="en-US" dirty="0">
                <a:solidFill>
                  <a:schemeClr val="bg1"/>
                </a:solidFill>
                <a:latin typeface="Avenir Next LT Pro" panose="020B0504020202020204" pitchFamily="34" charset="77"/>
              </a:rPr>
              <a:t>‘Europe can only recover together’ </a:t>
            </a:r>
            <a:r>
              <a:rPr lang="en-BE" dirty="0">
                <a:solidFill>
                  <a:schemeClr val="bg1"/>
                </a:solidFill>
                <a:latin typeface="Avenir Next LT Pro" panose="020B0504020202020204" pitchFamily="34" charset="77"/>
              </a:rPr>
              <a:t> </a:t>
            </a:r>
          </a:p>
          <a:p>
            <a:endParaRPr lang="en-BE" dirty="0"/>
          </a:p>
        </p:txBody>
      </p:sp>
      <p:pic>
        <p:nvPicPr>
          <p:cNvPr id="6" name="Picture 5" descr="A picture containing person, indoor&#10;&#10;Description automatically generated">
            <a:extLst>
              <a:ext uri="{FF2B5EF4-FFF2-40B4-BE49-F238E27FC236}">
                <a16:creationId xmlns:a16="http://schemas.microsoft.com/office/drawing/2014/main" id="{AA2241B7-6B44-D145-86C8-DD6D5FE362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776" y="3305908"/>
            <a:ext cx="3280735" cy="2188225"/>
          </a:xfrm>
          <a:prstGeom prst="rect">
            <a:avLst/>
          </a:prstGeom>
          <a:ln>
            <a:solidFill>
              <a:schemeClr val="bg1"/>
            </a:solidFill>
          </a:ln>
        </p:spPr>
      </p:pic>
      <p:pic>
        <p:nvPicPr>
          <p:cNvPr id="9" name="Picture 8" descr="A picture containing text, indoor, floor&#10;&#10;Description automatically generated">
            <a:extLst>
              <a:ext uri="{FF2B5EF4-FFF2-40B4-BE49-F238E27FC236}">
                <a16:creationId xmlns:a16="http://schemas.microsoft.com/office/drawing/2014/main" id="{65E14B80-E033-0B48-BA67-4685B1FFB4E6}"/>
              </a:ext>
            </a:extLst>
          </p:cNvPr>
          <p:cNvPicPr>
            <a:picLocks noChangeAspect="1"/>
          </p:cNvPicPr>
          <p:nvPr/>
        </p:nvPicPr>
        <p:blipFill rotWithShape="1">
          <a:blip r:embed="rId4">
            <a:extLst>
              <a:ext uri="{28A0092B-C50C-407E-A947-70E740481C1C}">
                <a14:useLocalDpi xmlns:a14="http://schemas.microsoft.com/office/drawing/2010/main" val="0"/>
              </a:ext>
            </a:extLst>
          </a:blip>
          <a:srcRect l="15727" t="8614" r="21837" b="4821"/>
          <a:stretch/>
        </p:blipFill>
        <p:spPr>
          <a:xfrm>
            <a:off x="3981157" y="3305908"/>
            <a:ext cx="3571370" cy="3094698"/>
          </a:xfrm>
          <a:prstGeom prst="rect">
            <a:avLst/>
          </a:prstGeom>
          <a:ln>
            <a:solidFill>
              <a:schemeClr val="bg1"/>
            </a:solidFill>
          </a:ln>
        </p:spPr>
      </p:pic>
      <p:pic>
        <p:nvPicPr>
          <p:cNvPr id="11" name="Picture 10" descr="A group of people posing for a photo&#10;&#10;Description automatically generated">
            <a:extLst>
              <a:ext uri="{FF2B5EF4-FFF2-40B4-BE49-F238E27FC236}">
                <a16:creationId xmlns:a16="http://schemas.microsoft.com/office/drawing/2014/main" id="{F160A702-89D9-0749-AA24-BA0D86AFEF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2173" y="1415425"/>
            <a:ext cx="4234974" cy="2819400"/>
          </a:xfrm>
          <a:prstGeom prst="rect">
            <a:avLst/>
          </a:prstGeom>
          <a:ln>
            <a:solidFill>
              <a:schemeClr val="bg1"/>
            </a:solidFill>
          </a:ln>
        </p:spPr>
      </p:pic>
      <p:sp>
        <p:nvSpPr>
          <p:cNvPr id="12" name="TextBox 11">
            <a:extLst>
              <a:ext uri="{FF2B5EF4-FFF2-40B4-BE49-F238E27FC236}">
                <a16:creationId xmlns:a16="http://schemas.microsoft.com/office/drawing/2014/main" id="{54BCD682-BC4F-F64E-9684-5DAF30090519}"/>
              </a:ext>
            </a:extLst>
          </p:cNvPr>
          <p:cNvSpPr txBox="1"/>
          <p:nvPr/>
        </p:nvSpPr>
        <p:spPr>
          <a:xfrm>
            <a:off x="8088923" y="4684542"/>
            <a:ext cx="3474720" cy="923330"/>
          </a:xfrm>
          <a:prstGeom prst="rect">
            <a:avLst/>
          </a:prstGeom>
          <a:noFill/>
        </p:spPr>
        <p:txBody>
          <a:bodyPr wrap="square" rtlCol="0">
            <a:spAutoFit/>
          </a:bodyPr>
          <a:lstStyle/>
          <a:p>
            <a:pPr marL="285750" lvl="0" indent="-285750">
              <a:buFont typeface="Arial" panose="020B0604020202020204" pitchFamily="34" charset="0"/>
              <a:buChar char="•"/>
            </a:pPr>
            <a:r>
              <a:rPr lang="en-US" dirty="0">
                <a:solidFill>
                  <a:schemeClr val="bg1"/>
                </a:solidFill>
                <a:latin typeface="Avenir Next LT Pro" panose="020B0504020202020204" pitchFamily="34" charset="77"/>
              </a:rPr>
              <a:t>Rethinking age and ageing </a:t>
            </a:r>
            <a:endParaRPr lang="en-BE" dirty="0">
              <a:solidFill>
                <a:schemeClr val="bg1"/>
              </a:solidFill>
              <a:latin typeface="Avenir Next LT Pro" panose="020B0504020202020204" pitchFamily="34" charset="77"/>
            </a:endParaRPr>
          </a:p>
          <a:p>
            <a:pPr marL="285750" lvl="0" indent="-285750">
              <a:buFont typeface="Arial" panose="020B0604020202020204" pitchFamily="34" charset="0"/>
              <a:buChar char="•"/>
            </a:pPr>
            <a:r>
              <a:rPr lang="en-US" dirty="0">
                <a:solidFill>
                  <a:schemeClr val="bg1"/>
                </a:solidFill>
                <a:latin typeface="Avenir Next LT Pro" panose="020B0504020202020204" pitchFamily="34" charset="77"/>
              </a:rPr>
              <a:t>Where no one is left behind</a:t>
            </a:r>
          </a:p>
          <a:p>
            <a:endParaRPr lang="en-BE" dirty="0"/>
          </a:p>
        </p:txBody>
      </p:sp>
    </p:spTree>
    <p:extLst>
      <p:ext uri="{BB962C8B-B14F-4D97-AF65-F5344CB8AC3E}">
        <p14:creationId xmlns:p14="http://schemas.microsoft.com/office/powerpoint/2010/main" val="36674332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2F7ED1-0CCC-074D-9E52-038F201E1D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8590" y="1383030"/>
            <a:ext cx="7762239" cy="4366260"/>
          </a:xfrm>
          <a:prstGeom prst="rect">
            <a:avLst/>
          </a:prstGeom>
        </p:spPr>
      </p:pic>
      <p:sp>
        <p:nvSpPr>
          <p:cNvPr id="2" name="TextBox 1">
            <a:extLst>
              <a:ext uri="{FF2B5EF4-FFF2-40B4-BE49-F238E27FC236}">
                <a16:creationId xmlns:a16="http://schemas.microsoft.com/office/drawing/2014/main" id="{59351A6F-E141-594D-A9B5-CBA9596AB6F8}"/>
              </a:ext>
            </a:extLst>
          </p:cNvPr>
          <p:cNvSpPr txBox="1"/>
          <p:nvPr/>
        </p:nvSpPr>
        <p:spPr>
          <a:xfrm>
            <a:off x="1167618" y="877877"/>
            <a:ext cx="4389120" cy="461665"/>
          </a:xfrm>
          <a:prstGeom prst="rect">
            <a:avLst/>
          </a:prstGeom>
          <a:noFill/>
        </p:spPr>
        <p:txBody>
          <a:bodyPr wrap="square" rtlCol="0">
            <a:spAutoFit/>
          </a:bodyPr>
          <a:lstStyle/>
          <a:p>
            <a:r>
              <a:rPr lang="en-US" sz="2400" b="1" dirty="0">
                <a:solidFill>
                  <a:schemeClr val="bg1"/>
                </a:solidFill>
                <a:latin typeface="Avenir Next LT Pro" panose="020B0504020202020204" pitchFamily="34" charset="77"/>
              </a:rPr>
              <a:t>Let’s celebrate!</a:t>
            </a:r>
            <a:endParaRPr lang="en-BE" sz="2400" b="1" dirty="0">
              <a:solidFill>
                <a:schemeClr val="bg1"/>
              </a:solidFill>
              <a:latin typeface="Avenir Next LT Pro" panose="020B0504020202020204" pitchFamily="34" charset="77"/>
            </a:endParaRPr>
          </a:p>
        </p:txBody>
      </p:sp>
    </p:spTree>
    <p:extLst>
      <p:ext uri="{BB962C8B-B14F-4D97-AF65-F5344CB8AC3E}">
        <p14:creationId xmlns:p14="http://schemas.microsoft.com/office/powerpoint/2010/main" val="2541331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5004B1F-AE61-4A13-9D7C-324F1D0CFF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12" y="159510"/>
            <a:ext cx="3756956" cy="1862330"/>
          </a:xfrm>
          <a:prstGeom prst="rect">
            <a:avLst/>
          </a:prstGeom>
        </p:spPr>
      </p:pic>
      <p:sp>
        <p:nvSpPr>
          <p:cNvPr id="6" name="Tekstvak 5">
            <a:extLst>
              <a:ext uri="{FF2B5EF4-FFF2-40B4-BE49-F238E27FC236}">
                <a16:creationId xmlns:a16="http://schemas.microsoft.com/office/drawing/2014/main" id="{1F3CA846-A4E0-4D81-86E2-5125D6980437}"/>
              </a:ext>
            </a:extLst>
          </p:cNvPr>
          <p:cNvSpPr txBox="1"/>
          <p:nvPr/>
        </p:nvSpPr>
        <p:spPr>
          <a:xfrm>
            <a:off x="1849120" y="3429000"/>
            <a:ext cx="8849360" cy="1446550"/>
          </a:xfrm>
          <a:prstGeom prst="rect">
            <a:avLst/>
          </a:prstGeom>
          <a:noFill/>
        </p:spPr>
        <p:txBody>
          <a:bodyPr wrap="square" rtlCol="0">
            <a:spAutoFit/>
          </a:bodyPr>
          <a:lstStyle/>
          <a:p>
            <a:pPr algn="ctr"/>
            <a:r>
              <a:rPr lang="nl-BE" sz="4400" dirty="0">
                <a:solidFill>
                  <a:schemeClr val="bg1"/>
                </a:solidFill>
                <a:latin typeface="Avenir Next LT Pro" panose="020B0504020202020204" pitchFamily="34" charset="77"/>
                <a:cs typeface="Cavolini" panose="03000502040302020204" pitchFamily="66" charset="0"/>
              </a:rPr>
              <a:t>Building </a:t>
            </a:r>
            <a:r>
              <a:rPr lang="nl-BE" sz="4400" dirty="0" err="1">
                <a:solidFill>
                  <a:schemeClr val="bg1"/>
                </a:solidFill>
                <a:latin typeface="Avenir Next LT Pro" panose="020B0504020202020204" pitchFamily="34" charset="77"/>
                <a:cs typeface="Cavolini" panose="03000502040302020204" pitchFamily="66" charset="0"/>
              </a:rPr>
              <a:t>the</a:t>
            </a:r>
            <a:r>
              <a:rPr lang="nl-BE" sz="4400" dirty="0">
                <a:solidFill>
                  <a:schemeClr val="bg1"/>
                </a:solidFill>
                <a:latin typeface="Avenir Next LT Pro" panose="020B0504020202020204" pitchFamily="34" charset="77"/>
                <a:cs typeface="Cavolini" panose="03000502040302020204" pitchFamily="66" charset="0"/>
              </a:rPr>
              <a:t> </a:t>
            </a:r>
            <a:r>
              <a:rPr lang="nl-BE" sz="4400" dirty="0" err="1">
                <a:solidFill>
                  <a:schemeClr val="bg1"/>
                </a:solidFill>
                <a:latin typeface="Avenir Next LT Pro" panose="020B0504020202020204" pitchFamily="34" charset="77"/>
                <a:cs typeface="Cavolini" panose="03000502040302020204" pitchFamily="66" charset="0"/>
              </a:rPr>
              <a:t>future</a:t>
            </a:r>
            <a:r>
              <a:rPr lang="nl-BE" sz="4400" dirty="0">
                <a:solidFill>
                  <a:schemeClr val="bg1"/>
                </a:solidFill>
                <a:latin typeface="Avenir Next LT Pro" panose="020B0504020202020204" pitchFamily="34" charset="77"/>
                <a:cs typeface="Cavolini" panose="03000502040302020204" pitchFamily="66" charset="0"/>
              </a:rPr>
              <a:t> TOGETHER</a:t>
            </a:r>
          </a:p>
          <a:p>
            <a:pPr algn="ctr"/>
            <a:r>
              <a:rPr lang="nl-BE" sz="4400" dirty="0" err="1">
                <a:solidFill>
                  <a:schemeClr val="bg1"/>
                </a:solidFill>
                <a:latin typeface="Avenir Next LT Pro" panose="020B0504020202020204" pitchFamily="34" charset="77"/>
                <a:cs typeface="Cavolini" panose="03000502040302020204" pitchFamily="66" charset="0"/>
              </a:rPr>
              <a:t>Construyamos</a:t>
            </a:r>
            <a:r>
              <a:rPr lang="nl-BE" sz="4400" dirty="0">
                <a:solidFill>
                  <a:schemeClr val="bg1"/>
                </a:solidFill>
                <a:latin typeface="Avenir Next LT Pro" panose="020B0504020202020204" pitchFamily="34" charset="77"/>
                <a:cs typeface="Cavolini" panose="03000502040302020204" pitchFamily="66" charset="0"/>
              </a:rPr>
              <a:t> el </a:t>
            </a:r>
            <a:r>
              <a:rPr lang="nl-BE" sz="4400" dirty="0" err="1">
                <a:solidFill>
                  <a:schemeClr val="bg1"/>
                </a:solidFill>
                <a:latin typeface="Avenir Next LT Pro" panose="020B0504020202020204" pitchFamily="34" charset="77"/>
                <a:cs typeface="Cavolini" panose="03000502040302020204" pitchFamily="66" charset="0"/>
              </a:rPr>
              <a:t>futuro</a:t>
            </a:r>
            <a:r>
              <a:rPr lang="nl-BE" sz="4400" dirty="0">
                <a:solidFill>
                  <a:schemeClr val="bg1"/>
                </a:solidFill>
                <a:latin typeface="Avenir Next LT Pro" panose="020B0504020202020204" pitchFamily="34" charset="77"/>
                <a:cs typeface="Cavolini" panose="03000502040302020204" pitchFamily="66" charset="0"/>
              </a:rPr>
              <a:t> JUNTOS</a:t>
            </a:r>
          </a:p>
        </p:txBody>
      </p:sp>
      <p:sp>
        <p:nvSpPr>
          <p:cNvPr id="7" name="Tekstvak 6">
            <a:extLst>
              <a:ext uri="{FF2B5EF4-FFF2-40B4-BE49-F238E27FC236}">
                <a16:creationId xmlns:a16="http://schemas.microsoft.com/office/drawing/2014/main" id="{973EAEFF-574A-4CFA-A0C4-67E4AA5FBA01}"/>
              </a:ext>
            </a:extLst>
          </p:cNvPr>
          <p:cNvSpPr txBox="1"/>
          <p:nvPr/>
        </p:nvSpPr>
        <p:spPr>
          <a:xfrm>
            <a:off x="7648465" y="1571259"/>
            <a:ext cx="3756956" cy="769441"/>
          </a:xfrm>
          <a:prstGeom prst="rect">
            <a:avLst/>
          </a:prstGeom>
          <a:noFill/>
        </p:spPr>
        <p:txBody>
          <a:bodyPr wrap="square" rtlCol="0">
            <a:spAutoFit/>
          </a:bodyPr>
          <a:lstStyle/>
          <a:p>
            <a:r>
              <a:rPr lang="nl-BE" sz="4400" b="1" i="1" dirty="0">
                <a:solidFill>
                  <a:schemeClr val="accent4">
                    <a:lumMod val="60000"/>
                    <a:lumOff val="40000"/>
                  </a:schemeClr>
                </a:solidFill>
                <a:latin typeface="Avenir Next LT Pro" panose="020B0504020202020204" pitchFamily="34" charset="77"/>
                <a:cs typeface="Segoe UI" panose="020B0502040204020203" pitchFamily="34" charset="0"/>
              </a:rPr>
              <a:t>25 </a:t>
            </a:r>
            <a:r>
              <a:rPr lang="nl-BE" sz="4400" b="1" i="1" dirty="0" err="1">
                <a:solidFill>
                  <a:schemeClr val="accent4">
                    <a:lumMod val="60000"/>
                    <a:lumOff val="40000"/>
                  </a:schemeClr>
                </a:solidFill>
                <a:latin typeface="Avenir Next LT Pro" panose="020B0504020202020204" pitchFamily="34" charset="77"/>
                <a:cs typeface="Segoe UI" panose="020B0502040204020203" pitchFamily="34" charset="0"/>
              </a:rPr>
              <a:t>years</a:t>
            </a:r>
            <a:r>
              <a:rPr lang="nl-BE" sz="4400" b="1" i="1" dirty="0">
                <a:solidFill>
                  <a:schemeClr val="accent4">
                    <a:lumMod val="60000"/>
                    <a:lumOff val="40000"/>
                  </a:schemeClr>
                </a:solidFill>
                <a:latin typeface="Avenir Next LT Pro" panose="020B0504020202020204" pitchFamily="34" charset="77"/>
                <a:cs typeface="Segoe UI" panose="020B0502040204020203" pitchFamily="34" charset="0"/>
              </a:rPr>
              <a:t> ESU</a:t>
            </a:r>
          </a:p>
        </p:txBody>
      </p:sp>
      <p:sp>
        <p:nvSpPr>
          <p:cNvPr id="8" name="Tekstvak 7">
            <a:extLst>
              <a:ext uri="{FF2B5EF4-FFF2-40B4-BE49-F238E27FC236}">
                <a16:creationId xmlns:a16="http://schemas.microsoft.com/office/drawing/2014/main" id="{94DD2E54-512B-4C75-9D6D-FD87E7171760}"/>
              </a:ext>
            </a:extLst>
          </p:cNvPr>
          <p:cNvSpPr txBox="1"/>
          <p:nvPr/>
        </p:nvSpPr>
        <p:spPr>
          <a:xfrm>
            <a:off x="6755130" y="5997677"/>
            <a:ext cx="4778109" cy="461665"/>
          </a:xfrm>
          <a:prstGeom prst="rect">
            <a:avLst/>
          </a:prstGeom>
          <a:noFill/>
        </p:spPr>
        <p:txBody>
          <a:bodyPr wrap="square" rtlCol="0">
            <a:spAutoFit/>
          </a:bodyPr>
          <a:lstStyle/>
          <a:p>
            <a:r>
              <a:rPr lang="nl-BE" sz="2400" dirty="0">
                <a:solidFill>
                  <a:schemeClr val="bg1"/>
                </a:solidFill>
                <a:latin typeface="Avenir Next LT Pro" panose="020B0504020202020204" pitchFamily="34" charset="77"/>
              </a:rPr>
              <a:t>Madrid, 23-25 September 2021</a:t>
            </a:r>
          </a:p>
        </p:txBody>
      </p:sp>
    </p:spTree>
    <p:extLst>
      <p:ext uri="{BB962C8B-B14F-4D97-AF65-F5344CB8AC3E}">
        <p14:creationId xmlns:p14="http://schemas.microsoft.com/office/powerpoint/2010/main" val="3154546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5004B1F-AE61-4A13-9D7C-324F1D0CFF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12" y="159510"/>
            <a:ext cx="3756956" cy="1862330"/>
          </a:xfrm>
          <a:prstGeom prst="rect">
            <a:avLst/>
          </a:prstGeom>
        </p:spPr>
      </p:pic>
      <p:sp>
        <p:nvSpPr>
          <p:cNvPr id="8" name="Rectangle 7">
            <a:extLst>
              <a:ext uri="{FF2B5EF4-FFF2-40B4-BE49-F238E27FC236}">
                <a16:creationId xmlns:a16="http://schemas.microsoft.com/office/drawing/2014/main" id="{1F4AB63B-2575-434C-9EED-BA61F7116C7C}"/>
              </a:ext>
            </a:extLst>
          </p:cNvPr>
          <p:cNvSpPr/>
          <p:nvPr/>
        </p:nvSpPr>
        <p:spPr>
          <a:xfrm>
            <a:off x="8712164" y="778411"/>
            <a:ext cx="2375174"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8800" b="1" i="1" u="none" strike="noStrike" kern="1200" cap="none" spc="50" normalizeH="0" baseline="0" noProof="0" dirty="0">
                <a:ln w="9525" cmpd="sng">
                  <a:solidFill>
                    <a:srgbClr val="FFC000">
                      <a:lumMod val="60000"/>
                      <a:lumOff val="40000"/>
                    </a:srgbClr>
                  </a:solidFill>
                  <a:prstDash val="solid"/>
                </a:ln>
                <a:solidFill>
                  <a:srgbClr val="FFC000">
                    <a:lumMod val="40000"/>
                    <a:lumOff val="60000"/>
                  </a:srgbClr>
                </a:solidFill>
                <a:effectLst>
                  <a:glow rad="38100">
                    <a:srgbClr val="4472C4">
                      <a:alpha val="40000"/>
                    </a:srgbClr>
                  </a:glow>
                  <a:outerShdw blurRad="50800" dist="38100" dir="18900000" algn="bl" rotWithShape="0">
                    <a:prstClr val="black">
                      <a:alpha val="40000"/>
                    </a:prstClr>
                  </a:outerShdw>
                </a:effectLst>
                <a:uLnTx/>
                <a:uFillTx/>
                <a:latin typeface="Avenir Next LT Pro" panose="020B0504020202020204" pitchFamily="34" charset="77"/>
                <a:ea typeface="+mn-ea"/>
                <a:cs typeface="Segoe UI" panose="020B0502040204020203" pitchFamily="34" charset="0"/>
              </a:rPr>
              <a:t>25</a:t>
            </a:r>
            <a:endParaRPr kumimoji="0" lang="en-BE" sz="8800" b="1" i="0" u="none" strike="noStrike" kern="1200" cap="none" spc="50" normalizeH="0" baseline="0" noProof="0" dirty="0">
              <a:ln w="9525" cmpd="sng">
                <a:solidFill>
                  <a:srgbClr val="FFC000">
                    <a:lumMod val="60000"/>
                    <a:lumOff val="40000"/>
                  </a:srgbClr>
                </a:solidFill>
                <a:prstDash val="solid"/>
              </a:ln>
              <a:solidFill>
                <a:srgbClr val="FFC000">
                  <a:lumMod val="40000"/>
                  <a:lumOff val="60000"/>
                </a:srgbClr>
              </a:solidFill>
              <a:effectLst>
                <a:glow rad="38100">
                  <a:srgbClr val="4472C4">
                    <a:alpha val="40000"/>
                  </a:srgbClr>
                </a:glow>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DEC75BD-F7B4-DB4E-A3E3-32860262622A}"/>
              </a:ext>
            </a:extLst>
          </p:cNvPr>
          <p:cNvSpPr txBox="1"/>
          <p:nvPr/>
        </p:nvSpPr>
        <p:spPr>
          <a:xfrm>
            <a:off x="1554480" y="1897380"/>
            <a:ext cx="6217920" cy="5170646"/>
          </a:xfrm>
          <a:prstGeom prst="rect">
            <a:avLst/>
          </a:prstGeom>
          <a:noFill/>
        </p:spPr>
        <p:txBody>
          <a:bodyPr wrap="square" rtlCol="0">
            <a:spAutoFit/>
          </a:bodyPr>
          <a:lstStyle/>
          <a:p>
            <a:r>
              <a:rPr lang="en-US" b="1" dirty="0">
                <a:solidFill>
                  <a:schemeClr val="bg1"/>
                </a:solidFill>
                <a:latin typeface="Avenir Next LT Pro" panose="020B0504020202020204" pitchFamily="34" charset="77"/>
              </a:rPr>
              <a:t>24 September 2021</a:t>
            </a:r>
            <a:endParaRPr lang="en-BE" dirty="0">
              <a:solidFill>
                <a:schemeClr val="bg1"/>
              </a:solidFill>
              <a:latin typeface="Avenir Next LT Pro" panose="020B0504020202020204" pitchFamily="34" charset="77"/>
            </a:endParaRPr>
          </a:p>
          <a:p>
            <a:r>
              <a:rPr lang="en-US" i="1" dirty="0">
                <a:solidFill>
                  <a:schemeClr val="bg1"/>
                </a:solidFill>
                <a:latin typeface="Avenir Next LT Pro" panose="020B0504020202020204" pitchFamily="34" charset="77"/>
              </a:rPr>
              <a:t>Introduction - An </a:t>
            </a:r>
            <a:r>
              <a:rPr lang="en-US" i="1" dirty="0" err="1">
                <a:solidFill>
                  <a:schemeClr val="bg1"/>
                </a:solidFill>
                <a:latin typeface="Avenir Next LT Pro" panose="020B0504020202020204" pitchFamily="34" charset="77"/>
              </a:rPr>
              <a:t>Hermans</a:t>
            </a:r>
            <a:endParaRPr lang="en-US" i="1" dirty="0">
              <a:solidFill>
                <a:schemeClr val="bg1"/>
              </a:solidFill>
              <a:latin typeface="Avenir Next LT Pro" panose="020B0504020202020204" pitchFamily="34" charset="77"/>
            </a:endParaRPr>
          </a:p>
          <a:p>
            <a:endParaRPr lang="en-US" dirty="0">
              <a:solidFill>
                <a:schemeClr val="bg1"/>
              </a:solidFill>
              <a:latin typeface="Avenir Next LT Pro" panose="020B0504020202020204" pitchFamily="34" charset="77"/>
            </a:endParaRPr>
          </a:p>
          <a:p>
            <a:r>
              <a:rPr lang="en-US" sz="1600" dirty="0">
                <a:solidFill>
                  <a:schemeClr val="bg1"/>
                </a:solidFill>
                <a:latin typeface="Avenir Next LT Pro" panose="020B0504020202020204" pitchFamily="34" charset="77"/>
              </a:rPr>
              <a:t>‘Feeling grateful’</a:t>
            </a:r>
          </a:p>
          <a:p>
            <a:endParaRPr lang="en-BE" sz="1600" dirty="0">
              <a:solidFill>
                <a:schemeClr val="bg1"/>
              </a:solidFill>
              <a:latin typeface="Avenir Next LT Pro" panose="020B0504020202020204" pitchFamily="34" charset="77"/>
            </a:endParaRPr>
          </a:p>
          <a:p>
            <a:r>
              <a:rPr lang="en-US" sz="1600" dirty="0">
                <a:solidFill>
                  <a:schemeClr val="bg1"/>
                </a:solidFill>
                <a:latin typeface="Avenir Next LT Pro" panose="020B0504020202020204" pitchFamily="34" charset="77"/>
              </a:rPr>
              <a:t>Looking ahead</a:t>
            </a:r>
            <a:endParaRPr lang="en-BE" sz="1600" dirty="0">
              <a:solidFill>
                <a:schemeClr val="bg1"/>
              </a:solidFill>
              <a:latin typeface="Avenir Next LT Pro" panose="020B0504020202020204" pitchFamily="34" charset="77"/>
            </a:endParaRPr>
          </a:p>
          <a:p>
            <a:pPr marL="285750" lvl="0" indent="-285750">
              <a:buFont typeface="Arial" panose="020B0604020202020204" pitchFamily="34" charset="0"/>
              <a:buChar char="•"/>
            </a:pPr>
            <a:r>
              <a:rPr lang="en-US" sz="1600" dirty="0">
                <a:solidFill>
                  <a:schemeClr val="bg1"/>
                </a:solidFill>
                <a:latin typeface="Avenir Next LT Pro" panose="020B0504020202020204" pitchFamily="34" charset="77"/>
              </a:rPr>
              <a:t>A challenging future </a:t>
            </a:r>
            <a:endParaRPr lang="en-BE" sz="1600" dirty="0">
              <a:solidFill>
                <a:schemeClr val="bg1"/>
              </a:solidFill>
              <a:latin typeface="Avenir Next LT Pro" panose="020B0504020202020204" pitchFamily="34" charset="77"/>
            </a:endParaRPr>
          </a:p>
          <a:p>
            <a:pPr marL="285750" lvl="0" indent="-285750">
              <a:buFont typeface="Arial" panose="020B0604020202020204" pitchFamily="34" charset="0"/>
              <a:buChar char="•"/>
            </a:pPr>
            <a:r>
              <a:rPr lang="en-US" sz="1600" dirty="0">
                <a:solidFill>
                  <a:schemeClr val="bg1"/>
                </a:solidFill>
                <a:latin typeface="Avenir Next LT Pro" panose="020B0504020202020204" pitchFamily="34" charset="77"/>
              </a:rPr>
              <a:t>ESU‘s look at EU policy priorities</a:t>
            </a:r>
            <a:endParaRPr lang="en-BE" sz="1600" dirty="0">
              <a:solidFill>
                <a:schemeClr val="bg1"/>
              </a:solidFill>
              <a:latin typeface="Avenir Next LT Pro" panose="020B0504020202020204" pitchFamily="34" charset="77"/>
            </a:endParaRPr>
          </a:p>
          <a:p>
            <a:pPr marL="285750" lvl="0" indent="-285750">
              <a:buFont typeface="Arial" panose="020B0604020202020204" pitchFamily="34" charset="0"/>
              <a:buChar char="•"/>
            </a:pPr>
            <a:r>
              <a:rPr lang="en-US" sz="1600" dirty="0">
                <a:solidFill>
                  <a:schemeClr val="bg1"/>
                </a:solidFill>
                <a:latin typeface="Avenir Next LT Pro" panose="020B0504020202020204" pitchFamily="34" charset="77"/>
              </a:rPr>
              <a:t>Mainstreaming demographic change</a:t>
            </a:r>
            <a:endParaRPr lang="en-BE" sz="1600" dirty="0">
              <a:solidFill>
                <a:schemeClr val="bg1"/>
              </a:solidFill>
              <a:latin typeface="Avenir Next LT Pro" panose="020B0504020202020204" pitchFamily="34" charset="77"/>
            </a:endParaRPr>
          </a:p>
          <a:p>
            <a:pPr marL="285750" lvl="0" indent="-285750">
              <a:buFont typeface="Arial" panose="020B0604020202020204" pitchFamily="34" charset="0"/>
              <a:buChar char="•"/>
            </a:pPr>
            <a:r>
              <a:rPr lang="en-US" sz="1600" dirty="0">
                <a:solidFill>
                  <a:schemeClr val="bg1"/>
                </a:solidFill>
                <a:latin typeface="Avenir Next LT Pro" panose="020B0504020202020204" pitchFamily="34" charset="77"/>
              </a:rPr>
              <a:t>Ensuring qualified health and care systems </a:t>
            </a:r>
            <a:endParaRPr lang="en-BE" sz="1600" dirty="0">
              <a:solidFill>
                <a:schemeClr val="bg1"/>
              </a:solidFill>
              <a:latin typeface="Avenir Next LT Pro" panose="020B0504020202020204" pitchFamily="34" charset="77"/>
            </a:endParaRPr>
          </a:p>
          <a:p>
            <a:pPr marL="285750" lvl="0" indent="-285750">
              <a:buFont typeface="Arial" panose="020B0604020202020204" pitchFamily="34" charset="0"/>
              <a:buChar char="•"/>
            </a:pPr>
            <a:r>
              <a:rPr lang="en-US" sz="1600" dirty="0">
                <a:solidFill>
                  <a:schemeClr val="bg1"/>
                </a:solidFill>
                <a:latin typeface="Avenir Next LT Pro" panose="020B0504020202020204" pitchFamily="34" charset="77"/>
              </a:rPr>
              <a:t>People-centered ‘green deal’ and digital transformations</a:t>
            </a:r>
          </a:p>
          <a:p>
            <a:pPr lvl="0"/>
            <a:r>
              <a:rPr lang="en-US" sz="1600" dirty="0">
                <a:solidFill>
                  <a:schemeClr val="bg1"/>
                </a:solidFill>
                <a:latin typeface="Avenir Next LT Pro" panose="020B0504020202020204" pitchFamily="34" charset="77"/>
              </a:rPr>
              <a:t> </a:t>
            </a:r>
            <a:endParaRPr lang="en-BE" sz="1600" dirty="0">
              <a:solidFill>
                <a:schemeClr val="bg1"/>
              </a:solidFill>
              <a:latin typeface="Avenir Next LT Pro" panose="020B0504020202020204" pitchFamily="34" charset="77"/>
            </a:endParaRPr>
          </a:p>
          <a:p>
            <a:r>
              <a:rPr lang="en-US" sz="1600" dirty="0">
                <a:solidFill>
                  <a:schemeClr val="bg1"/>
                </a:solidFill>
                <a:latin typeface="Avenir Next LT Pro" panose="020B0504020202020204" pitchFamily="34" charset="77"/>
              </a:rPr>
              <a:t>Together for resilient and sustainable societies</a:t>
            </a:r>
            <a:endParaRPr lang="en-BE" sz="1600" dirty="0">
              <a:solidFill>
                <a:schemeClr val="bg1"/>
              </a:solidFill>
              <a:latin typeface="Avenir Next LT Pro" panose="020B0504020202020204" pitchFamily="34" charset="77"/>
            </a:endParaRPr>
          </a:p>
          <a:p>
            <a:pPr lvl="0"/>
            <a:r>
              <a:rPr lang="en-US" sz="1600" dirty="0">
                <a:solidFill>
                  <a:schemeClr val="bg1"/>
                </a:solidFill>
                <a:latin typeface="Avenir Next LT Pro" panose="020B0504020202020204" pitchFamily="34" charset="77"/>
              </a:rPr>
              <a:t>Stronger together </a:t>
            </a:r>
            <a:endParaRPr lang="en-BE" sz="1600" dirty="0">
              <a:solidFill>
                <a:schemeClr val="bg1"/>
              </a:solidFill>
              <a:latin typeface="Avenir Next LT Pro" panose="020B0504020202020204" pitchFamily="34" charset="77"/>
            </a:endParaRPr>
          </a:p>
          <a:p>
            <a:pPr marL="285750" lvl="0" indent="-285750">
              <a:buFont typeface="Arial" panose="020B0604020202020204" pitchFamily="34" charset="0"/>
              <a:buChar char="•"/>
            </a:pPr>
            <a:r>
              <a:rPr lang="en-US" sz="1600" dirty="0">
                <a:solidFill>
                  <a:schemeClr val="bg1"/>
                </a:solidFill>
                <a:latin typeface="Avenir Next LT Pro" panose="020B0504020202020204" pitchFamily="34" charset="77"/>
              </a:rPr>
              <a:t>Rethinking age and ageing </a:t>
            </a:r>
            <a:endParaRPr lang="en-BE" sz="1600" dirty="0">
              <a:solidFill>
                <a:schemeClr val="bg1"/>
              </a:solidFill>
              <a:latin typeface="Avenir Next LT Pro" panose="020B0504020202020204" pitchFamily="34" charset="77"/>
            </a:endParaRPr>
          </a:p>
          <a:p>
            <a:pPr marL="285750" lvl="0" indent="-285750">
              <a:buFont typeface="Arial" panose="020B0604020202020204" pitchFamily="34" charset="0"/>
              <a:buChar char="•"/>
            </a:pPr>
            <a:r>
              <a:rPr lang="en-US" sz="1600" dirty="0">
                <a:solidFill>
                  <a:schemeClr val="bg1"/>
                </a:solidFill>
                <a:latin typeface="Avenir Next LT Pro" panose="020B0504020202020204" pitchFamily="34" charset="77"/>
              </a:rPr>
              <a:t>Where no one is left behind</a:t>
            </a:r>
          </a:p>
          <a:p>
            <a:pPr marL="285750" lvl="0" indent="-285750">
              <a:buFont typeface="Arial" panose="020B0604020202020204" pitchFamily="34" charset="0"/>
              <a:buChar char="•"/>
            </a:pPr>
            <a:endParaRPr lang="en-BE" sz="1600" dirty="0">
              <a:solidFill>
                <a:schemeClr val="bg1"/>
              </a:solidFill>
              <a:latin typeface="Avenir Next LT Pro" panose="020B0504020202020204" pitchFamily="34" charset="77"/>
            </a:endParaRPr>
          </a:p>
          <a:p>
            <a:r>
              <a:rPr lang="en-US" sz="1600" dirty="0">
                <a:solidFill>
                  <a:schemeClr val="bg1"/>
                </a:solidFill>
                <a:latin typeface="Avenir Next LT Pro" panose="020B0504020202020204" pitchFamily="34" charset="77"/>
              </a:rPr>
              <a:t>Let’s celebrate!</a:t>
            </a:r>
            <a:endParaRPr lang="en-BE" sz="1600" dirty="0">
              <a:solidFill>
                <a:schemeClr val="bg1"/>
              </a:solidFill>
              <a:latin typeface="Avenir Next LT Pro" panose="020B0504020202020204" pitchFamily="34" charset="77"/>
            </a:endParaRPr>
          </a:p>
          <a:p>
            <a:endParaRPr lang="en-BE" dirty="0">
              <a:solidFill>
                <a:schemeClr val="bg1"/>
              </a:solidFill>
              <a:latin typeface="Avenir Next" panose="020B0503020202020204" pitchFamily="34" charset="0"/>
            </a:endParaRPr>
          </a:p>
          <a:p>
            <a:endParaRPr lang="en-BE" dirty="0">
              <a:latin typeface="Avenir Next" panose="020B0503020202020204" pitchFamily="34" charset="0"/>
            </a:endParaRPr>
          </a:p>
        </p:txBody>
      </p:sp>
    </p:spTree>
    <p:extLst>
      <p:ext uri="{BB962C8B-B14F-4D97-AF65-F5344CB8AC3E}">
        <p14:creationId xmlns:p14="http://schemas.microsoft.com/office/powerpoint/2010/main" val="3321046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5004B1F-AE61-4A13-9D7C-324F1D0CFF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12" y="159510"/>
            <a:ext cx="3756956" cy="1862330"/>
          </a:xfrm>
          <a:prstGeom prst="rect">
            <a:avLst/>
          </a:prstGeom>
        </p:spPr>
      </p:pic>
      <p:pic>
        <p:nvPicPr>
          <p:cNvPr id="4" name="Picture 3" descr="A picture containing text, ceiling&#10;&#10;Description automatically generated">
            <a:extLst>
              <a:ext uri="{FF2B5EF4-FFF2-40B4-BE49-F238E27FC236}">
                <a16:creationId xmlns:a16="http://schemas.microsoft.com/office/drawing/2014/main" id="{25598BCD-C314-884E-8764-270E9DECB6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4168" y="2021840"/>
            <a:ext cx="6350000" cy="4216400"/>
          </a:xfrm>
          <a:prstGeom prst="rect">
            <a:avLst/>
          </a:prstGeom>
          <a:ln>
            <a:solidFill>
              <a:schemeClr val="bg1"/>
            </a:solidFill>
          </a:ln>
        </p:spPr>
      </p:pic>
      <p:sp>
        <p:nvSpPr>
          <p:cNvPr id="6" name="TextBox 5">
            <a:extLst>
              <a:ext uri="{FF2B5EF4-FFF2-40B4-BE49-F238E27FC236}">
                <a16:creationId xmlns:a16="http://schemas.microsoft.com/office/drawing/2014/main" id="{080C10A7-DD10-1A43-910C-0746C0573EF3}"/>
              </a:ext>
            </a:extLst>
          </p:cNvPr>
          <p:cNvSpPr txBox="1"/>
          <p:nvPr/>
        </p:nvSpPr>
        <p:spPr>
          <a:xfrm>
            <a:off x="7609781" y="6238240"/>
            <a:ext cx="2574387" cy="246221"/>
          </a:xfrm>
          <a:prstGeom prst="rect">
            <a:avLst/>
          </a:prstGeom>
          <a:noFill/>
        </p:spPr>
        <p:txBody>
          <a:bodyPr wrap="square" rtlCol="0">
            <a:spAutoFit/>
          </a:bodyPr>
          <a:lstStyle/>
          <a:p>
            <a:r>
              <a:rPr lang="en-US" sz="1000" dirty="0"/>
              <a:t>S</a:t>
            </a:r>
            <a:r>
              <a:rPr lang="en-BE" sz="1000" dirty="0"/>
              <a:t>ource: </a:t>
            </a:r>
            <a:r>
              <a:rPr lang="en-US" sz="1000" dirty="0"/>
              <a:t>© European Union 2021 – Eri Vidal/EP</a:t>
            </a:r>
            <a:endParaRPr lang="en-BE" sz="1000" dirty="0"/>
          </a:p>
        </p:txBody>
      </p:sp>
    </p:spTree>
    <p:extLst>
      <p:ext uri="{BB962C8B-B14F-4D97-AF65-F5344CB8AC3E}">
        <p14:creationId xmlns:p14="http://schemas.microsoft.com/office/powerpoint/2010/main" val="333732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0CB7E-40D0-CC43-B7D1-4979D0E6A01E}"/>
              </a:ext>
            </a:extLst>
          </p:cNvPr>
          <p:cNvSpPr>
            <a:spLocks noGrp="1"/>
          </p:cNvSpPr>
          <p:nvPr>
            <p:ph type="title"/>
          </p:nvPr>
        </p:nvSpPr>
        <p:spPr/>
        <p:txBody>
          <a:bodyPr/>
          <a:lstStyle/>
          <a:p>
            <a:endParaRPr lang="en-BE"/>
          </a:p>
        </p:txBody>
      </p:sp>
      <p:sp>
        <p:nvSpPr>
          <p:cNvPr id="3" name="Content Placeholder 2">
            <a:extLst>
              <a:ext uri="{FF2B5EF4-FFF2-40B4-BE49-F238E27FC236}">
                <a16:creationId xmlns:a16="http://schemas.microsoft.com/office/drawing/2014/main" id="{3593B9CD-D993-F34D-AF38-11B6FBDDDFCF}"/>
              </a:ext>
            </a:extLst>
          </p:cNvPr>
          <p:cNvSpPr>
            <a:spLocks noGrp="1"/>
          </p:cNvSpPr>
          <p:nvPr>
            <p:ph idx="1"/>
          </p:nvPr>
        </p:nvSpPr>
        <p:spPr/>
        <p:txBody>
          <a:bodyPr/>
          <a:lstStyle/>
          <a:p>
            <a:endParaRPr lang="en-BE"/>
          </a:p>
        </p:txBody>
      </p:sp>
      <p:pic>
        <p:nvPicPr>
          <p:cNvPr id="4" name="Picture 3">
            <a:extLst>
              <a:ext uri="{FF2B5EF4-FFF2-40B4-BE49-F238E27FC236}">
                <a16:creationId xmlns:a16="http://schemas.microsoft.com/office/drawing/2014/main" id="{BE2DFB8F-8861-A049-993C-2FCC8FCAF636}"/>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FC2FAC07-1FAD-5746-8327-B7B5C3F16012}"/>
              </a:ext>
            </a:extLst>
          </p:cNvPr>
          <p:cNvSpPr txBox="1"/>
          <p:nvPr/>
        </p:nvSpPr>
        <p:spPr>
          <a:xfrm>
            <a:off x="1474470" y="2297430"/>
            <a:ext cx="5634990" cy="3693319"/>
          </a:xfrm>
          <a:prstGeom prst="rect">
            <a:avLst/>
          </a:prstGeom>
          <a:noFill/>
        </p:spPr>
        <p:txBody>
          <a:bodyPr wrap="square" rtlCol="0">
            <a:spAutoFit/>
          </a:bodyPr>
          <a:lstStyle/>
          <a:p>
            <a:r>
              <a:rPr lang="en-US" b="1" dirty="0">
                <a:solidFill>
                  <a:schemeClr val="bg1"/>
                </a:solidFill>
                <a:latin typeface="Avenir Next LT Pro" panose="020B0504020202020204" pitchFamily="34" charset="77"/>
              </a:rPr>
              <a:t>The EU’s policy priorities (2019-2024):</a:t>
            </a:r>
            <a:endParaRPr lang="en-BE" b="1" dirty="0">
              <a:solidFill>
                <a:schemeClr val="bg1"/>
              </a:solidFill>
              <a:latin typeface="Avenir Next LT Pro" panose="020B0504020202020204" pitchFamily="34" charset="77"/>
            </a:endParaRPr>
          </a:p>
          <a:p>
            <a:endParaRPr lang="en-BE" dirty="0">
              <a:solidFill>
                <a:schemeClr val="bg1"/>
              </a:solidFill>
              <a:latin typeface="Avenir Next LT Pro" panose="020B0504020202020204" pitchFamily="34" charset="77"/>
            </a:endParaRPr>
          </a:p>
          <a:p>
            <a:pPr lvl="0"/>
            <a:r>
              <a:rPr lang="en-US" dirty="0">
                <a:solidFill>
                  <a:schemeClr val="bg1"/>
                </a:solidFill>
                <a:latin typeface="Avenir Next LT Pro" panose="020B0504020202020204" pitchFamily="34" charset="77"/>
              </a:rPr>
              <a:t>1. A European Green Deal; </a:t>
            </a:r>
            <a:endParaRPr lang="en-BE" dirty="0">
              <a:solidFill>
                <a:schemeClr val="bg1"/>
              </a:solidFill>
              <a:latin typeface="Avenir Next LT Pro" panose="020B0504020202020204" pitchFamily="34" charset="77"/>
            </a:endParaRPr>
          </a:p>
          <a:p>
            <a:pPr lvl="0"/>
            <a:r>
              <a:rPr lang="en-US" dirty="0">
                <a:solidFill>
                  <a:schemeClr val="bg1"/>
                </a:solidFill>
                <a:latin typeface="Avenir Next LT Pro" panose="020B0504020202020204" pitchFamily="34" charset="77"/>
              </a:rPr>
              <a:t>2. A Europe fit for the digital age; </a:t>
            </a:r>
            <a:endParaRPr lang="en-BE" dirty="0">
              <a:solidFill>
                <a:schemeClr val="bg1"/>
              </a:solidFill>
              <a:latin typeface="Avenir Next LT Pro" panose="020B0504020202020204" pitchFamily="34" charset="77"/>
            </a:endParaRPr>
          </a:p>
          <a:p>
            <a:pPr lvl="0"/>
            <a:r>
              <a:rPr lang="en-US" dirty="0">
                <a:solidFill>
                  <a:schemeClr val="bg1"/>
                </a:solidFill>
                <a:latin typeface="Avenir Next LT Pro" panose="020B0504020202020204" pitchFamily="34" charset="77"/>
              </a:rPr>
              <a:t>3. An economy that works for people; </a:t>
            </a:r>
            <a:endParaRPr lang="en-BE" dirty="0">
              <a:solidFill>
                <a:schemeClr val="bg1"/>
              </a:solidFill>
              <a:latin typeface="Avenir Next LT Pro" panose="020B0504020202020204" pitchFamily="34" charset="77"/>
            </a:endParaRPr>
          </a:p>
          <a:p>
            <a:pPr lvl="0"/>
            <a:r>
              <a:rPr lang="en-US" dirty="0">
                <a:solidFill>
                  <a:schemeClr val="bg1"/>
                </a:solidFill>
                <a:latin typeface="Avenir Next LT Pro" panose="020B0504020202020204" pitchFamily="34" charset="77"/>
              </a:rPr>
              <a:t>4. A stronger Europe in the world; </a:t>
            </a:r>
            <a:endParaRPr lang="en-BE" dirty="0">
              <a:solidFill>
                <a:schemeClr val="bg1"/>
              </a:solidFill>
              <a:latin typeface="Avenir Next LT Pro" panose="020B0504020202020204" pitchFamily="34" charset="77"/>
            </a:endParaRPr>
          </a:p>
          <a:p>
            <a:pPr lvl="0"/>
            <a:r>
              <a:rPr lang="en-US" dirty="0">
                <a:solidFill>
                  <a:schemeClr val="bg1"/>
                </a:solidFill>
                <a:latin typeface="Avenir Next LT Pro" panose="020B0504020202020204" pitchFamily="34" charset="77"/>
              </a:rPr>
              <a:t>5. Promoting the European way of life; </a:t>
            </a:r>
            <a:endParaRPr lang="en-BE" dirty="0">
              <a:solidFill>
                <a:schemeClr val="bg1"/>
              </a:solidFill>
              <a:latin typeface="Avenir Next LT Pro" panose="020B0504020202020204" pitchFamily="34" charset="77"/>
            </a:endParaRPr>
          </a:p>
          <a:p>
            <a:pPr lvl="0"/>
            <a:r>
              <a:rPr lang="en-US" dirty="0">
                <a:solidFill>
                  <a:schemeClr val="bg1"/>
                </a:solidFill>
                <a:latin typeface="Avenir Next LT Pro" panose="020B0504020202020204" pitchFamily="34" charset="77"/>
              </a:rPr>
              <a:t>6. A new push for European democracy;</a:t>
            </a:r>
          </a:p>
          <a:p>
            <a:pPr lvl="0"/>
            <a:endParaRPr lang="en-US" dirty="0">
              <a:solidFill>
                <a:schemeClr val="bg1"/>
              </a:solidFill>
              <a:latin typeface="Avenir Next LT Pro" panose="020B0504020202020204" pitchFamily="34" charset="77"/>
            </a:endParaRPr>
          </a:p>
          <a:p>
            <a:r>
              <a:rPr lang="en-US" dirty="0">
                <a:solidFill>
                  <a:schemeClr val="bg1"/>
                </a:solidFill>
                <a:latin typeface="Avenir Next LT Pro" panose="020B0504020202020204" pitchFamily="34" charset="77"/>
              </a:rPr>
              <a:t>7. Action to contain the coronavirus crisis and promote economic recovery from it. </a:t>
            </a:r>
            <a:endParaRPr lang="en-BE" dirty="0">
              <a:solidFill>
                <a:schemeClr val="bg1"/>
              </a:solidFill>
              <a:latin typeface="Avenir Next LT Pro" panose="020B0504020202020204" pitchFamily="34" charset="77"/>
            </a:endParaRPr>
          </a:p>
          <a:p>
            <a:pPr lvl="0"/>
            <a:endParaRPr lang="en-BE" dirty="0">
              <a:solidFill>
                <a:schemeClr val="bg1"/>
              </a:solidFill>
              <a:latin typeface="Avenir Next LT Pro" panose="020B0504020202020204" pitchFamily="34" charset="77"/>
            </a:endParaRPr>
          </a:p>
          <a:p>
            <a:endParaRPr lang="en-BE" dirty="0"/>
          </a:p>
        </p:txBody>
      </p:sp>
    </p:spTree>
    <p:extLst>
      <p:ext uri="{BB962C8B-B14F-4D97-AF65-F5344CB8AC3E}">
        <p14:creationId xmlns:p14="http://schemas.microsoft.com/office/powerpoint/2010/main" val="18932790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5004B1F-AE61-4A13-9D7C-324F1D0CFF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12" y="159510"/>
            <a:ext cx="3756956" cy="1862330"/>
          </a:xfrm>
          <a:prstGeom prst="rect">
            <a:avLst/>
          </a:prstGeom>
        </p:spPr>
      </p:pic>
      <p:sp>
        <p:nvSpPr>
          <p:cNvPr id="8" name="Rectangle 7">
            <a:extLst>
              <a:ext uri="{FF2B5EF4-FFF2-40B4-BE49-F238E27FC236}">
                <a16:creationId xmlns:a16="http://schemas.microsoft.com/office/drawing/2014/main" id="{1F4AB63B-2575-434C-9EED-BA61F7116C7C}"/>
              </a:ext>
            </a:extLst>
          </p:cNvPr>
          <p:cNvSpPr/>
          <p:nvPr/>
        </p:nvSpPr>
        <p:spPr>
          <a:xfrm>
            <a:off x="8712164" y="778411"/>
            <a:ext cx="2375174"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8800" b="1" i="1" u="none" strike="noStrike" kern="1200" cap="none" spc="50" normalizeH="0" baseline="0" noProof="0" dirty="0">
                <a:ln w="9525" cmpd="sng">
                  <a:solidFill>
                    <a:srgbClr val="FFC000">
                      <a:lumMod val="60000"/>
                      <a:lumOff val="40000"/>
                    </a:srgbClr>
                  </a:solidFill>
                  <a:prstDash val="solid"/>
                </a:ln>
                <a:solidFill>
                  <a:srgbClr val="FFC000">
                    <a:lumMod val="40000"/>
                    <a:lumOff val="60000"/>
                  </a:srgbClr>
                </a:solidFill>
                <a:effectLst>
                  <a:glow rad="38100">
                    <a:srgbClr val="4472C4">
                      <a:alpha val="40000"/>
                    </a:srgbClr>
                  </a:glow>
                  <a:outerShdw blurRad="50800" dist="38100" dir="18900000" algn="bl" rotWithShape="0">
                    <a:prstClr val="black">
                      <a:alpha val="40000"/>
                    </a:prstClr>
                  </a:outerShdw>
                </a:effectLst>
                <a:uLnTx/>
                <a:uFillTx/>
                <a:latin typeface="Avenir Next LT Pro" panose="020B0504020202020204" pitchFamily="34" charset="77"/>
                <a:ea typeface="+mn-ea"/>
                <a:cs typeface="Segoe UI" panose="020B0502040204020203" pitchFamily="34" charset="0"/>
              </a:rPr>
              <a:t>25</a:t>
            </a:r>
            <a:endParaRPr kumimoji="0" lang="en-BE" sz="8800" b="1" i="0" u="none" strike="noStrike" kern="1200" cap="none" spc="50" normalizeH="0" baseline="0" noProof="0" dirty="0">
              <a:ln w="9525" cmpd="sng">
                <a:solidFill>
                  <a:srgbClr val="FFC000">
                    <a:lumMod val="60000"/>
                    <a:lumOff val="40000"/>
                  </a:srgbClr>
                </a:solidFill>
                <a:prstDash val="solid"/>
              </a:ln>
              <a:solidFill>
                <a:srgbClr val="FFC000">
                  <a:lumMod val="40000"/>
                  <a:lumOff val="60000"/>
                </a:srgbClr>
              </a:solidFill>
              <a:effectLst>
                <a:glow rad="38100">
                  <a:srgbClr val="4472C4">
                    <a:alpha val="40000"/>
                  </a:srgbClr>
                </a:glow>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CAB68019-3F74-A842-9F90-7EE1EFAFF064}"/>
              </a:ext>
            </a:extLst>
          </p:cNvPr>
          <p:cNvSpPr/>
          <p:nvPr/>
        </p:nvSpPr>
        <p:spPr>
          <a:xfrm>
            <a:off x="1408386" y="2228671"/>
            <a:ext cx="8523890" cy="1200329"/>
          </a:xfrm>
          <a:prstGeom prst="rect">
            <a:avLst/>
          </a:prstGeom>
        </p:spPr>
        <p:txBody>
          <a:bodyPr wrap="square">
            <a:spAutoFit/>
          </a:bodyPr>
          <a:lstStyle/>
          <a:p>
            <a:r>
              <a:rPr lang="en-US" b="1" dirty="0">
                <a:solidFill>
                  <a:schemeClr val="bg1"/>
                </a:solidFill>
                <a:latin typeface="Avenir Next LT Pro" panose="020B0504020202020204" pitchFamily="34" charset="77"/>
              </a:rPr>
              <a:t>Mainstreaming demographic change </a:t>
            </a:r>
          </a:p>
          <a:p>
            <a:r>
              <a:rPr lang="en-US" dirty="0">
                <a:solidFill>
                  <a:schemeClr val="bg1"/>
                </a:solidFill>
                <a:latin typeface="Avenir Next LT Pro" panose="020B0504020202020204" pitchFamily="34" charset="77"/>
              </a:rPr>
              <a:t> </a:t>
            </a:r>
          </a:p>
          <a:p>
            <a:r>
              <a:rPr lang="en-US" i="1" dirty="0">
                <a:solidFill>
                  <a:schemeClr val="bg1"/>
                </a:solidFill>
                <a:latin typeface="Avenir Next LT Pro" panose="020B0504020202020204" pitchFamily="34" charset="77"/>
              </a:rPr>
              <a:t>“Demographic Change: one of the ‘deepest-lying challenges’ for European societies” </a:t>
            </a:r>
            <a:r>
              <a:rPr lang="en-US" dirty="0">
                <a:solidFill>
                  <a:schemeClr val="bg1"/>
                </a:solidFill>
                <a:latin typeface="Avenir Next LT Pro" panose="020B0504020202020204" pitchFamily="34" charset="77"/>
              </a:rPr>
              <a:t>- </a:t>
            </a:r>
            <a:r>
              <a:rPr lang="en-US" dirty="0" err="1">
                <a:solidFill>
                  <a:schemeClr val="bg1"/>
                </a:solidFill>
                <a:latin typeface="Avenir Next LT Pro" panose="020B0504020202020204" pitchFamily="34" charset="77"/>
              </a:rPr>
              <a:t>Dubravka</a:t>
            </a:r>
            <a:r>
              <a:rPr lang="en-US" dirty="0">
                <a:solidFill>
                  <a:schemeClr val="bg1"/>
                </a:solidFill>
                <a:latin typeface="Avenir Next LT Pro" panose="020B0504020202020204" pitchFamily="34" charset="77"/>
              </a:rPr>
              <a:t> </a:t>
            </a:r>
            <a:r>
              <a:rPr lang="en-US" dirty="0" err="1">
                <a:solidFill>
                  <a:schemeClr val="bg1"/>
                </a:solidFill>
                <a:latin typeface="Avenir Next LT Pro" panose="020B0504020202020204" pitchFamily="34" charset="77"/>
              </a:rPr>
              <a:t>Šuica</a:t>
            </a:r>
            <a:endParaRPr lang="en-US" dirty="0">
              <a:solidFill>
                <a:schemeClr val="bg1"/>
              </a:solidFill>
              <a:latin typeface="Avenir Next LT Pro" panose="020B0504020202020204" pitchFamily="34" charset="77"/>
            </a:endParaRPr>
          </a:p>
        </p:txBody>
      </p:sp>
      <p:pic>
        <p:nvPicPr>
          <p:cNvPr id="4" name="Picture 3">
            <a:extLst>
              <a:ext uri="{FF2B5EF4-FFF2-40B4-BE49-F238E27FC236}">
                <a16:creationId xmlns:a16="http://schemas.microsoft.com/office/drawing/2014/main" id="{25C7A577-0378-0B40-AF84-B34C796999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5752" y="3429000"/>
            <a:ext cx="5644055" cy="2978333"/>
          </a:xfrm>
          <a:prstGeom prst="rect">
            <a:avLst/>
          </a:prstGeom>
        </p:spPr>
      </p:pic>
    </p:spTree>
    <p:extLst>
      <p:ext uri="{BB962C8B-B14F-4D97-AF65-F5344CB8AC3E}">
        <p14:creationId xmlns:p14="http://schemas.microsoft.com/office/powerpoint/2010/main" val="1676452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5004B1F-AE61-4A13-9D7C-324F1D0CFF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12" y="159510"/>
            <a:ext cx="3756956" cy="1862330"/>
          </a:xfrm>
          <a:prstGeom prst="rect">
            <a:avLst/>
          </a:prstGeom>
        </p:spPr>
      </p:pic>
      <p:sp>
        <p:nvSpPr>
          <p:cNvPr id="8" name="Rectangle 7">
            <a:extLst>
              <a:ext uri="{FF2B5EF4-FFF2-40B4-BE49-F238E27FC236}">
                <a16:creationId xmlns:a16="http://schemas.microsoft.com/office/drawing/2014/main" id="{1F4AB63B-2575-434C-9EED-BA61F7116C7C}"/>
              </a:ext>
            </a:extLst>
          </p:cNvPr>
          <p:cNvSpPr/>
          <p:nvPr/>
        </p:nvSpPr>
        <p:spPr>
          <a:xfrm>
            <a:off x="8712164" y="778411"/>
            <a:ext cx="2375174"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8800" b="1" i="1" u="none" strike="noStrike" kern="1200" cap="none" spc="50" normalizeH="0" baseline="0" noProof="0" dirty="0">
                <a:ln w="9525" cmpd="sng">
                  <a:solidFill>
                    <a:srgbClr val="FFC000">
                      <a:lumMod val="60000"/>
                      <a:lumOff val="40000"/>
                    </a:srgbClr>
                  </a:solidFill>
                  <a:prstDash val="solid"/>
                </a:ln>
                <a:solidFill>
                  <a:srgbClr val="FFC000">
                    <a:lumMod val="40000"/>
                    <a:lumOff val="60000"/>
                  </a:srgbClr>
                </a:solidFill>
                <a:effectLst>
                  <a:glow rad="38100">
                    <a:srgbClr val="4472C4">
                      <a:alpha val="40000"/>
                    </a:srgbClr>
                  </a:glow>
                  <a:outerShdw blurRad="50800" dist="38100" dir="18900000" algn="bl" rotWithShape="0">
                    <a:prstClr val="black">
                      <a:alpha val="40000"/>
                    </a:prstClr>
                  </a:outerShdw>
                </a:effectLst>
                <a:uLnTx/>
                <a:uFillTx/>
                <a:latin typeface="Avenir Next LT Pro" panose="020B0504020202020204" pitchFamily="34" charset="77"/>
                <a:ea typeface="+mn-ea"/>
                <a:cs typeface="Segoe UI" panose="020B0502040204020203" pitchFamily="34" charset="0"/>
              </a:rPr>
              <a:t>25</a:t>
            </a:r>
            <a:endParaRPr kumimoji="0" lang="en-BE" sz="8800" b="1" i="0" u="none" strike="noStrike" kern="1200" cap="none" spc="50" normalizeH="0" baseline="0" noProof="0" dirty="0">
              <a:ln w="9525" cmpd="sng">
                <a:solidFill>
                  <a:srgbClr val="FFC000">
                    <a:lumMod val="60000"/>
                    <a:lumOff val="40000"/>
                  </a:srgbClr>
                </a:solidFill>
                <a:prstDash val="solid"/>
              </a:ln>
              <a:solidFill>
                <a:srgbClr val="FFC000">
                  <a:lumMod val="40000"/>
                  <a:lumOff val="60000"/>
                </a:srgbClr>
              </a:solidFill>
              <a:effectLst>
                <a:glow rad="38100">
                  <a:srgbClr val="4472C4">
                    <a:alpha val="40000"/>
                  </a:srgbClr>
                </a:glow>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F683D60-6A71-244E-B3D8-A5136BC0AE7C}"/>
              </a:ext>
            </a:extLst>
          </p:cNvPr>
          <p:cNvSpPr txBox="1"/>
          <p:nvPr/>
        </p:nvSpPr>
        <p:spPr>
          <a:xfrm>
            <a:off x="1448972" y="2224961"/>
            <a:ext cx="8539090" cy="3693319"/>
          </a:xfrm>
          <a:prstGeom prst="rect">
            <a:avLst/>
          </a:prstGeom>
          <a:noFill/>
        </p:spPr>
        <p:txBody>
          <a:bodyPr wrap="square" rtlCol="0">
            <a:spAutoFit/>
          </a:bodyPr>
          <a:lstStyle/>
          <a:p>
            <a:r>
              <a:rPr lang="en-GB" b="1" dirty="0">
                <a:solidFill>
                  <a:schemeClr val="bg1"/>
                </a:solidFill>
                <a:latin typeface="Avenir Next LT Pro" panose="020B0504020202020204" pitchFamily="34" charset="77"/>
              </a:rPr>
              <a:t>Ensuring qualified health and long-term care systems</a:t>
            </a:r>
            <a:endParaRPr lang="en-BE" b="1" dirty="0">
              <a:solidFill>
                <a:schemeClr val="bg1"/>
              </a:solidFill>
              <a:latin typeface="Avenir Next LT Pro" panose="020B0504020202020204" pitchFamily="34" charset="77"/>
            </a:endParaRPr>
          </a:p>
          <a:p>
            <a:r>
              <a:rPr lang="en-US" dirty="0">
                <a:solidFill>
                  <a:schemeClr val="bg1"/>
                </a:solidFill>
                <a:latin typeface="Avenir Next LT Pro" panose="020B0504020202020204" pitchFamily="34" charset="77"/>
              </a:rPr>
              <a:t> </a:t>
            </a:r>
            <a:endParaRPr lang="en-BE" dirty="0">
              <a:solidFill>
                <a:schemeClr val="bg1"/>
              </a:solidFill>
              <a:latin typeface="Avenir Next LT Pro" panose="020B0504020202020204" pitchFamily="34" charset="77"/>
            </a:endParaRPr>
          </a:p>
          <a:p>
            <a:r>
              <a:rPr lang="en-GB" dirty="0">
                <a:solidFill>
                  <a:schemeClr val="bg1"/>
                </a:solidFill>
                <a:latin typeface="Avenir Next LT Pro" panose="020B0504020202020204" pitchFamily="34" charset="77"/>
              </a:rPr>
              <a:t>The new realities of the COVID-19 crisis have increased the focus on health policy at EU level. </a:t>
            </a:r>
          </a:p>
          <a:p>
            <a:endParaRPr lang="en-GB" dirty="0">
              <a:solidFill>
                <a:schemeClr val="bg1"/>
              </a:solidFill>
              <a:latin typeface="Avenir Next LT Pro" panose="020B0504020202020204" pitchFamily="34" charset="77"/>
            </a:endParaRPr>
          </a:p>
          <a:p>
            <a:r>
              <a:rPr lang="en-GB" dirty="0">
                <a:solidFill>
                  <a:schemeClr val="bg1"/>
                </a:solidFill>
                <a:latin typeface="Avenir Next LT Pro" panose="020B0504020202020204" pitchFamily="34" charset="77"/>
              </a:rPr>
              <a:t>How can we </a:t>
            </a:r>
          </a:p>
          <a:p>
            <a:pPr marL="742950" lvl="1" indent="-285750">
              <a:buFont typeface="Arial" panose="020B0604020202020204" pitchFamily="34" charset="0"/>
              <a:buChar char="•"/>
            </a:pPr>
            <a:r>
              <a:rPr lang="en-GB" dirty="0">
                <a:solidFill>
                  <a:schemeClr val="bg1"/>
                </a:solidFill>
                <a:latin typeface="Avenir Next LT Pro" panose="020B0504020202020204" pitchFamily="34" charset="77"/>
              </a:rPr>
              <a:t>Implement the lessons we learnt from the pandemic?</a:t>
            </a:r>
            <a:endParaRPr lang="en-BE" dirty="0">
              <a:solidFill>
                <a:schemeClr val="bg1"/>
              </a:solidFill>
              <a:latin typeface="Avenir Next LT Pro" panose="020B0504020202020204" pitchFamily="34" charset="77"/>
            </a:endParaRPr>
          </a:p>
          <a:p>
            <a:pPr marL="742950" lvl="1" indent="-285750">
              <a:buFont typeface="Arial" panose="020B0604020202020204" pitchFamily="34" charset="0"/>
              <a:buChar char="•"/>
            </a:pPr>
            <a:r>
              <a:rPr lang="en-GB" dirty="0">
                <a:solidFill>
                  <a:schemeClr val="bg1"/>
                </a:solidFill>
                <a:latin typeface="Avenir Next LT Pro" panose="020B0504020202020204" pitchFamily="34" charset="77"/>
              </a:rPr>
              <a:t>Give healthcare a higher priority in the recovery policy?</a:t>
            </a:r>
            <a:endParaRPr lang="en-BE" dirty="0">
              <a:solidFill>
                <a:schemeClr val="bg1"/>
              </a:solidFill>
              <a:latin typeface="Avenir Next LT Pro" panose="020B0504020202020204" pitchFamily="34" charset="77"/>
            </a:endParaRPr>
          </a:p>
          <a:p>
            <a:pPr marL="742950" lvl="1" indent="-285750">
              <a:buFont typeface="Arial" panose="020B0604020202020204" pitchFamily="34" charset="0"/>
              <a:buChar char="•"/>
            </a:pPr>
            <a:r>
              <a:rPr lang="en-GB" dirty="0">
                <a:solidFill>
                  <a:schemeClr val="bg1"/>
                </a:solidFill>
                <a:latin typeface="Avenir Next LT Pro" panose="020B0504020202020204" pitchFamily="34" charset="77"/>
              </a:rPr>
              <a:t>Do better in addressing the health and care needs of older persons? </a:t>
            </a:r>
          </a:p>
          <a:p>
            <a:pPr marL="742950" lvl="1" indent="-285750">
              <a:buFont typeface="Arial" panose="020B0604020202020204" pitchFamily="34" charset="0"/>
              <a:buChar char="•"/>
            </a:pPr>
            <a:endParaRPr lang="en-BE" dirty="0">
              <a:solidFill>
                <a:schemeClr val="bg1"/>
              </a:solidFill>
              <a:latin typeface="Avenir Next LT Pro" panose="020B0504020202020204" pitchFamily="34" charset="77"/>
            </a:endParaRPr>
          </a:p>
          <a:p>
            <a:r>
              <a:rPr lang="en-GB" dirty="0">
                <a:solidFill>
                  <a:schemeClr val="bg1"/>
                </a:solidFill>
                <a:latin typeface="Avenir Next LT Pro" panose="020B0504020202020204" pitchFamily="34" charset="77"/>
              </a:rPr>
              <a:t>What is needed to improve the cooperation between, the EU, Member States and international institutions?</a:t>
            </a:r>
            <a:endParaRPr lang="en-BE" dirty="0">
              <a:solidFill>
                <a:schemeClr val="bg1"/>
              </a:solidFill>
              <a:latin typeface="Avenir Next LT Pro" panose="020B0504020202020204" pitchFamily="34" charset="77"/>
            </a:endParaRPr>
          </a:p>
          <a:p>
            <a:endParaRPr lang="en-BE" dirty="0"/>
          </a:p>
        </p:txBody>
      </p:sp>
    </p:spTree>
    <p:extLst>
      <p:ext uri="{BB962C8B-B14F-4D97-AF65-F5344CB8AC3E}">
        <p14:creationId xmlns:p14="http://schemas.microsoft.com/office/powerpoint/2010/main" val="1760593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5004B1F-AE61-4A13-9D7C-324F1D0CFF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12" y="159510"/>
            <a:ext cx="3756956" cy="1862330"/>
          </a:xfrm>
          <a:prstGeom prst="rect">
            <a:avLst/>
          </a:prstGeom>
        </p:spPr>
      </p:pic>
      <p:pic>
        <p:nvPicPr>
          <p:cNvPr id="4" name="Picture 3" descr="A group of people in a room&#10;&#10;Description automatically generated with low confidence">
            <a:extLst>
              <a:ext uri="{FF2B5EF4-FFF2-40B4-BE49-F238E27FC236}">
                <a16:creationId xmlns:a16="http://schemas.microsoft.com/office/drawing/2014/main" id="{EBCCA0FB-DCDC-2B41-B056-6E25604E37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0251" y="778411"/>
            <a:ext cx="4408427" cy="5671034"/>
          </a:xfrm>
          <a:prstGeom prst="rect">
            <a:avLst/>
          </a:prstGeom>
          <a:ln>
            <a:solidFill>
              <a:schemeClr val="bg1"/>
            </a:solidFill>
          </a:ln>
        </p:spPr>
      </p:pic>
    </p:spTree>
    <p:extLst>
      <p:ext uri="{BB962C8B-B14F-4D97-AF65-F5344CB8AC3E}">
        <p14:creationId xmlns:p14="http://schemas.microsoft.com/office/powerpoint/2010/main" val="2358104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5004B1F-AE61-4A13-9D7C-324F1D0CFF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12" y="159510"/>
            <a:ext cx="3756956" cy="1862330"/>
          </a:xfrm>
          <a:prstGeom prst="rect">
            <a:avLst/>
          </a:prstGeom>
        </p:spPr>
      </p:pic>
      <p:sp>
        <p:nvSpPr>
          <p:cNvPr id="8" name="Rectangle 7">
            <a:extLst>
              <a:ext uri="{FF2B5EF4-FFF2-40B4-BE49-F238E27FC236}">
                <a16:creationId xmlns:a16="http://schemas.microsoft.com/office/drawing/2014/main" id="{1F4AB63B-2575-434C-9EED-BA61F7116C7C}"/>
              </a:ext>
            </a:extLst>
          </p:cNvPr>
          <p:cNvSpPr/>
          <p:nvPr/>
        </p:nvSpPr>
        <p:spPr>
          <a:xfrm>
            <a:off x="8712164" y="778411"/>
            <a:ext cx="2375174"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8800" b="1" i="1" u="none" strike="noStrike" kern="1200" cap="none" spc="50" normalizeH="0" baseline="0" noProof="0" dirty="0">
                <a:ln w="9525" cmpd="sng">
                  <a:solidFill>
                    <a:srgbClr val="FFC000">
                      <a:lumMod val="60000"/>
                      <a:lumOff val="40000"/>
                    </a:srgbClr>
                  </a:solidFill>
                  <a:prstDash val="solid"/>
                </a:ln>
                <a:solidFill>
                  <a:srgbClr val="FFC000">
                    <a:lumMod val="40000"/>
                    <a:lumOff val="60000"/>
                  </a:srgbClr>
                </a:solidFill>
                <a:effectLst>
                  <a:glow rad="38100">
                    <a:srgbClr val="4472C4">
                      <a:alpha val="40000"/>
                    </a:srgbClr>
                  </a:glow>
                  <a:outerShdw blurRad="50800" dist="38100" dir="18900000" algn="bl" rotWithShape="0">
                    <a:prstClr val="black">
                      <a:alpha val="40000"/>
                    </a:prstClr>
                  </a:outerShdw>
                </a:effectLst>
                <a:uLnTx/>
                <a:uFillTx/>
                <a:latin typeface="Avenir Next LT Pro" panose="020B0504020202020204" pitchFamily="34" charset="77"/>
                <a:ea typeface="+mn-ea"/>
                <a:cs typeface="Segoe UI" panose="020B0502040204020203" pitchFamily="34" charset="0"/>
              </a:rPr>
              <a:t>25</a:t>
            </a:r>
            <a:endParaRPr kumimoji="0" lang="en-BE" sz="8800" b="1" i="0" u="none" strike="noStrike" kern="1200" cap="none" spc="50" normalizeH="0" baseline="0" noProof="0" dirty="0">
              <a:ln w="9525" cmpd="sng">
                <a:solidFill>
                  <a:srgbClr val="FFC000">
                    <a:lumMod val="60000"/>
                    <a:lumOff val="40000"/>
                  </a:srgbClr>
                </a:solidFill>
                <a:prstDash val="solid"/>
              </a:ln>
              <a:solidFill>
                <a:srgbClr val="FFC000">
                  <a:lumMod val="40000"/>
                  <a:lumOff val="60000"/>
                </a:srgbClr>
              </a:solidFill>
              <a:effectLst>
                <a:glow rad="38100">
                  <a:srgbClr val="4472C4">
                    <a:alpha val="40000"/>
                  </a:srgbClr>
                </a:glow>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D0D37FDF-B94B-C640-AFD9-8F49059FB368}"/>
              </a:ext>
            </a:extLst>
          </p:cNvPr>
          <p:cNvSpPr txBox="1"/>
          <p:nvPr/>
        </p:nvSpPr>
        <p:spPr>
          <a:xfrm>
            <a:off x="1519310" y="2224961"/>
            <a:ext cx="8862646" cy="1200329"/>
          </a:xfrm>
          <a:prstGeom prst="rect">
            <a:avLst/>
          </a:prstGeom>
          <a:noFill/>
        </p:spPr>
        <p:txBody>
          <a:bodyPr wrap="square" rtlCol="0">
            <a:spAutoFit/>
          </a:bodyPr>
          <a:lstStyle/>
          <a:p>
            <a:r>
              <a:rPr lang="en-GB" dirty="0">
                <a:solidFill>
                  <a:schemeClr val="bg1"/>
                </a:solidFill>
                <a:latin typeface="Avenir Next LT Pro" panose="020B0504020202020204" pitchFamily="34" charset="77"/>
              </a:rPr>
              <a:t>The EPP Group calls for more coordination and the extension of  European action in the area of health policy within the existing Treaties. </a:t>
            </a:r>
          </a:p>
          <a:p>
            <a:endParaRPr lang="en-GB" dirty="0">
              <a:solidFill>
                <a:schemeClr val="bg1"/>
              </a:solidFill>
              <a:latin typeface="Avenir Next LT Pro" panose="020B0504020202020204" pitchFamily="34" charset="77"/>
            </a:endParaRPr>
          </a:p>
          <a:p>
            <a:r>
              <a:rPr lang="en-GB" b="1" dirty="0">
                <a:solidFill>
                  <a:schemeClr val="bg1"/>
                </a:solidFill>
                <a:latin typeface="Avenir Next LT Pro" panose="020B0504020202020204" pitchFamily="34" charset="77"/>
              </a:rPr>
              <a:t>EU Commissioner </a:t>
            </a:r>
            <a:r>
              <a:rPr lang="en-GB" b="1" dirty="0" err="1">
                <a:solidFill>
                  <a:schemeClr val="bg1"/>
                </a:solidFill>
                <a:latin typeface="Avenir Next LT Pro" panose="020B0504020202020204" pitchFamily="34" charset="77"/>
              </a:rPr>
              <a:t>Kyriakides</a:t>
            </a:r>
            <a:r>
              <a:rPr lang="en-GB" b="1" dirty="0">
                <a:solidFill>
                  <a:schemeClr val="bg1"/>
                </a:solidFill>
                <a:latin typeface="Avenir Next LT Pro" panose="020B0504020202020204" pitchFamily="34" charset="77"/>
              </a:rPr>
              <a:t> </a:t>
            </a:r>
            <a:r>
              <a:rPr lang="en-GB" dirty="0">
                <a:solidFill>
                  <a:schemeClr val="bg1"/>
                </a:solidFill>
                <a:latin typeface="Avenir Next LT Pro" panose="020B0504020202020204" pitchFamily="34" charset="77"/>
              </a:rPr>
              <a:t>is taking the lead in this perspective. </a:t>
            </a:r>
            <a:endParaRPr lang="en-BE" dirty="0">
              <a:solidFill>
                <a:schemeClr val="bg1"/>
              </a:solidFill>
              <a:latin typeface="Avenir Next LT Pro" panose="020B0504020202020204" pitchFamily="34" charset="77"/>
            </a:endParaRPr>
          </a:p>
        </p:txBody>
      </p:sp>
      <p:pic>
        <p:nvPicPr>
          <p:cNvPr id="9" name="Picture 8" descr="A person standing at a podium&#10;&#10;Description automatically generated with medium confidence">
            <a:extLst>
              <a:ext uri="{FF2B5EF4-FFF2-40B4-BE49-F238E27FC236}">
                <a16:creationId xmlns:a16="http://schemas.microsoft.com/office/drawing/2014/main" id="{284BD372-69EC-5646-BE8D-40131160E5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594" y="3628410"/>
            <a:ext cx="4532777" cy="2575441"/>
          </a:xfrm>
          <a:prstGeom prst="rect">
            <a:avLst/>
          </a:prstGeom>
          <a:ln>
            <a:solidFill>
              <a:schemeClr val="bg1"/>
            </a:solidFill>
          </a:ln>
        </p:spPr>
      </p:pic>
    </p:spTree>
    <p:extLst>
      <p:ext uri="{BB962C8B-B14F-4D97-AF65-F5344CB8AC3E}">
        <p14:creationId xmlns:p14="http://schemas.microsoft.com/office/powerpoint/2010/main" val="1976726130"/>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343</TotalTime>
  <Words>687</Words>
  <Application>Microsoft Macintosh PowerPoint</Application>
  <PresentationFormat>Widescreen</PresentationFormat>
  <Paragraphs>83</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Avenir Next</vt:lpstr>
      <vt:lpstr>Avenir Next LT Pro</vt:lpstr>
      <vt:lpstr>Calibri</vt:lpstr>
      <vt:lpstr>Calibri Light</vt:lpstr>
      <vt:lpstr>Kantoorthema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Guido Dumon</dc:creator>
  <cp:lastModifiedBy>Michelle Vervaeke</cp:lastModifiedBy>
  <cp:revision>6</cp:revision>
  <dcterms:created xsi:type="dcterms:W3CDTF">2021-09-23T07:23:00Z</dcterms:created>
  <dcterms:modified xsi:type="dcterms:W3CDTF">2021-09-23T15:55:34Z</dcterms:modified>
</cp:coreProperties>
</file>