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901337"/>
            <a:ext cx="8791575" cy="28868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Reflection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Building </a:t>
            </a:r>
            <a:r>
              <a:rPr lang="en-US" b="1" dirty="0">
                <a:solidFill>
                  <a:srgbClr val="002060"/>
                </a:solidFill>
              </a:rPr>
              <a:t>the Czech Resilient Society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en-US" sz="2400" dirty="0" err="1"/>
              <a:t>Lidmila</a:t>
            </a:r>
            <a:r>
              <a:rPr lang="en-US" sz="2400" dirty="0"/>
              <a:t> </a:t>
            </a:r>
            <a:r>
              <a:rPr lang="en-US" sz="2400" dirty="0" err="1"/>
              <a:t>Němcová</a:t>
            </a:r>
            <a:r>
              <a:rPr lang="en-US" sz="2400" dirty="0"/>
              <a:t>, SKS </a:t>
            </a:r>
            <a:r>
              <a:rPr lang="en-US" sz="2400" dirty="0" err="1"/>
              <a:t>prezident</a:t>
            </a:r>
            <a:r>
              <a:rPr lang="en-US" sz="2400" dirty="0"/>
              <a:t>, Czech Republic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6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123406"/>
            <a:ext cx="9905998" cy="159366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1. Cooperation between the Czech Republic </a:t>
            </a:r>
            <a:r>
              <a:rPr lang="cs-CZ" sz="3200" b="1" dirty="0" smtClean="0">
                <a:solidFill>
                  <a:srgbClr val="002060"/>
                </a:solidFill>
              </a:rPr>
              <a:t/>
            </a:r>
            <a:br>
              <a:rPr lang="cs-CZ" sz="3200" b="1" dirty="0" smtClean="0">
                <a:solidFill>
                  <a:srgbClr val="002060"/>
                </a:solidFill>
              </a:rPr>
            </a:br>
            <a:r>
              <a:rPr lang="cs-CZ" sz="3200" b="1" dirty="0">
                <a:solidFill>
                  <a:srgbClr val="002060"/>
                </a:solidFill>
              </a:rPr>
              <a:t> </a:t>
            </a:r>
            <a:r>
              <a:rPr lang="cs-CZ" sz="3200" b="1" dirty="0" smtClean="0">
                <a:solidFill>
                  <a:srgbClr val="002060"/>
                </a:solidFill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</a:rPr>
              <a:t>(Czechoslovakia</a:t>
            </a:r>
            <a:r>
              <a:rPr lang="en-US" sz="3200" b="1" dirty="0">
                <a:solidFill>
                  <a:srgbClr val="002060"/>
                </a:solidFill>
              </a:rPr>
              <a:t>) and Baltic States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534193"/>
            <a:ext cx="10171022" cy="340940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100-the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anniversary of their diplomatic relations ( 1921 - 2021)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  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Lennart Georg Meri in the Czech Republic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3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2. Unexpected situation for citizens - </a:t>
            </a:r>
            <a:r>
              <a:rPr lang="en-US" b="1" dirty="0" err="1">
                <a:solidFill>
                  <a:srgbClr val="002060"/>
                </a:solidFill>
              </a:rPr>
              <a:t>Covid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19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and </a:t>
            </a:r>
            <a:r>
              <a:rPr lang="en-US" b="1" dirty="0">
                <a:solidFill>
                  <a:srgbClr val="002060"/>
                </a:solidFill>
              </a:rPr>
              <a:t>the war in Ukraine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473529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A)</a:t>
            </a:r>
            <a:r>
              <a:rPr lang="en-US" u="sng" dirty="0">
                <a:solidFill>
                  <a:srgbClr val="002060"/>
                </a:solidFill>
              </a:rPr>
              <a:t>  </a:t>
            </a:r>
            <a:r>
              <a:rPr lang="en-US" b="1" u="sng" dirty="0">
                <a:solidFill>
                  <a:srgbClr val="002060"/>
                </a:solidFill>
              </a:rPr>
              <a:t>Survey </a:t>
            </a:r>
            <a:r>
              <a:rPr lang="en-US" u="sng" dirty="0">
                <a:solidFill>
                  <a:srgbClr val="002060"/>
                </a:solidFill>
              </a:rPr>
              <a:t> </a:t>
            </a:r>
            <a:r>
              <a:rPr lang="en-US" b="1" u="sng" dirty="0">
                <a:solidFill>
                  <a:srgbClr val="002060"/>
                </a:solidFill>
              </a:rPr>
              <a:t>with the SKS members to learn lessons from the </a:t>
            </a:r>
            <a:r>
              <a:rPr lang="en-US" b="1" u="sng" dirty="0" err="1">
                <a:solidFill>
                  <a:srgbClr val="002060"/>
                </a:solidFill>
              </a:rPr>
              <a:t>Covid</a:t>
            </a:r>
            <a:r>
              <a:rPr lang="en-US" b="1" u="sng" dirty="0">
                <a:solidFill>
                  <a:srgbClr val="002060"/>
                </a:solidFill>
              </a:rPr>
              <a:t> crisis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 </a:t>
            </a:r>
            <a:endParaRPr lang="cs-CZ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/>
              <a:t> </a:t>
            </a:r>
            <a:r>
              <a:rPr lang="cs-CZ" b="1" dirty="0"/>
              <a:t>U</a:t>
            </a:r>
            <a:r>
              <a:rPr lang="en-US" b="1" dirty="0" err="1" smtClean="0"/>
              <a:t>nexpected</a:t>
            </a:r>
            <a:r>
              <a:rPr lang="en-US" b="1" dirty="0" smtClean="0"/>
              <a:t> </a:t>
            </a:r>
            <a:r>
              <a:rPr lang="en-US" b="1" dirty="0"/>
              <a:t>situation</a:t>
            </a:r>
            <a:endParaRPr lang="en-US" dirty="0"/>
          </a:p>
          <a:p>
            <a:r>
              <a:rPr lang="en-US" b="1" dirty="0"/>
              <a:t> </a:t>
            </a:r>
            <a:r>
              <a:rPr lang="cs-CZ" b="1" dirty="0"/>
              <a:t>I</a:t>
            </a:r>
            <a:r>
              <a:rPr lang="en-US" b="1" dirty="0" err="1" smtClean="0"/>
              <a:t>nternational</a:t>
            </a:r>
            <a:r>
              <a:rPr lang="en-US" b="1" dirty="0" smtClean="0"/>
              <a:t> </a:t>
            </a:r>
            <a:r>
              <a:rPr lang="en-US" b="1" dirty="0"/>
              <a:t>cooperation</a:t>
            </a:r>
            <a:endParaRPr lang="en-US" dirty="0"/>
          </a:p>
          <a:p>
            <a:r>
              <a:rPr lang="en-US" b="1" dirty="0"/>
              <a:t> </a:t>
            </a:r>
            <a:r>
              <a:rPr lang="cs-CZ" b="1" dirty="0"/>
              <a:t>C</a:t>
            </a:r>
            <a:r>
              <a:rPr lang="en-US" b="1" dirty="0" err="1" smtClean="0"/>
              <a:t>risis</a:t>
            </a:r>
            <a:r>
              <a:rPr lang="en-US" b="1" dirty="0" smtClean="0"/>
              <a:t> </a:t>
            </a:r>
            <a:r>
              <a:rPr lang="en-US" b="1" dirty="0"/>
              <a:t>management needed</a:t>
            </a:r>
            <a:endParaRPr lang="en-US" dirty="0"/>
          </a:p>
          <a:p>
            <a:r>
              <a:rPr lang="en-US" b="1" dirty="0"/>
              <a:t> </a:t>
            </a:r>
            <a:r>
              <a:rPr lang="cs-CZ" b="1" dirty="0"/>
              <a:t>P</a:t>
            </a:r>
            <a:r>
              <a:rPr lang="en-US" b="1" dirty="0" err="1" smtClean="0"/>
              <a:t>reparedness</a:t>
            </a:r>
            <a:r>
              <a:rPr lang="en-US" b="1" dirty="0" smtClean="0"/>
              <a:t> </a:t>
            </a:r>
            <a:r>
              <a:rPr lang="en-US" b="1" dirty="0"/>
              <a:t>of the population to increase their </a:t>
            </a:r>
            <a:r>
              <a:rPr lang="en-US" b="1" dirty="0" smtClean="0"/>
              <a:t>resilience</a:t>
            </a:r>
            <a:endParaRPr lang="cs-CZ" b="1" dirty="0" smtClean="0"/>
          </a:p>
          <a:p>
            <a:r>
              <a:rPr lang="en-US" b="1" dirty="0"/>
              <a:t> </a:t>
            </a:r>
            <a:r>
              <a:rPr lang="cs-CZ" b="1" dirty="0"/>
              <a:t>I</a:t>
            </a:r>
            <a:r>
              <a:rPr lang="en-US" b="1" dirty="0" err="1" smtClean="0"/>
              <a:t>mportance</a:t>
            </a:r>
            <a:r>
              <a:rPr lang="en-US" b="1" dirty="0" smtClean="0"/>
              <a:t> </a:t>
            </a:r>
            <a:r>
              <a:rPr lang="en-US" b="1" dirty="0"/>
              <a:t>of digital communication and literacy</a:t>
            </a:r>
            <a:endParaRPr lang="en-US" dirty="0"/>
          </a:p>
          <a:p>
            <a:r>
              <a:rPr lang="en-US" b="1" dirty="0"/>
              <a:t> </a:t>
            </a:r>
            <a:r>
              <a:rPr lang="cs-CZ" b="1" dirty="0"/>
              <a:t>R</a:t>
            </a:r>
            <a:r>
              <a:rPr lang="en-US" b="1" dirty="0" smtClean="0"/>
              <a:t>ole </a:t>
            </a:r>
            <a:r>
              <a:rPr lang="en-US" b="1" dirty="0"/>
              <a:t>of mass media, Christian programs on the radio, TV, masses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9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2828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27909"/>
            <a:ext cx="9905999" cy="4563292"/>
          </a:xfrm>
        </p:spPr>
        <p:txBody>
          <a:bodyPr/>
          <a:lstStyle/>
          <a:p>
            <a:r>
              <a:rPr lang="en-US" b="1" dirty="0"/>
              <a:t>  </a:t>
            </a:r>
            <a:r>
              <a:rPr lang="cs-CZ" b="1" dirty="0" smtClean="0"/>
              <a:t>E</a:t>
            </a:r>
            <a:r>
              <a:rPr lang="en-US" b="1" dirty="0" err="1" smtClean="0"/>
              <a:t>xample</a:t>
            </a:r>
            <a:r>
              <a:rPr lang="en-US" b="1" dirty="0" smtClean="0"/>
              <a:t> </a:t>
            </a:r>
            <a:r>
              <a:rPr lang="en-US" b="1" dirty="0"/>
              <a:t>of elites</a:t>
            </a:r>
            <a:endParaRPr lang="en-US" dirty="0"/>
          </a:p>
          <a:p>
            <a:r>
              <a:rPr lang="en-US" b="1" dirty="0"/>
              <a:t>  </a:t>
            </a:r>
            <a:r>
              <a:rPr lang="cs-CZ" b="1" dirty="0" smtClean="0"/>
              <a:t>D</a:t>
            </a:r>
            <a:r>
              <a:rPr lang="en-US" b="1" dirty="0" err="1" smtClean="0"/>
              <a:t>ivision</a:t>
            </a:r>
            <a:r>
              <a:rPr lang="en-US" b="1" dirty="0" smtClean="0"/>
              <a:t> </a:t>
            </a:r>
            <a:r>
              <a:rPr lang="en-US" b="1" dirty="0"/>
              <a:t>or connection </a:t>
            </a:r>
            <a:endParaRPr lang="en-US" dirty="0"/>
          </a:p>
          <a:p>
            <a:r>
              <a:rPr lang="en-US" b="1" dirty="0"/>
              <a:t>  </a:t>
            </a:r>
            <a:r>
              <a:rPr lang="cs-CZ" b="1" dirty="0" smtClean="0"/>
              <a:t>R</a:t>
            </a:r>
            <a:r>
              <a:rPr lang="en-US" b="1" dirty="0" err="1" smtClean="0"/>
              <a:t>espect</a:t>
            </a:r>
            <a:r>
              <a:rPr lang="en-US" b="1" dirty="0" smtClean="0"/>
              <a:t> </a:t>
            </a:r>
            <a:r>
              <a:rPr lang="en-US" b="1" dirty="0"/>
              <a:t>human rights</a:t>
            </a:r>
            <a:endParaRPr lang="en-US" dirty="0"/>
          </a:p>
          <a:p>
            <a:r>
              <a:rPr lang="en-US" b="1" dirty="0"/>
              <a:t>  </a:t>
            </a:r>
            <a:r>
              <a:rPr lang="cs-CZ" b="1" dirty="0" smtClean="0"/>
              <a:t>S</a:t>
            </a:r>
            <a:r>
              <a:rPr lang="en-US" b="1" dirty="0" err="1" smtClean="0"/>
              <a:t>ocial</a:t>
            </a:r>
            <a:r>
              <a:rPr lang="en-US" b="1" dirty="0" smtClean="0"/>
              <a:t> </a:t>
            </a:r>
            <a:r>
              <a:rPr lang="en-US" b="1" dirty="0"/>
              <a:t>issues must not be overlooked</a:t>
            </a:r>
            <a:endParaRPr lang="en-US" dirty="0"/>
          </a:p>
          <a:p>
            <a:r>
              <a:rPr lang="en-US" b="1" dirty="0"/>
              <a:t>  </a:t>
            </a:r>
            <a:r>
              <a:rPr lang="cs-CZ" b="1" dirty="0" smtClean="0"/>
              <a:t>E</a:t>
            </a:r>
            <a:r>
              <a:rPr lang="en-US" b="1" dirty="0" err="1" smtClean="0"/>
              <a:t>ducation</a:t>
            </a:r>
            <a:r>
              <a:rPr lang="en-US" b="1" dirty="0" smtClean="0"/>
              <a:t> </a:t>
            </a:r>
            <a:r>
              <a:rPr lang="en-US" b="1" dirty="0"/>
              <a:t>of all generations</a:t>
            </a:r>
            <a:endParaRPr lang="en-US" dirty="0"/>
          </a:p>
          <a:p>
            <a:r>
              <a:rPr lang="en-US" b="1" dirty="0"/>
              <a:t>  </a:t>
            </a:r>
            <a:r>
              <a:rPr lang="cs-CZ" b="1" dirty="0" smtClean="0"/>
              <a:t>S</a:t>
            </a:r>
            <a:r>
              <a:rPr lang="en-US" b="1" dirty="0" err="1" smtClean="0"/>
              <a:t>ocial</a:t>
            </a:r>
            <a:r>
              <a:rPr lang="en-US" b="1" dirty="0" smtClean="0"/>
              <a:t> </a:t>
            </a:r>
            <a:r>
              <a:rPr lang="en-US" b="1" dirty="0"/>
              <a:t>and health services for seniors</a:t>
            </a:r>
            <a:endParaRPr lang="en-US" dirty="0"/>
          </a:p>
          <a:p>
            <a:r>
              <a:rPr lang="en-US" b="1" dirty="0"/>
              <a:t>  </a:t>
            </a:r>
            <a:r>
              <a:rPr lang="cs-CZ" b="1" dirty="0" smtClean="0"/>
              <a:t>A</a:t>
            </a:r>
            <a:r>
              <a:rPr lang="en-US" b="1" dirty="0" err="1" smtClean="0"/>
              <a:t>ltruistic</a:t>
            </a:r>
            <a:r>
              <a:rPr lang="en-US" b="1" dirty="0" smtClean="0"/>
              <a:t> </a:t>
            </a:r>
            <a:r>
              <a:rPr lang="en-US" b="1" dirty="0"/>
              <a:t>human solidarity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25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53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85109"/>
            <a:ext cx="9905999" cy="410609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  </a:t>
            </a:r>
            <a:r>
              <a:rPr lang="cs-CZ" b="1" dirty="0" smtClean="0">
                <a:solidFill>
                  <a:srgbClr val="002060"/>
                </a:solidFill>
              </a:rPr>
              <a:t>B</a:t>
            </a:r>
            <a:r>
              <a:rPr lang="en-US" b="1" u="sng" dirty="0" smtClean="0">
                <a:solidFill>
                  <a:srgbClr val="002060"/>
                </a:solidFill>
              </a:rPr>
              <a:t>) </a:t>
            </a:r>
            <a:r>
              <a:rPr lang="en-US" b="1" u="sng" dirty="0">
                <a:solidFill>
                  <a:srgbClr val="002060"/>
                </a:solidFill>
              </a:rPr>
              <a:t>Seniors cannot be overlooked or marginalized</a:t>
            </a:r>
            <a:endParaRPr lang="en-US" u="sng" dirty="0">
              <a:solidFill>
                <a:srgbClr val="002060"/>
              </a:solidFill>
            </a:endParaRPr>
          </a:p>
          <a:p>
            <a:r>
              <a:rPr lang="en-US" b="1" dirty="0"/>
              <a:t>  </a:t>
            </a:r>
            <a:r>
              <a:rPr lang="cs-CZ" b="1" dirty="0"/>
              <a:t>R</a:t>
            </a:r>
            <a:r>
              <a:rPr lang="en-US" b="1" dirty="0" err="1" smtClean="0"/>
              <a:t>ound</a:t>
            </a:r>
            <a:r>
              <a:rPr lang="en-US" b="1" dirty="0" smtClean="0"/>
              <a:t> </a:t>
            </a:r>
            <a:r>
              <a:rPr lang="en-US" b="1" dirty="0"/>
              <a:t>tables in the Czech parliament  "about and with seniors"</a:t>
            </a:r>
            <a:endParaRPr lang="en-US" dirty="0"/>
          </a:p>
          <a:p>
            <a:r>
              <a:rPr lang="en-US" b="1" dirty="0"/>
              <a:t>  </a:t>
            </a:r>
            <a:r>
              <a:rPr lang="en-US" b="1" dirty="0" smtClean="0"/>
              <a:t>Conference </a:t>
            </a:r>
            <a:r>
              <a:rPr lang="en-US" b="1" dirty="0"/>
              <a:t>on the future of Europe</a:t>
            </a:r>
            <a:endParaRPr lang="en-US" dirty="0"/>
          </a:p>
          <a:p>
            <a:r>
              <a:rPr lang="en-US" b="1" dirty="0"/>
              <a:t>  </a:t>
            </a:r>
            <a:r>
              <a:rPr lang="en-US" b="1" dirty="0" smtClean="0"/>
              <a:t>Czech </a:t>
            </a:r>
            <a:r>
              <a:rPr lang="en-US" b="1" dirty="0"/>
              <a:t>EU Presidency from July 2022</a:t>
            </a:r>
            <a:endParaRPr lang="en-US" dirty="0"/>
          </a:p>
          <a:p>
            <a:r>
              <a:rPr lang="en-US" b="1" dirty="0"/>
              <a:t>  </a:t>
            </a:r>
            <a:r>
              <a:rPr lang="en-US" b="1" dirty="0" smtClean="0"/>
              <a:t>September </a:t>
            </a:r>
            <a:r>
              <a:rPr lang="en-US" b="1" dirty="0"/>
              <a:t>2022 SKS conference about European values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42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836022"/>
            <a:ext cx="9905998" cy="10580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3. What society do we want?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94114"/>
            <a:ext cx="9905999" cy="4741817"/>
          </a:xfrm>
        </p:spPr>
        <p:txBody>
          <a:bodyPr/>
          <a:lstStyle/>
          <a:p>
            <a:r>
              <a:rPr lang="cs-CZ" b="1" dirty="0"/>
              <a:t> </a:t>
            </a:r>
            <a:r>
              <a:rPr lang="cs-CZ" b="1" dirty="0" smtClean="0"/>
              <a:t> H</a:t>
            </a:r>
            <a:r>
              <a:rPr lang="en-US" b="1" dirty="0" err="1" smtClean="0"/>
              <a:t>uman</a:t>
            </a:r>
            <a:r>
              <a:rPr lang="en-US" b="1" dirty="0" smtClean="0"/>
              <a:t> </a:t>
            </a:r>
            <a:r>
              <a:rPr lang="en-US" b="1" dirty="0"/>
              <a:t>civic society </a:t>
            </a:r>
            <a:endParaRPr lang="en-US" dirty="0"/>
          </a:p>
          <a:p>
            <a:r>
              <a:rPr lang="en-US" b="1" dirty="0"/>
              <a:t>  </a:t>
            </a:r>
            <a:r>
              <a:rPr lang="cs-CZ" b="1" dirty="0" smtClean="0"/>
              <a:t>S</a:t>
            </a:r>
            <a:r>
              <a:rPr lang="en-US" b="1" dirty="0" err="1" smtClean="0"/>
              <a:t>ocial</a:t>
            </a:r>
            <a:r>
              <a:rPr lang="en-US" b="1" dirty="0" smtClean="0"/>
              <a:t> </a:t>
            </a:r>
            <a:r>
              <a:rPr lang="en-US" b="1" dirty="0"/>
              <a:t>and responsible Europe</a:t>
            </a:r>
            <a:endParaRPr lang="en-US" dirty="0"/>
          </a:p>
          <a:p>
            <a:r>
              <a:rPr lang="en-US" b="1" dirty="0"/>
              <a:t>  </a:t>
            </a:r>
            <a:r>
              <a:rPr lang="cs-CZ" b="1" dirty="0" smtClean="0"/>
              <a:t>C</a:t>
            </a:r>
            <a:r>
              <a:rPr lang="en-US" b="1" dirty="0" err="1" smtClean="0"/>
              <a:t>ollapse</a:t>
            </a:r>
            <a:r>
              <a:rPr lang="en-US" b="1" dirty="0"/>
              <a:t>, crisis, conflict</a:t>
            </a:r>
            <a:endParaRPr lang="en-US" dirty="0"/>
          </a:p>
          <a:p>
            <a:r>
              <a:rPr lang="en-US" b="1" dirty="0"/>
              <a:t>  </a:t>
            </a:r>
            <a:r>
              <a:rPr lang="cs-CZ" b="1" dirty="0" smtClean="0"/>
              <a:t>R</a:t>
            </a:r>
            <a:r>
              <a:rPr lang="en-US" b="1" dirty="0" err="1" smtClean="0"/>
              <a:t>esilient</a:t>
            </a:r>
            <a:r>
              <a:rPr lang="en-US" b="1" dirty="0" smtClean="0"/>
              <a:t> </a:t>
            </a:r>
            <a:r>
              <a:rPr lang="en-US" b="1" dirty="0"/>
              <a:t>society - important in the current development of the world</a:t>
            </a:r>
            <a:endParaRPr lang="en-US" dirty="0"/>
          </a:p>
          <a:p>
            <a:pPr marL="0" indent="0">
              <a:buNone/>
            </a:pPr>
            <a:r>
              <a:rPr lang="cs-CZ" b="1" dirty="0" smtClean="0"/>
              <a:t>   </a:t>
            </a:r>
            <a:r>
              <a:rPr lang="en-US" b="1" dirty="0"/>
              <a:t>                            </a:t>
            </a:r>
            <a:r>
              <a:rPr lang="en-US" b="1" dirty="0" smtClean="0"/>
              <a:t>- </a:t>
            </a:r>
            <a:r>
              <a:rPr lang="en-US" b="1" dirty="0"/>
              <a:t>face-to-face multi-layered crisis</a:t>
            </a:r>
            <a:endParaRPr lang="en-US" dirty="0"/>
          </a:p>
          <a:p>
            <a:pPr marL="0" indent="0">
              <a:buNone/>
            </a:pPr>
            <a:r>
              <a:rPr lang="cs-CZ" b="1" dirty="0" smtClean="0"/>
              <a:t>   </a:t>
            </a:r>
            <a:r>
              <a:rPr lang="en-US" b="1" dirty="0"/>
              <a:t>                            </a:t>
            </a:r>
            <a:r>
              <a:rPr lang="en-US" b="1" dirty="0" smtClean="0"/>
              <a:t>- </a:t>
            </a:r>
            <a:r>
              <a:rPr lang="en-US" b="1" dirty="0"/>
              <a:t>should  be built on values</a:t>
            </a:r>
            <a:endParaRPr lang="en-US" dirty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</a:t>
            </a:r>
            <a:r>
              <a:rPr lang="en-US" b="1" dirty="0"/>
              <a:t>                          </a:t>
            </a:r>
            <a:r>
              <a:rPr lang="en-US" b="1" dirty="0" smtClean="0"/>
              <a:t>- </a:t>
            </a:r>
            <a:r>
              <a:rPr lang="en-US" b="1" dirty="0"/>
              <a:t>heart and brain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1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875210"/>
            <a:ext cx="9905998" cy="1221877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4. </a:t>
            </a:r>
            <a:r>
              <a:rPr lang="en-US" b="1" dirty="0" err="1">
                <a:solidFill>
                  <a:srgbClr val="002060"/>
                </a:solidFill>
              </a:rPr>
              <a:t>Resumé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59429"/>
            <a:ext cx="9905999" cy="38317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A </a:t>
            </a:r>
            <a:r>
              <a:rPr lang="en-US" sz="2800" b="1" dirty="0"/>
              <a:t>resilient society needs to be based on inner human values. </a:t>
            </a:r>
            <a:endParaRPr lang="cs-CZ" sz="2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Christian </a:t>
            </a:r>
            <a:r>
              <a:rPr lang="en-US" sz="2800" b="1" dirty="0"/>
              <a:t>ways of </a:t>
            </a:r>
            <a:r>
              <a:rPr lang="en-US" sz="2800" b="1" dirty="0" smtClean="0"/>
              <a:t>thinking</a:t>
            </a:r>
            <a:r>
              <a:rPr lang="cs-CZ" sz="2800" dirty="0"/>
              <a:t> </a:t>
            </a:r>
            <a:r>
              <a:rPr lang="en-US" sz="2800" b="1" dirty="0" smtClean="0"/>
              <a:t>are </a:t>
            </a:r>
            <a:r>
              <a:rPr lang="en-US" sz="2800" b="1" dirty="0"/>
              <a:t>valid in the Civic society. 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6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b="1" dirty="0" err="1" smtClean="0">
                <a:solidFill>
                  <a:srgbClr val="002060"/>
                </a:solidFill>
              </a:rPr>
              <a:t>Thank</a:t>
            </a:r>
            <a:r>
              <a:rPr lang="cs-CZ" sz="4000" b="1" dirty="0" smtClean="0">
                <a:solidFill>
                  <a:srgbClr val="002060"/>
                </a:solidFill>
              </a:rPr>
              <a:t> </a:t>
            </a:r>
            <a:r>
              <a:rPr lang="cs-CZ" sz="4000" b="1" dirty="0" err="1" smtClean="0">
                <a:solidFill>
                  <a:srgbClr val="002060"/>
                </a:solidFill>
              </a:rPr>
              <a:t>you</a:t>
            </a:r>
            <a:r>
              <a:rPr lang="cs-CZ" sz="4000" b="1" dirty="0" smtClean="0">
                <a:solidFill>
                  <a:srgbClr val="002060"/>
                </a:solidFill>
              </a:rPr>
              <a:t> </a:t>
            </a:r>
            <a:r>
              <a:rPr lang="cs-CZ" sz="4000" b="1" dirty="0" err="1" smtClean="0">
                <a:solidFill>
                  <a:srgbClr val="002060"/>
                </a:solidFill>
              </a:rPr>
              <a:t>for</a:t>
            </a:r>
            <a:r>
              <a:rPr lang="cs-CZ" sz="4000" b="1" dirty="0" smtClean="0">
                <a:solidFill>
                  <a:srgbClr val="002060"/>
                </a:solidFill>
              </a:rPr>
              <a:t> </a:t>
            </a:r>
            <a:r>
              <a:rPr lang="cs-CZ" sz="4000" b="1" dirty="0" err="1" smtClean="0">
                <a:solidFill>
                  <a:srgbClr val="002060"/>
                </a:solidFill>
              </a:rPr>
              <a:t>your</a:t>
            </a:r>
            <a:r>
              <a:rPr lang="cs-CZ" sz="4000" b="1" dirty="0" smtClean="0">
                <a:solidFill>
                  <a:srgbClr val="002060"/>
                </a:solidFill>
              </a:rPr>
              <a:t> </a:t>
            </a:r>
            <a:r>
              <a:rPr lang="cs-CZ" sz="4000" b="1" dirty="0" err="1" smtClean="0">
                <a:solidFill>
                  <a:srgbClr val="002060"/>
                </a:solidFill>
              </a:rPr>
              <a:t>attention</a:t>
            </a:r>
            <a:r>
              <a:rPr lang="cs-CZ" sz="4000" b="1" dirty="0" smtClean="0">
                <a:solidFill>
                  <a:srgbClr val="002060"/>
                </a:solidFill>
              </a:rPr>
              <a:t>!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04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38</TotalTime>
  <Words>72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Tw Cen MT</vt:lpstr>
      <vt:lpstr>Wingdings</vt:lpstr>
      <vt:lpstr>Circuit</vt:lpstr>
      <vt:lpstr>      Reflection:  Building the Czech Resilient Society </vt:lpstr>
      <vt:lpstr>1. Cooperation between the Czech Republic      (Czechoslovakia) and Baltic States </vt:lpstr>
      <vt:lpstr>2. Unexpected situation for citizens - Covid 19     and the war in Ukraine </vt:lpstr>
      <vt:lpstr>Prezentace aplikace PowerPoint</vt:lpstr>
      <vt:lpstr>Prezentace aplikace PowerPoint</vt:lpstr>
      <vt:lpstr>3. What society do we want? </vt:lpstr>
      <vt:lpstr>4. Resumé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Reflection: Building the Czech Resilient Society</dc:title>
  <dc:creator>ygoumezianova</dc:creator>
  <cp:lastModifiedBy>test852147963kfsa@outlook.cz</cp:lastModifiedBy>
  <cp:revision>6</cp:revision>
  <dcterms:created xsi:type="dcterms:W3CDTF">2022-05-16T18:45:41Z</dcterms:created>
  <dcterms:modified xsi:type="dcterms:W3CDTF">2022-05-16T20:20:56Z</dcterms:modified>
</cp:coreProperties>
</file>