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Lst>
  <p:sldIdLst>
    <p:sldId id="263" r:id="rId2"/>
    <p:sldId id="257" r:id="rId3"/>
    <p:sldId id="258" r:id="rId4"/>
    <p:sldId id="266" r:id="rId5"/>
    <p:sldId id="268" r:id="rId6"/>
    <p:sldId id="270" r:id="rId7"/>
    <p:sldId id="271" r:id="rId8"/>
    <p:sldId id="275" r:id="rId9"/>
    <p:sldId id="269" r:id="rId10"/>
    <p:sldId id="272" r:id="rId11"/>
    <p:sldId id="274" r:id="rId12"/>
    <p:sldId id="273" r:id="rId13"/>
    <p:sldId id="277" r:id="rId14"/>
    <p:sldId id="261" r:id="rId15"/>
    <p:sldId id="279" r:id="rId16"/>
    <p:sldId id="282" r:id="rId17"/>
    <p:sldId id="287" r:id="rId18"/>
    <p:sldId id="280" r:id="rId19"/>
    <p:sldId id="264" r:id="rId20"/>
    <p:sldId id="28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4"/>
  </p:normalViewPr>
  <p:slideViewPr>
    <p:cSldViewPr snapToGrid="0" snapToObjects="1">
      <p:cViewPr varScale="1">
        <p:scale>
          <a:sx n="85" d="100"/>
          <a:sy n="85" d="100"/>
        </p:scale>
        <p:origin x="19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41C72D6-5C53-0F45-A5F8-CC05482591A8}" type="datetimeFigureOut">
              <a:rPr lang="en-BE" smtClean="0"/>
              <a:t>20/05/2022</a:t>
            </a:fld>
            <a:endParaRPr lang="en-BE"/>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BE"/>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1C78709B-7A71-7E42-9BBE-FCBE682E2C60}" type="slidenum">
              <a:rPr lang="en-BE" smtClean="0"/>
              <a:t>‹#›</a:t>
            </a:fld>
            <a:endParaRPr lang="en-BE"/>
          </a:p>
        </p:txBody>
      </p:sp>
    </p:spTree>
    <p:extLst>
      <p:ext uri="{BB962C8B-B14F-4D97-AF65-F5344CB8AC3E}">
        <p14:creationId xmlns:p14="http://schemas.microsoft.com/office/powerpoint/2010/main" val="249728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1C72D6-5C53-0F45-A5F8-CC05482591A8}" type="datetimeFigureOut">
              <a:rPr lang="en-BE" smtClean="0"/>
              <a:t>20/05/2022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1C78709B-7A71-7E42-9BBE-FCBE682E2C60}" type="slidenum">
              <a:rPr lang="en-BE" smtClean="0"/>
              <a:t>‹#›</a:t>
            </a:fld>
            <a:endParaRPr lang="en-BE"/>
          </a:p>
        </p:txBody>
      </p:sp>
    </p:spTree>
    <p:extLst>
      <p:ext uri="{BB962C8B-B14F-4D97-AF65-F5344CB8AC3E}">
        <p14:creationId xmlns:p14="http://schemas.microsoft.com/office/powerpoint/2010/main" val="77036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41C72D6-5C53-0F45-A5F8-CC05482591A8}" type="datetimeFigureOut">
              <a:rPr lang="en-BE" smtClean="0"/>
              <a:t>20/05/2022</a:t>
            </a:fld>
            <a:endParaRPr lang="en-BE"/>
          </a:p>
        </p:txBody>
      </p:sp>
      <p:sp>
        <p:nvSpPr>
          <p:cNvPr id="5" name="Footer Placeholder 4"/>
          <p:cNvSpPr>
            <a:spLocks noGrp="1"/>
          </p:cNvSpPr>
          <p:nvPr>
            <p:ph type="ftr" sz="quarter" idx="11"/>
          </p:nvPr>
        </p:nvSpPr>
        <p:spPr>
          <a:xfrm>
            <a:off x="774923" y="5951811"/>
            <a:ext cx="7896279" cy="365125"/>
          </a:xfrm>
        </p:spPr>
        <p:txBody>
          <a:bodyPr/>
          <a:lstStyle/>
          <a:p>
            <a:endParaRPr lang="en-BE"/>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1C78709B-7A71-7E42-9BBE-FCBE682E2C60}" type="slidenum">
              <a:rPr lang="en-BE" smtClean="0"/>
              <a:t>‹#›</a:t>
            </a:fld>
            <a:endParaRPr lang="en-BE"/>
          </a:p>
        </p:txBody>
      </p:sp>
    </p:spTree>
    <p:extLst>
      <p:ext uri="{BB962C8B-B14F-4D97-AF65-F5344CB8AC3E}">
        <p14:creationId xmlns:p14="http://schemas.microsoft.com/office/powerpoint/2010/main" val="7886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1C72D6-5C53-0F45-A5F8-CC05482591A8}" type="datetimeFigureOut">
              <a:rPr lang="en-BE" smtClean="0"/>
              <a:t>20/05/2022</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a:xfrm>
            <a:off x="10558300" y="5956137"/>
            <a:ext cx="1052508" cy="365125"/>
          </a:xfrm>
        </p:spPr>
        <p:txBody>
          <a:bodyPr/>
          <a:lstStyle/>
          <a:p>
            <a:fld id="{1C78709B-7A71-7E42-9BBE-FCBE682E2C60}" type="slidenum">
              <a:rPr lang="en-BE" smtClean="0"/>
              <a:t>‹#›</a:t>
            </a:fld>
            <a:endParaRPr lang="en-BE"/>
          </a:p>
        </p:txBody>
      </p:sp>
    </p:spTree>
    <p:extLst>
      <p:ext uri="{BB962C8B-B14F-4D97-AF65-F5344CB8AC3E}">
        <p14:creationId xmlns:p14="http://schemas.microsoft.com/office/powerpoint/2010/main" val="153621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41C72D6-5C53-0F45-A5F8-CC05482591A8}" type="datetimeFigureOut">
              <a:rPr lang="en-BE" smtClean="0"/>
              <a:t>20/05/2022</a:t>
            </a:fld>
            <a:endParaRPr lang="en-BE"/>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BE"/>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C78709B-7A71-7E42-9BBE-FCBE682E2C60}" type="slidenum">
              <a:rPr lang="en-BE" smtClean="0"/>
              <a:t>‹#›</a:t>
            </a:fld>
            <a:endParaRPr lang="en-BE"/>
          </a:p>
        </p:txBody>
      </p:sp>
    </p:spTree>
    <p:extLst>
      <p:ext uri="{BB962C8B-B14F-4D97-AF65-F5344CB8AC3E}">
        <p14:creationId xmlns:p14="http://schemas.microsoft.com/office/powerpoint/2010/main" val="27918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1C72D6-5C53-0F45-A5F8-CC05482591A8}" type="datetimeFigureOut">
              <a:rPr lang="en-BE" smtClean="0"/>
              <a:t>20/05/2022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1C78709B-7A71-7E42-9BBE-FCBE682E2C60}" type="slidenum">
              <a:rPr lang="en-BE" smtClean="0"/>
              <a:t>‹#›</a:t>
            </a:fld>
            <a:endParaRPr lang="en-BE"/>
          </a:p>
        </p:txBody>
      </p:sp>
    </p:spTree>
    <p:extLst>
      <p:ext uri="{BB962C8B-B14F-4D97-AF65-F5344CB8AC3E}">
        <p14:creationId xmlns:p14="http://schemas.microsoft.com/office/powerpoint/2010/main" val="952577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1C72D6-5C53-0F45-A5F8-CC05482591A8}" type="datetimeFigureOut">
              <a:rPr lang="en-BE" smtClean="0"/>
              <a:t>20/05/2022</a:t>
            </a:fld>
            <a:endParaRPr lang="en-BE"/>
          </a:p>
        </p:txBody>
      </p:sp>
      <p:sp>
        <p:nvSpPr>
          <p:cNvPr id="8" name="Footer Placeholder 7"/>
          <p:cNvSpPr>
            <a:spLocks noGrp="1"/>
          </p:cNvSpPr>
          <p:nvPr>
            <p:ph type="ftr" sz="quarter" idx="11"/>
          </p:nvPr>
        </p:nvSpPr>
        <p:spPr/>
        <p:txBody>
          <a:bodyPr/>
          <a:lstStyle/>
          <a:p>
            <a:endParaRPr lang="en-BE"/>
          </a:p>
        </p:txBody>
      </p:sp>
      <p:sp>
        <p:nvSpPr>
          <p:cNvPr id="9" name="Slide Number Placeholder 8"/>
          <p:cNvSpPr>
            <a:spLocks noGrp="1"/>
          </p:cNvSpPr>
          <p:nvPr>
            <p:ph type="sldNum" sz="quarter" idx="12"/>
          </p:nvPr>
        </p:nvSpPr>
        <p:spPr/>
        <p:txBody>
          <a:bodyPr/>
          <a:lstStyle/>
          <a:p>
            <a:fld id="{1C78709B-7A71-7E42-9BBE-FCBE682E2C60}" type="slidenum">
              <a:rPr lang="en-BE" smtClean="0"/>
              <a:t>‹#›</a:t>
            </a:fld>
            <a:endParaRPr lang="en-BE"/>
          </a:p>
        </p:txBody>
      </p:sp>
    </p:spTree>
    <p:extLst>
      <p:ext uri="{BB962C8B-B14F-4D97-AF65-F5344CB8AC3E}">
        <p14:creationId xmlns:p14="http://schemas.microsoft.com/office/powerpoint/2010/main" val="262612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1C72D6-5C53-0F45-A5F8-CC05482591A8}" type="datetimeFigureOut">
              <a:rPr lang="en-BE" smtClean="0"/>
              <a:t>20/05/2022</a:t>
            </a:fld>
            <a:endParaRPr lang="en-BE"/>
          </a:p>
        </p:txBody>
      </p:sp>
      <p:sp>
        <p:nvSpPr>
          <p:cNvPr id="4" name="Footer Placeholder 3"/>
          <p:cNvSpPr>
            <a:spLocks noGrp="1"/>
          </p:cNvSpPr>
          <p:nvPr>
            <p:ph type="ftr" sz="quarter" idx="11"/>
          </p:nvPr>
        </p:nvSpPr>
        <p:spPr/>
        <p:txBody>
          <a:bodyPr/>
          <a:lstStyle/>
          <a:p>
            <a:endParaRPr lang="en-BE"/>
          </a:p>
        </p:txBody>
      </p:sp>
      <p:sp>
        <p:nvSpPr>
          <p:cNvPr id="5" name="Slide Number Placeholder 4"/>
          <p:cNvSpPr>
            <a:spLocks noGrp="1"/>
          </p:cNvSpPr>
          <p:nvPr>
            <p:ph type="sldNum" sz="quarter" idx="12"/>
          </p:nvPr>
        </p:nvSpPr>
        <p:spPr/>
        <p:txBody>
          <a:bodyPr/>
          <a:lstStyle/>
          <a:p>
            <a:fld id="{1C78709B-7A71-7E42-9BBE-FCBE682E2C60}" type="slidenum">
              <a:rPr lang="en-BE" smtClean="0"/>
              <a:t>‹#›</a:t>
            </a:fld>
            <a:endParaRPr lang="en-BE"/>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28502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C72D6-5C53-0F45-A5F8-CC05482591A8}" type="datetimeFigureOut">
              <a:rPr lang="en-BE" smtClean="0"/>
              <a:t>20/05/2022</a:t>
            </a:fld>
            <a:endParaRPr lang="en-BE"/>
          </a:p>
        </p:txBody>
      </p:sp>
      <p:sp>
        <p:nvSpPr>
          <p:cNvPr id="3" name="Footer Placeholder 2"/>
          <p:cNvSpPr>
            <a:spLocks noGrp="1"/>
          </p:cNvSpPr>
          <p:nvPr>
            <p:ph type="ftr" sz="quarter" idx="11"/>
          </p:nvPr>
        </p:nvSpPr>
        <p:spPr/>
        <p:txBody>
          <a:bodyPr/>
          <a:lstStyle/>
          <a:p>
            <a:endParaRPr lang="en-BE"/>
          </a:p>
        </p:txBody>
      </p:sp>
      <p:sp>
        <p:nvSpPr>
          <p:cNvPr id="4" name="Slide Number Placeholder 3"/>
          <p:cNvSpPr>
            <a:spLocks noGrp="1"/>
          </p:cNvSpPr>
          <p:nvPr>
            <p:ph type="sldNum" sz="quarter" idx="12"/>
          </p:nvPr>
        </p:nvSpPr>
        <p:spPr/>
        <p:txBody>
          <a:bodyPr/>
          <a:lstStyle/>
          <a:p>
            <a:fld id="{1C78709B-7A71-7E42-9BBE-FCBE682E2C60}" type="slidenum">
              <a:rPr lang="en-BE" smtClean="0"/>
              <a:t>‹#›</a:t>
            </a:fld>
            <a:endParaRPr lang="en-BE"/>
          </a:p>
        </p:txBody>
      </p:sp>
    </p:spTree>
    <p:extLst>
      <p:ext uri="{BB962C8B-B14F-4D97-AF65-F5344CB8AC3E}">
        <p14:creationId xmlns:p14="http://schemas.microsoft.com/office/powerpoint/2010/main" val="188649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41C72D6-5C53-0F45-A5F8-CC05482591A8}" type="datetimeFigureOut">
              <a:rPr lang="en-BE" smtClean="0"/>
              <a:t>20/05/2022</a:t>
            </a:fld>
            <a:endParaRPr lang="en-BE"/>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BE"/>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1C78709B-7A71-7E42-9BBE-FCBE682E2C60}" type="slidenum">
              <a:rPr lang="en-BE" smtClean="0"/>
              <a:t>‹#›</a:t>
            </a:fld>
            <a:endParaRPr lang="en-BE"/>
          </a:p>
        </p:txBody>
      </p:sp>
    </p:spTree>
    <p:extLst>
      <p:ext uri="{BB962C8B-B14F-4D97-AF65-F5344CB8AC3E}">
        <p14:creationId xmlns:p14="http://schemas.microsoft.com/office/powerpoint/2010/main" val="95030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C72D6-5C53-0F45-A5F8-CC05482591A8}" type="datetimeFigureOut">
              <a:rPr lang="en-BE" smtClean="0"/>
              <a:t>20/05/2022</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1C78709B-7A71-7E42-9BBE-FCBE682E2C60}" type="slidenum">
              <a:rPr lang="en-BE" smtClean="0"/>
              <a:t>‹#›</a:t>
            </a:fld>
            <a:endParaRPr lang="en-BE"/>
          </a:p>
        </p:txBody>
      </p:sp>
    </p:spTree>
    <p:extLst>
      <p:ext uri="{BB962C8B-B14F-4D97-AF65-F5344CB8AC3E}">
        <p14:creationId xmlns:p14="http://schemas.microsoft.com/office/powerpoint/2010/main" val="2897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41C72D6-5C53-0F45-A5F8-CC05482591A8}" type="datetimeFigureOut">
              <a:rPr lang="en-BE" smtClean="0"/>
              <a:t>20/05/2022</a:t>
            </a:fld>
            <a:endParaRPr lang="en-BE"/>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BE"/>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1C78709B-7A71-7E42-9BBE-FCBE682E2C60}" type="slidenum">
              <a:rPr lang="en-BE" smtClean="0"/>
              <a:t>‹#›</a:t>
            </a:fld>
            <a:endParaRPr lang="en-BE"/>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389759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CABD-AA35-579D-8C27-E098FD068BF5}"/>
              </a:ext>
            </a:extLst>
          </p:cNvPr>
          <p:cNvSpPr>
            <a:spLocks noGrp="1"/>
          </p:cNvSpPr>
          <p:nvPr>
            <p:ph type="ctrTitle"/>
          </p:nvPr>
        </p:nvSpPr>
        <p:spPr/>
        <p:txBody>
          <a:bodyPr/>
          <a:lstStyle/>
          <a:p>
            <a:r>
              <a:rPr lang="en-BE" dirty="0"/>
              <a:t>The European Seniors’ Union</a:t>
            </a:r>
          </a:p>
        </p:txBody>
      </p:sp>
      <p:sp>
        <p:nvSpPr>
          <p:cNvPr id="3" name="Subtitle 2">
            <a:extLst>
              <a:ext uri="{FF2B5EF4-FFF2-40B4-BE49-F238E27FC236}">
                <a16:creationId xmlns:a16="http://schemas.microsoft.com/office/drawing/2014/main" id="{477A6940-C75B-99D6-5170-9F19A2889D70}"/>
              </a:ext>
            </a:extLst>
          </p:cNvPr>
          <p:cNvSpPr>
            <a:spLocks noGrp="1"/>
          </p:cNvSpPr>
          <p:nvPr>
            <p:ph type="subTitle" idx="1"/>
          </p:nvPr>
        </p:nvSpPr>
        <p:spPr/>
        <p:txBody>
          <a:bodyPr/>
          <a:lstStyle/>
          <a:p>
            <a:r>
              <a:rPr lang="et-EE" dirty="0">
                <a:solidFill>
                  <a:srgbClr val="FFC000"/>
                </a:solidFill>
              </a:rPr>
              <a:t>ESU ACTIVITIES DURING THE PANDEMIC AND FUTURE PROSPECTS </a:t>
            </a:r>
            <a:endParaRPr lang="en-BE" dirty="0">
              <a:solidFill>
                <a:srgbClr val="FFC000"/>
              </a:solidFill>
            </a:endParaRPr>
          </a:p>
          <a:p>
            <a:endParaRPr lang="en-BE" dirty="0">
              <a:solidFill>
                <a:schemeClr val="accent1">
                  <a:lumMod val="75000"/>
                </a:schemeClr>
              </a:solidFill>
            </a:endParaRPr>
          </a:p>
        </p:txBody>
      </p:sp>
      <p:pic>
        <p:nvPicPr>
          <p:cNvPr id="4" name="Afbeelding 4">
            <a:extLst>
              <a:ext uri="{FF2B5EF4-FFF2-40B4-BE49-F238E27FC236}">
                <a16:creationId xmlns:a16="http://schemas.microsoft.com/office/drawing/2014/main" id="{C42AB0A6-CAB9-1C1F-BEB2-02767C0B6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30" y="4217160"/>
            <a:ext cx="3756956" cy="1862330"/>
          </a:xfrm>
          <a:prstGeom prst="rect">
            <a:avLst/>
          </a:prstGeom>
        </p:spPr>
      </p:pic>
    </p:spTree>
    <p:extLst>
      <p:ext uri="{BB962C8B-B14F-4D97-AF65-F5344CB8AC3E}">
        <p14:creationId xmlns:p14="http://schemas.microsoft.com/office/powerpoint/2010/main" val="103499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F382-9653-67C5-B77C-624FCE38EDA2}"/>
              </a:ext>
            </a:extLst>
          </p:cNvPr>
          <p:cNvSpPr>
            <a:spLocks noGrp="1"/>
          </p:cNvSpPr>
          <p:nvPr>
            <p:ph type="title"/>
          </p:nvPr>
        </p:nvSpPr>
        <p:spPr>
          <a:xfrm>
            <a:off x="581192" y="702156"/>
            <a:ext cx="11029616" cy="1013800"/>
          </a:xfrm>
        </p:spPr>
        <p:txBody>
          <a:bodyPr>
            <a:normAutofit/>
          </a:bodyPr>
          <a:lstStyle/>
          <a:p>
            <a:r>
              <a:rPr lang="en-BE" dirty="0"/>
              <a:t>Keeping Contact - How? </a:t>
            </a:r>
          </a:p>
        </p:txBody>
      </p:sp>
      <p:sp>
        <p:nvSpPr>
          <p:cNvPr id="11" name="Rectangle 10">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glasses&#10;&#10;Description automatically generated with medium confidence">
            <a:extLst>
              <a:ext uri="{FF2B5EF4-FFF2-40B4-BE49-F238E27FC236}">
                <a16:creationId xmlns:a16="http://schemas.microsoft.com/office/drawing/2014/main" id="{95C1CC79-F0DF-409C-4D98-34DDD61C8AB4}"/>
              </a:ext>
            </a:extLst>
          </p:cNvPr>
          <p:cNvPicPr>
            <a:picLocks noChangeAspect="1"/>
          </p:cNvPicPr>
          <p:nvPr/>
        </p:nvPicPr>
        <p:blipFill>
          <a:blip r:embed="rId2"/>
          <a:stretch>
            <a:fillRect/>
          </a:stretch>
        </p:blipFill>
        <p:spPr>
          <a:xfrm>
            <a:off x="657225" y="2634876"/>
            <a:ext cx="4962525" cy="3101578"/>
          </a:xfrm>
          <a:prstGeom prst="rect">
            <a:avLst/>
          </a:prstGeom>
        </p:spPr>
      </p:pic>
      <p:sp>
        <p:nvSpPr>
          <p:cNvPr id="3" name="Content Placeholder 2">
            <a:extLst>
              <a:ext uri="{FF2B5EF4-FFF2-40B4-BE49-F238E27FC236}">
                <a16:creationId xmlns:a16="http://schemas.microsoft.com/office/drawing/2014/main" id="{672CD4A0-565C-8FEA-B357-983308D26729}"/>
              </a:ext>
            </a:extLst>
          </p:cNvPr>
          <p:cNvSpPr>
            <a:spLocks noGrp="1"/>
          </p:cNvSpPr>
          <p:nvPr>
            <p:ph idx="1"/>
          </p:nvPr>
        </p:nvSpPr>
        <p:spPr>
          <a:xfrm>
            <a:off x="6335805" y="2180496"/>
            <a:ext cx="5275001" cy="4045683"/>
          </a:xfrm>
        </p:spPr>
        <p:txBody>
          <a:bodyPr>
            <a:normAutofit lnSpcReduction="10000"/>
          </a:bodyPr>
          <a:lstStyle/>
          <a:p>
            <a:pPr marL="324000" lvl="1" indent="0">
              <a:buNone/>
            </a:pPr>
            <a:endParaRPr lang="en-US" b="1" dirty="0"/>
          </a:p>
          <a:p>
            <a:pPr marL="324000" lvl="1" indent="0">
              <a:buNone/>
            </a:pPr>
            <a:endParaRPr lang="en-US" b="1" dirty="0"/>
          </a:p>
          <a:p>
            <a:pPr marL="324000" lvl="1" indent="0">
              <a:buNone/>
            </a:pPr>
            <a:r>
              <a:rPr lang="en-US" sz="1900" b="1" dirty="0"/>
              <a:t>Video conferences, some examples:</a:t>
            </a:r>
          </a:p>
          <a:p>
            <a:r>
              <a:rPr lang="en-US" b="1" dirty="0"/>
              <a:t>Drawing lessons from the COVID-19 pandemic, to cope with future challenges for people and for the EU 19.01.2021</a:t>
            </a:r>
          </a:p>
          <a:p>
            <a:pPr marL="0" indent="0">
              <a:buNone/>
            </a:pPr>
            <a:r>
              <a:rPr lang="en-US" b="1" i="1" dirty="0"/>
              <a:t>Herman Van Rompuy </a:t>
            </a:r>
            <a:r>
              <a:rPr lang="en-US" i="1" dirty="0"/>
              <a:t>gave an analysis of the current problem areas ahead of us: clear, concrete and based on factual data, in line with his years of experience as an economist and politician and his firm belief in the necessity of European integration. </a:t>
            </a:r>
            <a:endParaRPr lang="en-US" b="1" i="1" dirty="0"/>
          </a:p>
          <a:p>
            <a:pPr marL="0" indent="0">
              <a:buNone/>
            </a:pPr>
            <a:br>
              <a:rPr lang="en-US" dirty="0"/>
            </a:br>
            <a:endParaRPr lang="en-US" b="1" dirty="0"/>
          </a:p>
          <a:p>
            <a:pPr marL="324000" lvl="1" indent="0">
              <a:buNone/>
            </a:pPr>
            <a:endParaRPr lang="en-BE" dirty="0"/>
          </a:p>
          <a:p>
            <a:endParaRPr lang="en-BE" dirty="0"/>
          </a:p>
        </p:txBody>
      </p:sp>
      <p:sp>
        <p:nvSpPr>
          <p:cNvPr id="7" name="TextBox 6">
            <a:extLst>
              <a:ext uri="{FF2B5EF4-FFF2-40B4-BE49-F238E27FC236}">
                <a16:creationId xmlns:a16="http://schemas.microsoft.com/office/drawing/2014/main" id="{812D3ED0-3EE8-D687-9D7C-319F2CDD5DCD}"/>
              </a:ext>
            </a:extLst>
          </p:cNvPr>
          <p:cNvSpPr txBox="1"/>
          <p:nvPr/>
        </p:nvSpPr>
        <p:spPr>
          <a:xfrm>
            <a:off x="6115987" y="4976734"/>
            <a:ext cx="184731" cy="369332"/>
          </a:xfrm>
          <a:prstGeom prst="rect">
            <a:avLst/>
          </a:prstGeom>
          <a:noFill/>
        </p:spPr>
        <p:txBody>
          <a:bodyPr wrap="none" rtlCol="0">
            <a:spAutoFit/>
          </a:bodyPr>
          <a:lstStyle/>
          <a:p>
            <a:endParaRPr lang="en-BE" dirty="0"/>
          </a:p>
        </p:txBody>
      </p:sp>
    </p:spTree>
    <p:extLst>
      <p:ext uri="{BB962C8B-B14F-4D97-AF65-F5344CB8AC3E}">
        <p14:creationId xmlns:p14="http://schemas.microsoft.com/office/powerpoint/2010/main" val="3500022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F382-9653-67C5-B77C-624FCE38EDA2}"/>
              </a:ext>
            </a:extLst>
          </p:cNvPr>
          <p:cNvSpPr>
            <a:spLocks noGrp="1"/>
          </p:cNvSpPr>
          <p:nvPr>
            <p:ph type="title"/>
          </p:nvPr>
        </p:nvSpPr>
        <p:spPr>
          <a:xfrm>
            <a:off x="581192" y="702156"/>
            <a:ext cx="11029616" cy="1013800"/>
          </a:xfrm>
        </p:spPr>
        <p:txBody>
          <a:bodyPr>
            <a:normAutofit/>
          </a:bodyPr>
          <a:lstStyle/>
          <a:p>
            <a:r>
              <a:rPr lang="en-BE" dirty="0"/>
              <a:t>Keeping Contact - How? </a:t>
            </a:r>
          </a:p>
        </p:txBody>
      </p:sp>
      <p:sp>
        <p:nvSpPr>
          <p:cNvPr id="17" name="Rectangle 16">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at a desk with a flag behind the&#10;&#10;Description automatically generated with medium confidence">
            <a:extLst>
              <a:ext uri="{FF2B5EF4-FFF2-40B4-BE49-F238E27FC236}">
                <a16:creationId xmlns:a16="http://schemas.microsoft.com/office/drawing/2014/main" id="{1A4F3DD8-1C31-1D92-14C2-276A9A5C12CC}"/>
              </a:ext>
            </a:extLst>
          </p:cNvPr>
          <p:cNvPicPr>
            <a:picLocks noChangeAspect="1"/>
          </p:cNvPicPr>
          <p:nvPr/>
        </p:nvPicPr>
        <p:blipFill rotWithShape="1">
          <a:blip r:embed="rId2"/>
          <a:srcRect t="17320" r="3" b="19073"/>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672CD4A0-565C-8FEA-B357-983308D26729}"/>
              </a:ext>
            </a:extLst>
          </p:cNvPr>
          <p:cNvSpPr>
            <a:spLocks noGrp="1"/>
          </p:cNvSpPr>
          <p:nvPr>
            <p:ph idx="1"/>
          </p:nvPr>
        </p:nvSpPr>
        <p:spPr>
          <a:xfrm>
            <a:off x="6335805" y="2180496"/>
            <a:ext cx="5275001" cy="4045683"/>
          </a:xfrm>
        </p:spPr>
        <p:txBody>
          <a:bodyPr>
            <a:normAutofit lnSpcReduction="10000"/>
          </a:bodyPr>
          <a:lstStyle/>
          <a:p>
            <a:pPr marL="324000" lvl="1" indent="0">
              <a:buNone/>
            </a:pPr>
            <a:endParaRPr lang="en-US" b="1" dirty="0"/>
          </a:p>
          <a:p>
            <a:pPr marL="324000" lvl="1" indent="0">
              <a:buNone/>
            </a:pPr>
            <a:endParaRPr lang="en-US" b="1" dirty="0"/>
          </a:p>
          <a:p>
            <a:pPr marL="324000" lvl="1" indent="0">
              <a:buNone/>
            </a:pPr>
            <a:r>
              <a:rPr lang="en-US" sz="2000" b="1" dirty="0"/>
              <a:t>Video conferences, some examples:</a:t>
            </a:r>
          </a:p>
          <a:p>
            <a:r>
              <a:rPr lang="en-US" b="1" dirty="0"/>
              <a:t>Europe’s future: demographic challenges and opportunities for a strong recovery 16.02.2021</a:t>
            </a:r>
          </a:p>
          <a:p>
            <a:pPr marL="0" indent="0">
              <a:buNone/>
            </a:pPr>
            <a:r>
              <a:rPr lang="en-US" i="1" dirty="0"/>
              <a:t>Mrs. </a:t>
            </a:r>
            <a:r>
              <a:rPr lang="en-US" b="1" i="1" dirty="0" err="1"/>
              <a:t>Dubravka</a:t>
            </a:r>
            <a:r>
              <a:rPr lang="en-US" b="1" i="1" dirty="0"/>
              <a:t> </a:t>
            </a:r>
            <a:r>
              <a:rPr lang="en-US" b="1" i="1" dirty="0" err="1"/>
              <a:t>Šuica</a:t>
            </a:r>
            <a:r>
              <a:rPr lang="en-US" i="1" dirty="0"/>
              <a:t>, Vice-President of the European Commission in charge of Democracy and Demography</a:t>
            </a:r>
          </a:p>
          <a:p>
            <a:pPr marL="0" indent="0">
              <a:buNone/>
            </a:pPr>
            <a:r>
              <a:rPr lang="en-US" i="1" dirty="0"/>
              <a:t>“The launch of the Green Paper is a decisive step in a policy process focusing on the EU response to demographic change.” </a:t>
            </a:r>
            <a:br>
              <a:rPr lang="en-US" dirty="0"/>
            </a:br>
            <a:endParaRPr lang="en-US" b="1" dirty="0"/>
          </a:p>
          <a:p>
            <a:pPr marL="324000" lvl="1" indent="0">
              <a:buNone/>
            </a:pPr>
            <a:endParaRPr lang="en-BE" dirty="0"/>
          </a:p>
          <a:p>
            <a:endParaRPr lang="en-BE" dirty="0"/>
          </a:p>
        </p:txBody>
      </p:sp>
      <p:sp>
        <p:nvSpPr>
          <p:cNvPr id="7" name="TextBox 6">
            <a:extLst>
              <a:ext uri="{FF2B5EF4-FFF2-40B4-BE49-F238E27FC236}">
                <a16:creationId xmlns:a16="http://schemas.microsoft.com/office/drawing/2014/main" id="{812D3ED0-3EE8-D687-9D7C-319F2CDD5DCD}"/>
              </a:ext>
            </a:extLst>
          </p:cNvPr>
          <p:cNvSpPr txBox="1"/>
          <p:nvPr/>
        </p:nvSpPr>
        <p:spPr>
          <a:xfrm>
            <a:off x="6115987" y="4976734"/>
            <a:ext cx="184731" cy="369332"/>
          </a:xfrm>
          <a:prstGeom prst="rect">
            <a:avLst/>
          </a:prstGeom>
          <a:noFill/>
        </p:spPr>
        <p:txBody>
          <a:bodyPr wrap="none" rtlCol="0">
            <a:spAutoFit/>
          </a:bodyPr>
          <a:lstStyle/>
          <a:p>
            <a:endParaRPr lang="en-BE" dirty="0"/>
          </a:p>
        </p:txBody>
      </p:sp>
    </p:spTree>
    <p:extLst>
      <p:ext uri="{BB962C8B-B14F-4D97-AF65-F5344CB8AC3E}">
        <p14:creationId xmlns:p14="http://schemas.microsoft.com/office/powerpoint/2010/main" val="126459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F382-9653-67C5-B77C-624FCE38EDA2}"/>
              </a:ext>
            </a:extLst>
          </p:cNvPr>
          <p:cNvSpPr>
            <a:spLocks noGrp="1"/>
          </p:cNvSpPr>
          <p:nvPr>
            <p:ph type="title"/>
          </p:nvPr>
        </p:nvSpPr>
        <p:spPr>
          <a:xfrm>
            <a:off x="581192" y="702156"/>
            <a:ext cx="11029616" cy="1013800"/>
          </a:xfrm>
        </p:spPr>
        <p:txBody>
          <a:bodyPr>
            <a:normAutofit/>
          </a:bodyPr>
          <a:lstStyle/>
          <a:p>
            <a:r>
              <a:rPr lang="en-BE" dirty="0"/>
              <a:t>Keeping Contact - How? </a:t>
            </a:r>
          </a:p>
        </p:txBody>
      </p:sp>
      <p:sp>
        <p:nvSpPr>
          <p:cNvPr id="9"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people&#10;&#10;Description automatically generated with low confidence">
            <a:extLst>
              <a:ext uri="{FF2B5EF4-FFF2-40B4-BE49-F238E27FC236}">
                <a16:creationId xmlns:a16="http://schemas.microsoft.com/office/drawing/2014/main" id="{403B501C-83DE-1EEC-52A0-00523FD0D166}"/>
              </a:ext>
            </a:extLst>
          </p:cNvPr>
          <p:cNvPicPr>
            <a:picLocks noChangeAspect="1"/>
          </p:cNvPicPr>
          <p:nvPr/>
        </p:nvPicPr>
        <p:blipFill rotWithShape="1">
          <a:blip r:embed="rId2"/>
          <a:srcRect l="9532" r="12953" b="-2"/>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672CD4A0-565C-8FEA-B357-983308D26729}"/>
              </a:ext>
            </a:extLst>
          </p:cNvPr>
          <p:cNvSpPr>
            <a:spLocks noGrp="1"/>
          </p:cNvSpPr>
          <p:nvPr>
            <p:ph idx="1"/>
          </p:nvPr>
        </p:nvSpPr>
        <p:spPr>
          <a:xfrm>
            <a:off x="6335805" y="2180496"/>
            <a:ext cx="5275001" cy="4045683"/>
          </a:xfrm>
        </p:spPr>
        <p:txBody>
          <a:bodyPr>
            <a:normAutofit/>
          </a:bodyPr>
          <a:lstStyle/>
          <a:p>
            <a:pPr marL="324000" lvl="1" indent="0">
              <a:lnSpc>
                <a:spcPct val="90000"/>
              </a:lnSpc>
              <a:buNone/>
            </a:pPr>
            <a:endParaRPr lang="en-US" b="1" dirty="0"/>
          </a:p>
          <a:p>
            <a:pPr marL="324000" lvl="1" indent="0">
              <a:lnSpc>
                <a:spcPct val="90000"/>
              </a:lnSpc>
              <a:buNone/>
            </a:pPr>
            <a:endParaRPr lang="en-US" b="1" dirty="0"/>
          </a:p>
          <a:p>
            <a:pPr marL="324000" lvl="1" indent="0">
              <a:lnSpc>
                <a:spcPct val="90000"/>
              </a:lnSpc>
              <a:buNone/>
            </a:pPr>
            <a:r>
              <a:rPr lang="en-US" sz="2000" b="1" dirty="0"/>
              <a:t>Video conferences, some examples:</a:t>
            </a:r>
          </a:p>
          <a:p>
            <a:pPr>
              <a:lnSpc>
                <a:spcPct val="90000"/>
              </a:lnSpc>
            </a:pPr>
            <a:r>
              <a:rPr lang="en-US" b="1" dirty="0"/>
              <a:t>The era of digitalization: from communication highways to disinformation and </a:t>
            </a:r>
            <a:r>
              <a:rPr lang="en-US" b="1" dirty="0" err="1"/>
              <a:t>infodemic</a:t>
            </a:r>
            <a:r>
              <a:rPr lang="en-US" b="1" dirty="0"/>
              <a:t>. Opportunities and potential risks 23.03.2021</a:t>
            </a:r>
          </a:p>
          <a:p>
            <a:pPr marL="0" indent="0">
              <a:lnSpc>
                <a:spcPct val="90000"/>
              </a:lnSpc>
              <a:buNone/>
            </a:pPr>
            <a:r>
              <a:rPr lang="en-US" i="1" dirty="0"/>
              <a:t>How to participate in today’s digital society? Which are the opportunities for older persons? Is the ‘digital society’ taking into account the ‘competences and skills’ of older persons and their rights to participate in society? How to create ‘room for all generations’ in this information society? </a:t>
            </a:r>
            <a:br>
              <a:rPr lang="en-US" dirty="0"/>
            </a:br>
            <a:endParaRPr lang="en-US" b="1" dirty="0"/>
          </a:p>
          <a:p>
            <a:pPr marL="324000" lvl="1" indent="0">
              <a:lnSpc>
                <a:spcPct val="90000"/>
              </a:lnSpc>
              <a:buNone/>
            </a:pPr>
            <a:endParaRPr lang="en-BE" dirty="0"/>
          </a:p>
          <a:p>
            <a:pPr>
              <a:lnSpc>
                <a:spcPct val="90000"/>
              </a:lnSpc>
            </a:pPr>
            <a:endParaRPr lang="en-BE" dirty="0"/>
          </a:p>
        </p:txBody>
      </p:sp>
      <p:sp>
        <p:nvSpPr>
          <p:cNvPr id="7" name="TextBox 6">
            <a:extLst>
              <a:ext uri="{FF2B5EF4-FFF2-40B4-BE49-F238E27FC236}">
                <a16:creationId xmlns:a16="http://schemas.microsoft.com/office/drawing/2014/main" id="{812D3ED0-3EE8-D687-9D7C-319F2CDD5DCD}"/>
              </a:ext>
            </a:extLst>
          </p:cNvPr>
          <p:cNvSpPr txBox="1"/>
          <p:nvPr/>
        </p:nvSpPr>
        <p:spPr>
          <a:xfrm>
            <a:off x="6115987" y="4976734"/>
            <a:ext cx="184731" cy="369332"/>
          </a:xfrm>
          <a:prstGeom prst="rect">
            <a:avLst/>
          </a:prstGeom>
          <a:noFill/>
        </p:spPr>
        <p:txBody>
          <a:bodyPr wrap="none" rtlCol="0">
            <a:spAutoFit/>
          </a:bodyPr>
          <a:lstStyle/>
          <a:p>
            <a:endParaRPr lang="en-BE" dirty="0"/>
          </a:p>
        </p:txBody>
      </p:sp>
    </p:spTree>
    <p:extLst>
      <p:ext uri="{BB962C8B-B14F-4D97-AF65-F5344CB8AC3E}">
        <p14:creationId xmlns:p14="http://schemas.microsoft.com/office/powerpoint/2010/main" val="82049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6">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ceiling&#10;&#10;Description automatically generated">
            <a:extLst>
              <a:ext uri="{FF2B5EF4-FFF2-40B4-BE49-F238E27FC236}">
                <a16:creationId xmlns:a16="http://schemas.microsoft.com/office/drawing/2014/main" id="{A21EB195-FF41-F468-6AC7-E8000747399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379" r="3" b="931"/>
          <a:stretch/>
        </p:blipFill>
        <p:spPr>
          <a:xfrm>
            <a:off x="20" y="10"/>
            <a:ext cx="4578252" cy="2608947"/>
          </a:xfrm>
          <a:prstGeom prst="rect">
            <a:avLst/>
          </a:prstGeom>
        </p:spPr>
      </p:pic>
      <p:sp>
        <p:nvSpPr>
          <p:cNvPr id="30" name="Rectangle 18">
            <a:extLst>
              <a:ext uri="{FF2B5EF4-FFF2-40B4-BE49-F238E27FC236}">
                <a16:creationId xmlns:a16="http://schemas.microsoft.com/office/drawing/2014/main" id="{6C44DDCC-C10C-4075-9F45-FA0F08EA9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63DD648-C15D-92ED-D224-5CD4FD38C525}"/>
              </a:ext>
            </a:extLst>
          </p:cNvPr>
          <p:cNvSpPr>
            <a:spLocks noGrp="1"/>
          </p:cNvSpPr>
          <p:nvPr>
            <p:ph type="title"/>
          </p:nvPr>
        </p:nvSpPr>
        <p:spPr>
          <a:xfrm>
            <a:off x="4790777" y="-169904"/>
            <a:ext cx="6886120" cy="1897836"/>
          </a:xfrm>
        </p:spPr>
        <p:txBody>
          <a:bodyPr vert="horz" lIns="91440" tIns="45720" rIns="91440" bIns="45720" rtlCol="0" anchor="ctr">
            <a:normAutofit/>
          </a:bodyPr>
          <a:lstStyle/>
          <a:p>
            <a:r>
              <a:rPr lang="en-BE" sz="2400" dirty="0"/>
              <a:t>Keeping Contact - </a:t>
            </a:r>
            <a:r>
              <a:rPr lang="en-US" sz="2400" dirty="0"/>
              <a:t>W</a:t>
            </a:r>
            <a:r>
              <a:rPr lang="en-BE" sz="2400" dirty="0"/>
              <a:t>hat did we learn?</a:t>
            </a:r>
            <a:br>
              <a:rPr lang="en-BE" sz="2400" dirty="0"/>
            </a:br>
            <a:br>
              <a:rPr lang="en-US" dirty="0">
                <a:solidFill>
                  <a:srgbClr val="FFC000"/>
                </a:solidFill>
              </a:rPr>
            </a:br>
            <a:r>
              <a:rPr lang="en-US" sz="2000" dirty="0">
                <a:solidFill>
                  <a:srgbClr val="FFC000"/>
                </a:solidFill>
              </a:rPr>
              <a:t>The EU’s policy priorities (2019-2024):</a:t>
            </a:r>
            <a:endParaRPr lang="en-US" dirty="0">
              <a:solidFill>
                <a:srgbClr val="FFC000"/>
              </a:solidFill>
            </a:endParaRPr>
          </a:p>
        </p:txBody>
      </p:sp>
      <p:pic>
        <p:nvPicPr>
          <p:cNvPr id="6" name="Picture 5" descr="A picture containing person, blue, work-clothing&#10;&#10;Description automatically generated">
            <a:extLst>
              <a:ext uri="{FF2B5EF4-FFF2-40B4-BE49-F238E27FC236}">
                <a16:creationId xmlns:a16="http://schemas.microsoft.com/office/drawing/2014/main" id="{07C2AE44-880A-593A-32F8-60692EA1985F}"/>
              </a:ext>
            </a:extLst>
          </p:cNvPr>
          <p:cNvPicPr>
            <a:picLocks noChangeAspect="1"/>
          </p:cNvPicPr>
          <p:nvPr/>
        </p:nvPicPr>
        <p:blipFill rotWithShape="1">
          <a:blip r:embed="rId3"/>
          <a:srcRect l="28362"/>
          <a:stretch/>
        </p:blipFill>
        <p:spPr>
          <a:xfrm>
            <a:off x="20" y="2608956"/>
            <a:ext cx="4560179" cy="4249043"/>
          </a:xfrm>
          <a:prstGeom prst="rect">
            <a:avLst/>
          </a:prstGeom>
        </p:spPr>
      </p:pic>
      <p:sp>
        <p:nvSpPr>
          <p:cNvPr id="31" name="Rectangle 20">
            <a:extLst>
              <a:ext uri="{FF2B5EF4-FFF2-40B4-BE49-F238E27FC236}">
                <a16:creationId xmlns:a16="http://schemas.microsoft.com/office/drawing/2014/main" id="{3620FE85-AFE2-4056-ACA1-568599FAD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6E77708F-73DD-4DD9-9489-B7F7C88F4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9BE433D-D105-596C-8D9C-6A146957F7AD}"/>
              </a:ext>
            </a:extLst>
          </p:cNvPr>
          <p:cNvSpPr>
            <a:spLocks noGrp="1"/>
          </p:cNvSpPr>
          <p:nvPr>
            <p:ph sz="half" idx="1"/>
          </p:nvPr>
        </p:nvSpPr>
        <p:spPr>
          <a:xfrm>
            <a:off x="4530518" y="1005830"/>
            <a:ext cx="7599770" cy="5552449"/>
          </a:xfrm>
        </p:spPr>
        <p:txBody>
          <a:bodyPr vert="horz" lIns="91440" tIns="45720" rIns="91440" bIns="45720" rtlCol="0" anchor="ctr">
            <a:normAutofit/>
          </a:bodyPr>
          <a:lstStyle/>
          <a:p>
            <a:pPr marL="324000" lvl="1" indent="0">
              <a:lnSpc>
                <a:spcPct val="90000"/>
              </a:lnSpc>
              <a:buNone/>
            </a:pPr>
            <a:r>
              <a:rPr lang="en-US" dirty="0">
                <a:solidFill>
                  <a:schemeClr val="bg1"/>
                </a:solidFill>
              </a:rPr>
              <a:t>1. A European Green Deal; </a:t>
            </a:r>
          </a:p>
          <a:p>
            <a:pPr marL="324000" lvl="1" indent="0">
              <a:lnSpc>
                <a:spcPct val="90000"/>
              </a:lnSpc>
              <a:buNone/>
            </a:pPr>
            <a:r>
              <a:rPr lang="en-US" dirty="0">
                <a:solidFill>
                  <a:schemeClr val="bg1"/>
                </a:solidFill>
              </a:rPr>
              <a:t>2. A Europe fit for the digital age; </a:t>
            </a:r>
          </a:p>
          <a:p>
            <a:pPr marL="324000" lvl="1" indent="0">
              <a:lnSpc>
                <a:spcPct val="90000"/>
              </a:lnSpc>
              <a:buNone/>
            </a:pPr>
            <a:r>
              <a:rPr lang="en-US" dirty="0">
                <a:solidFill>
                  <a:schemeClr val="bg1"/>
                </a:solidFill>
              </a:rPr>
              <a:t>3. An economy that works for people; </a:t>
            </a:r>
          </a:p>
          <a:p>
            <a:pPr marL="324000" lvl="1" indent="0">
              <a:lnSpc>
                <a:spcPct val="90000"/>
              </a:lnSpc>
              <a:buNone/>
            </a:pPr>
            <a:r>
              <a:rPr lang="en-US" dirty="0">
                <a:solidFill>
                  <a:schemeClr val="bg1"/>
                </a:solidFill>
              </a:rPr>
              <a:t>4. A stronger Europe in the world; </a:t>
            </a:r>
          </a:p>
          <a:p>
            <a:pPr marL="324000" lvl="1" indent="0">
              <a:lnSpc>
                <a:spcPct val="90000"/>
              </a:lnSpc>
              <a:buNone/>
            </a:pPr>
            <a:r>
              <a:rPr lang="en-US" dirty="0">
                <a:solidFill>
                  <a:schemeClr val="bg1"/>
                </a:solidFill>
              </a:rPr>
              <a:t>5. Promoting the European way of life; </a:t>
            </a:r>
          </a:p>
          <a:p>
            <a:pPr marL="324000" lvl="1" indent="0">
              <a:lnSpc>
                <a:spcPct val="90000"/>
              </a:lnSpc>
              <a:buNone/>
            </a:pPr>
            <a:r>
              <a:rPr lang="en-US" dirty="0">
                <a:solidFill>
                  <a:schemeClr val="bg1"/>
                </a:solidFill>
              </a:rPr>
              <a:t>6. A new push for European democracy;</a:t>
            </a:r>
          </a:p>
          <a:p>
            <a:pPr marL="324000" lvl="1" indent="0">
              <a:lnSpc>
                <a:spcPct val="90000"/>
              </a:lnSpc>
              <a:buNone/>
            </a:pPr>
            <a:r>
              <a:rPr lang="en-US" i="1" dirty="0">
                <a:solidFill>
                  <a:schemeClr val="bg1"/>
                </a:solidFill>
              </a:rPr>
              <a:t>* 7. Action to contain the coronavirus crisis and promote economic recovery from it. </a:t>
            </a:r>
          </a:p>
          <a:p>
            <a:pPr marL="0" indent="0">
              <a:lnSpc>
                <a:spcPct val="90000"/>
              </a:lnSpc>
              <a:buNone/>
            </a:pPr>
            <a:endParaRPr lang="en-US" b="1" dirty="0">
              <a:solidFill>
                <a:schemeClr val="bg1"/>
              </a:solidFill>
            </a:endParaRPr>
          </a:p>
          <a:p>
            <a:pPr marL="0" indent="0">
              <a:lnSpc>
                <a:spcPct val="90000"/>
              </a:lnSpc>
              <a:buNone/>
            </a:pPr>
            <a:r>
              <a:rPr lang="en-US" b="1" dirty="0">
                <a:solidFill>
                  <a:srgbClr val="FFC000"/>
                </a:solidFill>
              </a:rPr>
              <a:t>  EU solidarity with Ukraine:</a:t>
            </a:r>
          </a:p>
          <a:p>
            <a:pPr lvl="1">
              <a:lnSpc>
                <a:spcPct val="90000"/>
              </a:lnSpc>
            </a:pPr>
            <a:r>
              <a:rPr lang="en-US" sz="1800" dirty="0">
                <a:solidFill>
                  <a:schemeClr val="bg1"/>
                </a:solidFill>
              </a:rPr>
              <a:t>To stop the aggression of Russia by imposing far-reaching sanctions and measures; </a:t>
            </a:r>
          </a:p>
          <a:p>
            <a:pPr lvl="1">
              <a:lnSpc>
                <a:spcPct val="90000"/>
              </a:lnSpc>
            </a:pPr>
            <a:r>
              <a:rPr lang="en-US" sz="1800" dirty="0">
                <a:solidFill>
                  <a:schemeClr val="bg1"/>
                </a:solidFill>
              </a:rPr>
              <a:t>To support the Ukrainian people by providing financial, military and humanitarian assistance;</a:t>
            </a:r>
          </a:p>
          <a:p>
            <a:pPr lvl="1">
              <a:lnSpc>
                <a:spcPct val="90000"/>
              </a:lnSpc>
            </a:pPr>
            <a:r>
              <a:rPr lang="en-US" sz="1800" dirty="0">
                <a:solidFill>
                  <a:schemeClr val="bg1"/>
                </a:solidFill>
              </a:rPr>
              <a:t>To stand together for peace and sovereignty, democracy and prosperity. </a:t>
            </a:r>
          </a:p>
        </p:txBody>
      </p:sp>
    </p:spTree>
    <p:extLst>
      <p:ext uri="{BB962C8B-B14F-4D97-AF65-F5344CB8AC3E}">
        <p14:creationId xmlns:p14="http://schemas.microsoft.com/office/powerpoint/2010/main" val="309346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3862-BBA4-27F7-FC17-40F530A77E15}"/>
              </a:ext>
            </a:extLst>
          </p:cNvPr>
          <p:cNvSpPr>
            <a:spLocks noGrp="1"/>
          </p:cNvSpPr>
          <p:nvPr>
            <p:ph type="title"/>
          </p:nvPr>
        </p:nvSpPr>
        <p:spPr/>
        <p:txBody>
          <a:bodyPr/>
          <a:lstStyle/>
          <a:p>
            <a:r>
              <a:rPr lang="en-BE" dirty="0"/>
              <a:t>Keeping Contact - </a:t>
            </a:r>
            <a:r>
              <a:rPr lang="en-US" dirty="0"/>
              <a:t>W</a:t>
            </a:r>
            <a:r>
              <a:rPr lang="en-BE" dirty="0"/>
              <a:t>hat did we learn?</a:t>
            </a:r>
          </a:p>
        </p:txBody>
      </p:sp>
      <p:sp>
        <p:nvSpPr>
          <p:cNvPr id="3" name="Content Placeholder 2">
            <a:extLst>
              <a:ext uri="{FF2B5EF4-FFF2-40B4-BE49-F238E27FC236}">
                <a16:creationId xmlns:a16="http://schemas.microsoft.com/office/drawing/2014/main" id="{18E11BC1-89CA-9936-A474-FA5EEAA50CDD}"/>
              </a:ext>
            </a:extLst>
          </p:cNvPr>
          <p:cNvSpPr>
            <a:spLocks noGrp="1"/>
          </p:cNvSpPr>
          <p:nvPr>
            <p:ph idx="1"/>
          </p:nvPr>
        </p:nvSpPr>
        <p:spPr/>
        <p:txBody>
          <a:bodyPr>
            <a:normAutofit/>
          </a:bodyPr>
          <a:lstStyle/>
          <a:p>
            <a:pPr marL="0" indent="0">
              <a:buNone/>
            </a:pPr>
            <a:r>
              <a:rPr lang="en-US" sz="2400" dirty="0"/>
              <a:t>New subjects emerged: </a:t>
            </a:r>
            <a:endParaRPr lang="en-US" sz="2000" dirty="0"/>
          </a:p>
          <a:p>
            <a:r>
              <a:rPr lang="en-US" sz="2000" i="1" dirty="0"/>
              <a:t>Health and healthcare systems at different levels</a:t>
            </a:r>
          </a:p>
          <a:p>
            <a:r>
              <a:rPr lang="en-US" sz="2000" i="1" dirty="0" err="1"/>
              <a:t>Digitalisation</a:t>
            </a:r>
            <a:r>
              <a:rPr lang="en-US" sz="2000" i="1" dirty="0"/>
              <a:t>, also for the older generation (MIL)</a:t>
            </a:r>
          </a:p>
          <a:p>
            <a:r>
              <a:rPr lang="en-US" sz="2000" i="1" dirty="0"/>
              <a:t>Mainstreaming demographic change</a:t>
            </a:r>
            <a:endParaRPr lang="en-BE" sz="2000" i="1" dirty="0"/>
          </a:p>
        </p:txBody>
      </p:sp>
    </p:spTree>
    <p:extLst>
      <p:ext uri="{BB962C8B-B14F-4D97-AF65-F5344CB8AC3E}">
        <p14:creationId xmlns:p14="http://schemas.microsoft.com/office/powerpoint/2010/main" val="56451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5A0672-A00B-4963-A6A1-170BBE229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4A1807F5-D929-E05F-1F50-DE1D5AF4573D}"/>
              </a:ext>
            </a:extLst>
          </p:cNvPr>
          <p:cNvSpPr>
            <a:spLocks noGrp="1"/>
          </p:cNvSpPr>
          <p:nvPr>
            <p:ph type="title"/>
          </p:nvPr>
        </p:nvSpPr>
        <p:spPr>
          <a:xfrm>
            <a:off x="581192" y="702156"/>
            <a:ext cx="7225075" cy="1013800"/>
          </a:xfrm>
        </p:spPr>
        <p:txBody>
          <a:bodyPr>
            <a:normAutofit/>
          </a:bodyPr>
          <a:lstStyle/>
          <a:p>
            <a:r>
              <a:rPr lang="en-US" dirty="0">
                <a:solidFill>
                  <a:schemeClr val="accent1"/>
                </a:solidFill>
              </a:rPr>
              <a:t>Ensuring qualified health and long-term care systems</a:t>
            </a:r>
          </a:p>
        </p:txBody>
      </p:sp>
      <p:grpSp>
        <p:nvGrpSpPr>
          <p:cNvPr id="11" name="Group 10">
            <a:extLst>
              <a:ext uri="{FF2B5EF4-FFF2-40B4-BE49-F238E27FC236}">
                <a16:creationId xmlns:a16="http://schemas.microsoft.com/office/drawing/2014/main" id="{E8923A14-6C7A-45FB-A5F1-2D27670256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227738C0-CF5C-4616-B33E-C988DE11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84B4E1F-1F78-4844-B851-9410BA47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B4AE0E5-28A2-4386-BC9B-71ABF523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71A14C87-EB59-F47A-4B58-6668A3EBA4FA}"/>
              </a:ext>
            </a:extLst>
          </p:cNvPr>
          <p:cNvSpPr>
            <a:spLocks noGrp="1"/>
          </p:cNvSpPr>
          <p:nvPr>
            <p:ph idx="1"/>
          </p:nvPr>
        </p:nvSpPr>
        <p:spPr>
          <a:xfrm>
            <a:off x="581194" y="1896533"/>
            <a:ext cx="7225074" cy="3962266"/>
          </a:xfrm>
        </p:spPr>
        <p:txBody>
          <a:bodyPr>
            <a:normAutofit/>
          </a:bodyPr>
          <a:lstStyle/>
          <a:p>
            <a:r>
              <a:rPr lang="en-GB" dirty="0">
                <a:latin typeface="Avenir Next LT Pro" panose="020B0504020202020204" pitchFamily="34" charset="77"/>
              </a:rPr>
              <a:t>The new realities of the COVID-19 crisis have increased the focus on health policy at EU level. </a:t>
            </a:r>
          </a:p>
          <a:p>
            <a:endParaRPr lang="en-GB" dirty="0">
              <a:latin typeface="Avenir Next LT Pro" panose="020B0504020202020204" pitchFamily="34" charset="77"/>
            </a:endParaRPr>
          </a:p>
          <a:p>
            <a:r>
              <a:rPr lang="en-GB" dirty="0">
                <a:latin typeface="Avenir Next LT Pro" panose="020B0504020202020204" pitchFamily="34" charset="77"/>
              </a:rPr>
              <a:t>How can we: </a:t>
            </a:r>
          </a:p>
          <a:p>
            <a:pPr marL="742950" lvl="1" indent="-285750">
              <a:buFont typeface="Arial" panose="020B0604020202020204" pitchFamily="34" charset="0"/>
              <a:buChar char="•"/>
            </a:pPr>
            <a:r>
              <a:rPr lang="en-GB" dirty="0">
                <a:latin typeface="Avenir Next LT Pro" panose="020B0504020202020204" pitchFamily="34" charset="77"/>
              </a:rPr>
              <a:t>Implement the lessons we learnt from the pandemic?</a:t>
            </a:r>
            <a:endParaRPr lang="en-BE" dirty="0">
              <a:latin typeface="Avenir Next LT Pro" panose="020B0504020202020204" pitchFamily="34" charset="77"/>
            </a:endParaRPr>
          </a:p>
          <a:p>
            <a:pPr marL="742950" lvl="1" indent="-285750">
              <a:buFont typeface="Arial" panose="020B0604020202020204" pitchFamily="34" charset="0"/>
              <a:buChar char="•"/>
            </a:pPr>
            <a:r>
              <a:rPr lang="en-GB" dirty="0">
                <a:latin typeface="Avenir Next LT Pro" panose="020B0504020202020204" pitchFamily="34" charset="77"/>
              </a:rPr>
              <a:t>Give healthcare a higher priority in the recovery policy?</a:t>
            </a:r>
            <a:endParaRPr lang="en-BE" dirty="0">
              <a:latin typeface="Avenir Next LT Pro" panose="020B0504020202020204" pitchFamily="34" charset="77"/>
            </a:endParaRPr>
          </a:p>
          <a:p>
            <a:pPr marL="742950" lvl="1" indent="-285750">
              <a:buFont typeface="Arial" panose="020B0604020202020204" pitchFamily="34" charset="0"/>
              <a:buChar char="•"/>
            </a:pPr>
            <a:r>
              <a:rPr lang="en-GB" dirty="0">
                <a:latin typeface="Avenir Next LT Pro" panose="020B0504020202020204" pitchFamily="34" charset="77"/>
              </a:rPr>
              <a:t>Do better in addressing the health and care needs of older persons? </a:t>
            </a:r>
          </a:p>
          <a:p>
            <a:pPr marL="742950" lvl="1" indent="-285750">
              <a:buFont typeface="Arial" panose="020B0604020202020204" pitchFamily="34" charset="0"/>
              <a:buChar char="•"/>
            </a:pPr>
            <a:endParaRPr lang="en-BE" dirty="0">
              <a:latin typeface="Avenir Next LT Pro" panose="020B0504020202020204" pitchFamily="34" charset="77"/>
            </a:endParaRPr>
          </a:p>
          <a:p>
            <a:r>
              <a:rPr lang="en-GB" dirty="0">
                <a:latin typeface="Avenir Next LT Pro" panose="020B0504020202020204" pitchFamily="34" charset="77"/>
              </a:rPr>
              <a:t>What is needed to improve the cooperation between, the EU, Member States and international institutions?</a:t>
            </a:r>
          </a:p>
        </p:txBody>
      </p:sp>
      <p:pic>
        <p:nvPicPr>
          <p:cNvPr id="4" name="Picture 3" descr="A group of people in a room&#10;&#10;Description automatically generated with low confidence">
            <a:extLst>
              <a:ext uri="{FF2B5EF4-FFF2-40B4-BE49-F238E27FC236}">
                <a16:creationId xmlns:a16="http://schemas.microsoft.com/office/drawing/2014/main" id="{F8598499-5E2F-6D12-9E90-8A82ECF6BCAD}"/>
              </a:ext>
            </a:extLst>
          </p:cNvPr>
          <p:cNvPicPr>
            <a:picLocks noChangeAspect="1"/>
          </p:cNvPicPr>
          <p:nvPr/>
        </p:nvPicPr>
        <p:blipFill rotWithShape="1">
          <a:blip r:embed="rId2">
            <a:extLst>
              <a:ext uri="{28A0092B-C50C-407E-A947-70E740481C1C}">
                <a14:useLocalDpi xmlns:a14="http://schemas.microsoft.com/office/drawing/2010/main" val="0"/>
              </a:ext>
            </a:extLst>
          </a:blip>
          <a:srcRect l="1524" r="16417"/>
          <a:stretch/>
        </p:blipFill>
        <p:spPr>
          <a:xfrm>
            <a:off x="8042147" y="600075"/>
            <a:ext cx="3695828" cy="5792788"/>
          </a:xfrm>
          <a:prstGeom prst="rect">
            <a:avLst/>
          </a:prstGeom>
        </p:spPr>
      </p:pic>
    </p:spTree>
    <p:extLst>
      <p:ext uri="{BB962C8B-B14F-4D97-AF65-F5344CB8AC3E}">
        <p14:creationId xmlns:p14="http://schemas.microsoft.com/office/powerpoint/2010/main" val="69844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325A0672-A00B-4963-A6A1-170BBE229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B7DF923-25F0-8E9F-11BB-734517706E9B}"/>
              </a:ext>
            </a:extLst>
          </p:cNvPr>
          <p:cNvSpPr>
            <a:spLocks noGrp="1"/>
          </p:cNvSpPr>
          <p:nvPr>
            <p:ph type="title"/>
          </p:nvPr>
        </p:nvSpPr>
        <p:spPr>
          <a:xfrm>
            <a:off x="581192" y="702156"/>
            <a:ext cx="7225075" cy="1013800"/>
          </a:xfrm>
        </p:spPr>
        <p:txBody>
          <a:bodyPr vert="horz" lIns="91440" tIns="45720" rIns="91440" bIns="45720" rtlCol="0" anchor="b">
            <a:normAutofit/>
          </a:bodyPr>
          <a:lstStyle/>
          <a:p>
            <a:r>
              <a:rPr lang="en-US" dirty="0">
                <a:solidFill>
                  <a:schemeClr val="accent1"/>
                </a:solidFill>
              </a:rPr>
              <a:t>Media and Information Literacy (MIL)</a:t>
            </a:r>
          </a:p>
        </p:txBody>
      </p:sp>
      <p:grpSp>
        <p:nvGrpSpPr>
          <p:cNvPr id="20" name="Group 19">
            <a:extLst>
              <a:ext uri="{FF2B5EF4-FFF2-40B4-BE49-F238E27FC236}">
                <a16:creationId xmlns:a16="http://schemas.microsoft.com/office/drawing/2014/main" id="{E8923A14-6C7A-45FB-A5F1-2D27670256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227738C0-CF5C-4616-B33E-C988DE11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84B4E1F-1F78-4844-B851-9410BA47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4B4AE0E5-28A2-4386-BC9B-71ABF523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7DD745C3-6352-34F0-C0B0-E29D3760A898}"/>
              </a:ext>
            </a:extLst>
          </p:cNvPr>
          <p:cNvSpPr>
            <a:spLocks noGrp="1"/>
          </p:cNvSpPr>
          <p:nvPr>
            <p:ph sz="half" idx="1"/>
          </p:nvPr>
        </p:nvSpPr>
        <p:spPr>
          <a:xfrm>
            <a:off x="581194" y="1896533"/>
            <a:ext cx="7225074" cy="3962266"/>
          </a:xfrm>
        </p:spPr>
        <p:txBody>
          <a:bodyPr vert="horz" lIns="91440" tIns="45720" rIns="91440" bIns="45720" rtlCol="0" anchor="ctr">
            <a:normAutofit/>
          </a:bodyPr>
          <a:lstStyle/>
          <a:p>
            <a:pPr>
              <a:lnSpc>
                <a:spcPct val="90000"/>
              </a:lnSpc>
            </a:pPr>
            <a:r>
              <a:rPr lang="en-US" dirty="0"/>
              <a:t>MIL are the first steps to participate in digital societies; are the building blocs to digital active citizenship. The ESU is urging governments, all stakeholders and civil society itself, to create a diversity of initiatives, not only to be developed for seniors and with seniors, but for all generations. </a:t>
            </a:r>
          </a:p>
          <a:p>
            <a:pPr>
              <a:lnSpc>
                <a:spcPct val="90000"/>
              </a:lnSpc>
            </a:pPr>
            <a:r>
              <a:rPr lang="en-US" dirty="0"/>
              <a:t>See: </a:t>
            </a:r>
            <a:r>
              <a:rPr lang="en-US" b="1" dirty="0"/>
              <a:t>ESU Statement &amp; ESU Resolution </a:t>
            </a:r>
            <a:r>
              <a:rPr lang="en-US" dirty="0"/>
              <a:t>to be adopted by the EPP Congress:</a:t>
            </a:r>
          </a:p>
          <a:p>
            <a:pPr>
              <a:lnSpc>
                <a:spcPct val="90000"/>
              </a:lnSpc>
            </a:pPr>
            <a:r>
              <a:rPr lang="en-US" i="1" dirty="0"/>
              <a:t>“Towards an active and competent participation of all in resilient digital societies:</a:t>
            </a:r>
          </a:p>
          <a:p>
            <a:pPr>
              <a:lnSpc>
                <a:spcPct val="90000"/>
              </a:lnSpc>
            </a:pPr>
            <a:r>
              <a:rPr lang="en-US" i="1" dirty="0"/>
              <a:t>THE NEED OF MEDIA AND INFORMATION LITERACY FOR ALL AGE GROUPS”  </a:t>
            </a:r>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B1FA4BC0-556D-1C0E-CD3D-E83C2CF483D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56" r="6267"/>
          <a:stretch/>
        </p:blipFill>
        <p:spPr>
          <a:xfrm>
            <a:off x="8042147" y="600075"/>
            <a:ext cx="3695828" cy="5792788"/>
          </a:xfrm>
          <a:prstGeom prst="rect">
            <a:avLst/>
          </a:prstGeom>
        </p:spPr>
      </p:pic>
    </p:spTree>
    <p:extLst>
      <p:ext uri="{BB962C8B-B14F-4D97-AF65-F5344CB8AC3E}">
        <p14:creationId xmlns:p14="http://schemas.microsoft.com/office/powerpoint/2010/main" val="88731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2">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4">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6">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6" name="Rectangle 1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6A99C1-6B5A-3D05-72F0-508A634CB3BE}"/>
              </a:ext>
            </a:extLst>
          </p:cNvPr>
          <p:cNvSpPr>
            <a:spLocks noGrp="1"/>
          </p:cNvSpPr>
          <p:nvPr>
            <p:ph type="title"/>
          </p:nvPr>
        </p:nvSpPr>
        <p:spPr>
          <a:xfrm>
            <a:off x="601256" y="702155"/>
            <a:ext cx="3398402" cy="1771221"/>
          </a:xfrm>
        </p:spPr>
        <p:txBody>
          <a:bodyPr vert="horz" lIns="91440" tIns="45720" rIns="91440" bIns="45720" rtlCol="0" anchor="b">
            <a:normAutofit/>
          </a:bodyPr>
          <a:lstStyle/>
          <a:p>
            <a:pPr>
              <a:lnSpc>
                <a:spcPct val="90000"/>
              </a:lnSpc>
            </a:pPr>
            <a:r>
              <a:rPr lang="en-US" dirty="0"/>
              <a:t>Media and Information Literacy</a:t>
            </a:r>
          </a:p>
        </p:txBody>
      </p:sp>
      <p:pic>
        <p:nvPicPr>
          <p:cNvPr id="6" name="Content Placeholder 5" descr="A picture containing text, person, indoor, electronics&#10;&#10;Description automatically generated">
            <a:extLst>
              <a:ext uri="{FF2B5EF4-FFF2-40B4-BE49-F238E27FC236}">
                <a16:creationId xmlns:a16="http://schemas.microsoft.com/office/drawing/2014/main" id="{21EA8ED1-0027-C395-8FF3-16CB73B9B20B}"/>
              </a:ext>
            </a:extLst>
          </p:cNvPr>
          <p:cNvPicPr>
            <a:picLocks noGrp="1" noChangeAspect="1"/>
          </p:cNvPicPr>
          <p:nvPr>
            <p:ph sz="half" idx="1"/>
          </p:nvPr>
        </p:nvPicPr>
        <p:blipFill>
          <a:blip r:embed="rId2"/>
          <a:stretch>
            <a:fillRect/>
          </a:stretch>
        </p:blipFill>
        <p:spPr>
          <a:xfrm>
            <a:off x="6337230" y="1111641"/>
            <a:ext cx="3398402" cy="4655348"/>
          </a:xfrm>
          <a:prstGeom prst="rect">
            <a:avLst/>
          </a:prstGeom>
          <a:ln>
            <a:solidFill>
              <a:schemeClr val="tx1"/>
            </a:solidFill>
          </a:ln>
        </p:spPr>
      </p:pic>
    </p:spTree>
    <p:extLst>
      <p:ext uri="{BB962C8B-B14F-4D97-AF65-F5344CB8AC3E}">
        <p14:creationId xmlns:p14="http://schemas.microsoft.com/office/powerpoint/2010/main" val="292595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9DD0C-A3A9-6ECC-CBE4-DD11E187599C}"/>
              </a:ext>
            </a:extLst>
          </p:cNvPr>
          <p:cNvSpPr>
            <a:spLocks noGrp="1"/>
          </p:cNvSpPr>
          <p:nvPr>
            <p:ph type="title"/>
          </p:nvPr>
        </p:nvSpPr>
        <p:spPr/>
        <p:txBody>
          <a:bodyPr/>
          <a:lstStyle/>
          <a:p>
            <a:r>
              <a:rPr lang="en-US" dirty="0">
                <a:solidFill>
                  <a:srgbClr val="FFC000"/>
                </a:solidFill>
              </a:rPr>
              <a:t>Mainstreaming demographic change </a:t>
            </a:r>
            <a:endParaRPr lang="en-BE" dirty="0">
              <a:solidFill>
                <a:srgbClr val="FFC000"/>
              </a:solidFill>
            </a:endParaRPr>
          </a:p>
        </p:txBody>
      </p:sp>
      <p:sp>
        <p:nvSpPr>
          <p:cNvPr id="3" name="Content Placeholder 2">
            <a:extLst>
              <a:ext uri="{FF2B5EF4-FFF2-40B4-BE49-F238E27FC236}">
                <a16:creationId xmlns:a16="http://schemas.microsoft.com/office/drawing/2014/main" id="{A13CEEA8-12EA-9D15-DB41-BEC4FDCB7EE2}"/>
              </a:ext>
            </a:extLst>
          </p:cNvPr>
          <p:cNvSpPr>
            <a:spLocks noGrp="1"/>
          </p:cNvSpPr>
          <p:nvPr>
            <p:ph sz="half" idx="1"/>
          </p:nvPr>
        </p:nvSpPr>
        <p:spPr/>
        <p:txBody>
          <a:bodyPr/>
          <a:lstStyle/>
          <a:p>
            <a:pPr marL="0" indent="0">
              <a:buNone/>
            </a:pPr>
            <a:r>
              <a:rPr lang="en-US" dirty="0">
                <a:latin typeface="Avenir Next LT Pro" panose="020B0504020202020204" pitchFamily="34" charset="77"/>
              </a:rPr>
              <a:t>“Demographic Change: one of the ‘deepest-lying challenges’ for European societies” - </a:t>
            </a:r>
            <a:r>
              <a:rPr lang="en-US" dirty="0" err="1">
                <a:latin typeface="Avenir Next LT Pro" panose="020B0504020202020204" pitchFamily="34" charset="77"/>
              </a:rPr>
              <a:t>Dubravka</a:t>
            </a:r>
            <a:r>
              <a:rPr lang="en-US" dirty="0">
                <a:latin typeface="Avenir Next LT Pro" panose="020B0504020202020204" pitchFamily="34" charset="77"/>
              </a:rPr>
              <a:t> </a:t>
            </a:r>
            <a:r>
              <a:rPr lang="en-US" dirty="0" err="1">
                <a:latin typeface="Avenir Next LT Pro" panose="020B0504020202020204" pitchFamily="34" charset="77"/>
              </a:rPr>
              <a:t>Šuica</a:t>
            </a:r>
            <a:endParaRPr lang="en-US" dirty="0">
              <a:latin typeface="Avenir Next LT Pro" panose="020B0504020202020204" pitchFamily="34" charset="77"/>
            </a:endParaRPr>
          </a:p>
          <a:p>
            <a:endParaRPr lang="en-BE" dirty="0"/>
          </a:p>
        </p:txBody>
      </p:sp>
      <p:pic>
        <p:nvPicPr>
          <p:cNvPr id="5" name="Content Placeholder 4">
            <a:extLst>
              <a:ext uri="{FF2B5EF4-FFF2-40B4-BE49-F238E27FC236}">
                <a16:creationId xmlns:a16="http://schemas.microsoft.com/office/drawing/2014/main" id="{499D8373-774D-239A-7E8B-64B66CBA1FB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2613341"/>
            <a:ext cx="5422900" cy="2861631"/>
          </a:xfrm>
          <a:prstGeom prst="rect">
            <a:avLst/>
          </a:prstGeom>
        </p:spPr>
      </p:pic>
    </p:spTree>
    <p:extLst>
      <p:ext uri="{BB962C8B-B14F-4D97-AF65-F5344CB8AC3E}">
        <p14:creationId xmlns:p14="http://schemas.microsoft.com/office/powerpoint/2010/main" val="3808210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7CEE-B70B-9475-99A0-3680D562CB5B}"/>
              </a:ext>
            </a:extLst>
          </p:cNvPr>
          <p:cNvSpPr>
            <a:spLocks noGrp="1"/>
          </p:cNvSpPr>
          <p:nvPr>
            <p:ph type="title"/>
          </p:nvPr>
        </p:nvSpPr>
        <p:spPr/>
        <p:txBody>
          <a:bodyPr/>
          <a:lstStyle/>
          <a:p>
            <a:r>
              <a:rPr lang="en-BE" dirty="0"/>
              <a:t>Looking ahead</a:t>
            </a:r>
          </a:p>
        </p:txBody>
      </p:sp>
      <p:sp>
        <p:nvSpPr>
          <p:cNvPr id="3" name="Content Placeholder 2">
            <a:extLst>
              <a:ext uri="{FF2B5EF4-FFF2-40B4-BE49-F238E27FC236}">
                <a16:creationId xmlns:a16="http://schemas.microsoft.com/office/drawing/2014/main" id="{40AE130E-770A-5701-6440-237A19259F9B}"/>
              </a:ext>
            </a:extLst>
          </p:cNvPr>
          <p:cNvSpPr>
            <a:spLocks noGrp="1"/>
          </p:cNvSpPr>
          <p:nvPr>
            <p:ph idx="1"/>
          </p:nvPr>
        </p:nvSpPr>
        <p:spPr/>
        <p:txBody>
          <a:bodyPr>
            <a:normAutofit/>
          </a:bodyPr>
          <a:lstStyle/>
          <a:p>
            <a:r>
              <a:rPr lang="en-US" sz="2000" dirty="0"/>
              <a:t>We need more coordination at European level: a better coordinated health policy that has an impact in the Member States;</a:t>
            </a:r>
          </a:p>
          <a:p>
            <a:r>
              <a:rPr lang="en-US" sz="2000" dirty="0"/>
              <a:t>We have to embrace the new opportunities: such as </a:t>
            </a:r>
            <a:r>
              <a:rPr lang="en-US" sz="2000" dirty="0" err="1"/>
              <a:t>digitalisation</a:t>
            </a:r>
            <a:r>
              <a:rPr lang="en-US" sz="2000" dirty="0"/>
              <a:t>, e-health; digital justice for all, ...</a:t>
            </a:r>
          </a:p>
          <a:p>
            <a:r>
              <a:rPr lang="en-US" sz="2000" dirty="0"/>
              <a:t>We have to respond to the need for solidarity.</a:t>
            </a:r>
          </a:p>
        </p:txBody>
      </p:sp>
    </p:spTree>
    <p:extLst>
      <p:ext uri="{BB962C8B-B14F-4D97-AF65-F5344CB8AC3E}">
        <p14:creationId xmlns:p14="http://schemas.microsoft.com/office/powerpoint/2010/main" val="1823480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3D7F-ABB3-EC2B-D9E9-98458DEBC724}"/>
              </a:ext>
            </a:extLst>
          </p:cNvPr>
          <p:cNvSpPr>
            <a:spLocks noGrp="1"/>
          </p:cNvSpPr>
          <p:nvPr>
            <p:ph type="title"/>
          </p:nvPr>
        </p:nvSpPr>
        <p:spPr/>
        <p:txBody>
          <a:bodyPr/>
          <a:lstStyle/>
          <a:p>
            <a:r>
              <a:rPr lang="en-BE" dirty="0"/>
              <a:t>How to cope with the pandemic-situation</a:t>
            </a:r>
          </a:p>
        </p:txBody>
      </p:sp>
      <p:sp>
        <p:nvSpPr>
          <p:cNvPr id="3" name="Content Placeholder 2">
            <a:extLst>
              <a:ext uri="{FF2B5EF4-FFF2-40B4-BE49-F238E27FC236}">
                <a16:creationId xmlns:a16="http://schemas.microsoft.com/office/drawing/2014/main" id="{8842DC7F-3005-0B77-76DD-EE697B6ED04F}"/>
              </a:ext>
            </a:extLst>
          </p:cNvPr>
          <p:cNvSpPr>
            <a:spLocks noGrp="1"/>
          </p:cNvSpPr>
          <p:nvPr>
            <p:ph idx="1"/>
          </p:nvPr>
        </p:nvSpPr>
        <p:spPr/>
        <p:txBody>
          <a:bodyPr/>
          <a:lstStyle/>
          <a:p>
            <a:pPr marL="0" indent="0">
              <a:buNone/>
            </a:pPr>
            <a:r>
              <a:rPr lang="en-BE" sz="2400" i="1" dirty="0"/>
              <a:t>Last live meeting of 2020 with ESU: 5-7 March Prague… </a:t>
            </a:r>
          </a:p>
          <a:p>
            <a:pPr marL="0" indent="0">
              <a:buNone/>
            </a:pPr>
            <a:r>
              <a:rPr lang="en-US" sz="2400" i="1" dirty="0"/>
              <a:t>Shortly afterwards, we </a:t>
            </a:r>
            <a:r>
              <a:rPr lang="en-US" sz="2400" i="1" dirty="0" err="1"/>
              <a:t>realised</a:t>
            </a:r>
            <a:r>
              <a:rPr lang="en-US" sz="2400" i="1" dirty="0"/>
              <a:t> that COVID-19 would also have a major impact on our activities.</a:t>
            </a:r>
            <a:endParaRPr lang="en-BE" sz="2400" i="1" dirty="0"/>
          </a:p>
          <a:p>
            <a:endParaRPr lang="en-BE" dirty="0"/>
          </a:p>
        </p:txBody>
      </p:sp>
      <p:sp>
        <p:nvSpPr>
          <p:cNvPr id="4" name="TextBox 3">
            <a:extLst>
              <a:ext uri="{FF2B5EF4-FFF2-40B4-BE49-F238E27FC236}">
                <a16:creationId xmlns:a16="http://schemas.microsoft.com/office/drawing/2014/main" id="{F85CB3AE-5812-648F-61E8-7D019552AE96}"/>
              </a:ext>
            </a:extLst>
          </p:cNvPr>
          <p:cNvSpPr txBox="1"/>
          <p:nvPr/>
        </p:nvSpPr>
        <p:spPr>
          <a:xfrm>
            <a:off x="581192" y="4631961"/>
            <a:ext cx="10796342" cy="830997"/>
          </a:xfrm>
          <a:prstGeom prst="rect">
            <a:avLst/>
          </a:prstGeom>
          <a:solidFill>
            <a:schemeClr val="accent2">
              <a:lumMod val="40000"/>
              <a:lumOff val="60000"/>
            </a:schemeClr>
          </a:solidFill>
          <a:ln>
            <a:solidFill>
              <a:schemeClr val="tx1"/>
            </a:solidFill>
          </a:ln>
        </p:spPr>
        <p:txBody>
          <a:bodyPr wrap="square" rtlCol="0">
            <a:spAutoFit/>
          </a:bodyPr>
          <a:lstStyle/>
          <a:p>
            <a:r>
              <a:rPr lang="en-BE" sz="2400" i="1" dirty="0"/>
              <a:t>How to cope with the pandemic-situation? </a:t>
            </a:r>
          </a:p>
          <a:p>
            <a:r>
              <a:rPr lang="en-US" sz="2400" i="1" dirty="0"/>
              <a:t>How could the ESU continue to operate during COVID-19?</a:t>
            </a:r>
            <a:endParaRPr lang="en-BE" i="1" dirty="0"/>
          </a:p>
        </p:txBody>
      </p:sp>
    </p:spTree>
    <p:extLst>
      <p:ext uri="{BB962C8B-B14F-4D97-AF65-F5344CB8AC3E}">
        <p14:creationId xmlns:p14="http://schemas.microsoft.com/office/powerpoint/2010/main" val="813698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posing for a photo&#10;&#10;Description automatically generated">
            <a:extLst>
              <a:ext uri="{FF2B5EF4-FFF2-40B4-BE49-F238E27FC236}">
                <a16:creationId xmlns:a16="http://schemas.microsoft.com/office/drawing/2014/main" id="{69FD9ABC-8B3D-84DB-0C38-E34029C5582B}"/>
              </a:ext>
            </a:extLst>
          </p:cNvPr>
          <p:cNvPicPr>
            <a:picLocks noGrp="1" noChangeAspect="1"/>
          </p:cNvPicPr>
          <p:nvPr>
            <p:ph idx="1"/>
          </p:nvPr>
        </p:nvPicPr>
        <p:blipFill rotWithShape="1">
          <a:blip r:embed="rId2"/>
          <a:srcRect l="12574" t="9091" r="153"/>
          <a:stretch/>
        </p:blipFill>
        <p:spPr>
          <a:xfrm>
            <a:off x="20" y="10"/>
            <a:ext cx="12191980" cy="6857990"/>
          </a:xfrm>
          <a:prstGeom prst="rect">
            <a:avLst/>
          </a:prstGeom>
        </p:spPr>
      </p:pic>
      <p:grpSp>
        <p:nvGrpSpPr>
          <p:cNvPr id="19" name="Group 18">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0" name="Rectangle 19">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AE89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AE89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E8959"/>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A41042A-10E2-AC6C-13CF-60E895272243}"/>
              </a:ext>
            </a:extLst>
          </p:cNvPr>
          <p:cNvSpPr>
            <a:spLocks noGrp="1"/>
          </p:cNvSpPr>
          <p:nvPr>
            <p:ph type="title"/>
          </p:nvPr>
        </p:nvSpPr>
        <p:spPr>
          <a:xfrm>
            <a:off x="581192" y="4948736"/>
            <a:ext cx="10993549" cy="895244"/>
          </a:xfrm>
        </p:spPr>
        <p:txBody>
          <a:bodyPr vert="horz" lIns="91440" tIns="45720" rIns="91440" bIns="45720" rtlCol="0" anchor="b">
            <a:normAutofit fontScale="90000"/>
          </a:bodyPr>
          <a:lstStyle/>
          <a:p>
            <a:pPr algn="ctr"/>
            <a:br>
              <a:rPr lang="en-US" sz="4000" dirty="0">
                <a:solidFill>
                  <a:srgbClr val="FFC000"/>
                </a:solidFill>
              </a:rPr>
            </a:br>
            <a:r>
              <a:rPr lang="en-US" sz="4000" dirty="0">
                <a:solidFill>
                  <a:srgbClr val="FFC000"/>
                </a:solidFill>
              </a:rPr>
              <a:t>Thank you for Your attention!</a:t>
            </a:r>
          </a:p>
        </p:txBody>
      </p:sp>
    </p:spTree>
    <p:extLst>
      <p:ext uri="{BB962C8B-B14F-4D97-AF65-F5344CB8AC3E}">
        <p14:creationId xmlns:p14="http://schemas.microsoft.com/office/powerpoint/2010/main" val="3572197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6CC1-427D-B4B7-8A26-30F7D2BA8532}"/>
              </a:ext>
            </a:extLst>
          </p:cNvPr>
          <p:cNvSpPr>
            <a:spLocks noGrp="1"/>
          </p:cNvSpPr>
          <p:nvPr>
            <p:ph type="title"/>
          </p:nvPr>
        </p:nvSpPr>
        <p:spPr/>
        <p:txBody>
          <a:bodyPr/>
          <a:lstStyle/>
          <a:p>
            <a:r>
              <a:rPr lang="en-US" dirty="0"/>
              <a:t>We had to select new priorities</a:t>
            </a:r>
            <a:endParaRPr lang="en-BE" dirty="0"/>
          </a:p>
        </p:txBody>
      </p:sp>
      <p:sp>
        <p:nvSpPr>
          <p:cNvPr id="3" name="Content Placeholder 2">
            <a:extLst>
              <a:ext uri="{FF2B5EF4-FFF2-40B4-BE49-F238E27FC236}">
                <a16:creationId xmlns:a16="http://schemas.microsoft.com/office/drawing/2014/main" id="{F99C6841-76C0-2AD9-5BBD-0842F8902068}"/>
              </a:ext>
            </a:extLst>
          </p:cNvPr>
          <p:cNvSpPr>
            <a:spLocks noGrp="1"/>
          </p:cNvSpPr>
          <p:nvPr>
            <p:ph idx="1"/>
          </p:nvPr>
        </p:nvSpPr>
        <p:spPr>
          <a:xfrm>
            <a:off x="581192" y="2086407"/>
            <a:ext cx="11029616" cy="3055638"/>
          </a:xfrm>
        </p:spPr>
        <p:txBody>
          <a:bodyPr>
            <a:normAutofit/>
          </a:bodyPr>
          <a:lstStyle/>
          <a:p>
            <a:pPr marL="0" indent="0">
              <a:buNone/>
            </a:pPr>
            <a:r>
              <a:rPr lang="en-BE" sz="2800" dirty="0"/>
              <a:t> Keeping Contact</a:t>
            </a:r>
          </a:p>
          <a:p>
            <a:pPr lvl="1"/>
            <a:r>
              <a:rPr lang="en-BE" sz="2000" dirty="0"/>
              <a:t>Why?</a:t>
            </a:r>
          </a:p>
          <a:p>
            <a:pPr lvl="1"/>
            <a:r>
              <a:rPr lang="en-BE" sz="2000" dirty="0"/>
              <a:t>How? </a:t>
            </a:r>
          </a:p>
          <a:p>
            <a:pPr lvl="1"/>
            <a:r>
              <a:rPr lang="en-US" sz="2000" dirty="0"/>
              <a:t>What</a:t>
            </a:r>
            <a:r>
              <a:rPr lang="en-BE" sz="2000" dirty="0"/>
              <a:t>? </a:t>
            </a:r>
          </a:p>
        </p:txBody>
      </p:sp>
    </p:spTree>
    <p:extLst>
      <p:ext uri="{BB962C8B-B14F-4D97-AF65-F5344CB8AC3E}">
        <p14:creationId xmlns:p14="http://schemas.microsoft.com/office/powerpoint/2010/main" val="155977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a person&#10;&#10;Description automatically generated with medium confidence">
            <a:extLst>
              <a:ext uri="{FF2B5EF4-FFF2-40B4-BE49-F238E27FC236}">
                <a16:creationId xmlns:a16="http://schemas.microsoft.com/office/drawing/2014/main" id="{B2944FD3-84DB-CF83-02D2-2CF77CBBB5EC}"/>
              </a:ext>
            </a:extLst>
          </p:cNvPr>
          <p:cNvPicPr>
            <a:picLocks noChangeAspect="1"/>
          </p:cNvPicPr>
          <p:nvPr/>
        </p:nvPicPr>
        <p:blipFill rotWithShape="1">
          <a:blip r:embed="rId2"/>
          <a:srcRect t="11834" r="9091"/>
          <a:stretch/>
        </p:blipFill>
        <p:spPr>
          <a:xfrm>
            <a:off x="20" y="10"/>
            <a:ext cx="12191980" cy="6857990"/>
          </a:xfrm>
          <a:prstGeom prst="rect">
            <a:avLst/>
          </a:prstGeom>
        </p:spPr>
      </p:pic>
      <p:grpSp>
        <p:nvGrpSpPr>
          <p:cNvPr id="12" name="Group 11">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F42A78F-52D0-9BC7-82A3-2C044C5DE7F2}"/>
              </a:ext>
            </a:extLst>
          </p:cNvPr>
          <p:cNvSpPr>
            <a:spLocks noGrp="1"/>
          </p:cNvSpPr>
          <p:nvPr>
            <p:ph type="title"/>
          </p:nvPr>
        </p:nvSpPr>
        <p:spPr>
          <a:xfrm>
            <a:off x="584200" y="1006956"/>
            <a:ext cx="3556002" cy="1372177"/>
          </a:xfrm>
        </p:spPr>
        <p:txBody>
          <a:bodyPr anchor="ctr">
            <a:normAutofit/>
          </a:bodyPr>
          <a:lstStyle/>
          <a:p>
            <a:r>
              <a:rPr lang="en-BE" dirty="0"/>
              <a:t> Keeping Contact</a:t>
            </a:r>
          </a:p>
        </p:txBody>
      </p:sp>
      <p:sp>
        <p:nvSpPr>
          <p:cNvPr id="3" name="Content Placeholder 2">
            <a:extLst>
              <a:ext uri="{FF2B5EF4-FFF2-40B4-BE49-F238E27FC236}">
                <a16:creationId xmlns:a16="http://schemas.microsoft.com/office/drawing/2014/main" id="{65209FE4-53DD-2770-E314-9463379E0674}"/>
              </a:ext>
            </a:extLst>
          </p:cNvPr>
          <p:cNvSpPr>
            <a:spLocks noGrp="1"/>
          </p:cNvSpPr>
          <p:nvPr>
            <p:ph idx="1"/>
          </p:nvPr>
        </p:nvSpPr>
        <p:spPr>
          <a:xfrm>
            <a:off x="581598" y="1628780"/>
            <a:ext cx="3415074" cy="3564467"/>
          </a:xfrm>
        </p:spPr>
        <p:txBody>
          <a:bodyPr>
            <a:normAutofit/>
          </a:bodyPr>
          <a:lstStyle/>
          <a:p>
            <a:pPr marL="324000" lvl="1" indent="0">
              <a:buNone/>
            </a:pPr>
            <a:r>
              <a:rPr lang="en-BE" sz="2400" dirty="0">
                <a:solidFill>
                  <a:schemeClr val="bg1"/>
                </a:solidFill>
              </a:rPr>
              <a:t>WHY?</a:t>
            </a:r>
          </a:p>
          <a:p>
            <a:pPr lvl="2"/>
            <a:r>
              <a:rPr lang="en-BE" sz="2000" i="1" dirty="0">
                <a:solidFill>
                  <a:schemeClr val="bg1"/>
                </a:solidFill>
              </a:rPr>
              <a:t>Empower people</a:t>
            </a:r>
          </a:p>
          <a:p>
            <a:pPr lvl="2"/>
            <a:r>
              <a:rPr lang="en-US" sz="2000" i="1" dirty="0">
                <a:solidFill>
                  <a:schemeClr val="bg1"/>
                </a:solidFill>
              </a:rPr>
              <a:t>E</a:t>
            </a:r>
            <a:r>
              <a:rPr lang="en-BE" sz="2000" i="1" dirty="0">
                <a:solidFill>
                  <a:schemeClr val="bg1"/>
                </a:solidFill>
              </a:rPr>
              <a:t>xchange experiences</a:t>
            </a:r>
          </a:p>
          <a:p>
            <a:pPr lvl="2"/>
            <a:r>
              <a:rPr lang="en-BE" sz="2000" i="1" dirty="0">
                <a:solidFill>
                  <a:schemeClr val="bg1"/>
                </a:solidFill>
              </a:rPr>
              <a:t>Create common goals</a:t>
            </a:r>
            <a:endParaRPr lang="en-BE" sz="1800" i="1" dirty="0">
              <a:solidFill>
                <a:schemeClr val="bg1"/>
              </a:solidFill>
            </a:endParaRPr>
          </a:p>
        </p:txBody>
      </p:sp>
    </p:spTree>
    <p:extLst>
      <p:ext uri="{BB962C8B-B14F-4D97-AF65-F5344CB8AC3E}">
        <p14:creationId xmlns:p14="http://schemas.microsoft.com/office/powerpoint/2010/main" val="1222353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7460-6BDF-3E54-589D-E2F5D10E8768}"/>
              </a:ext>
            </a:extLst>
          </p:cNvPr>
          <p:cNvSpPr>
            <a:spLocks noGrp="1"/>
          </p:cNvSpPr>
          <p:nvPr>
            <p:ph type="title"/>
          </p:nvPr>
        </p:nvSpPr>
        <p:spPr>
          <a:xfrm>
            <a:off x="581192" y="702156"/>
            <a:ext cx="11029616" cy="1013800"/>
          </a:xfrm>
        </p:spPr>
        <p:txBody>
          <a:bodyPr>
            <a:normAutofit/>
          </a:bodyPr>
          <a:lstStyle/>
          <a:p>
            <a:r>
              <a:rPr lang="en-BE" dirty="0"/>
              <a:t>Keeping Contact - How? </a:t>
            </a:r>
          </a:p>
        </p:txBody>
      </p:sp>
      <p:sp>
        <p:nvSpPr>
          <p:cNvPr id="12" name="Rectangle 9">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6ED4EA77-46DE-8F60-1F74-9FF58D224F54}"/>
              </a:ext>
            </a:extLst>
          </p:cNvPr>
          <p:cNvPicPr>
            <a:picLocks noChangeAspect="1"/>
          </p:cNvPicPr>
          <p:nvPr/>
        </p:nvPicPr>
        <p:blipFill rotWithShape="1">
          <a:blip r:embed="rId2"/>
          <a:srcRect t="7952" r="-3" b="7033"/>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14F7E92A-116D-81D4-A541-871B0C2D66BB}"/>
              </a:ext>
            </a:extLst>
          </p:cNvPr>
          <p:cNvSpPr>
            <a:spLocks noGrp="1"/>
          </p:cNvSpPr>
          <p:nvPr>
            <p:ph idx="1"/>
          </p:nvPr>
        </p:nvSpPr>
        <p:spPr>
          <a:xfrm>
            <a:off x="6335805" y="2180496"/>
            <a:ext cx="5275001" cy="4045683"/>
          </a:xfrm>
        </p:spPr>
        <p:txBody>
          <a:bodyPr>
            <a:normAutofit/>
          </a:bodyPr>
          <a:lstStyle/>
          <a:p>
            <a:pPr marL="0" indent="0">
              <a:buNone/>
            </a:pPr>
            <a:r>
              <a:rPr lang="en-US" u="sng" dirty="0"/>
              <a:t>To keep in touch we relied on a variety of media:</a:t>
            </a:r>
          </a:p>
          <a:p>
            <a:r>
              <a:rPr lang="en-US" b="1" dirty="0"/>
              <a:t>Our ESU Facebook page (2500 likes) </a:t>
            </a:r>
            <a:r>
              <a:rPr lang="en-US" dirty="0"/>
              <a:t>is almost daily updated.  And besides our own page, we could also follow the activities of our associations, several senior associations have their own Facebook account which enables us to follow the initiatives.</a:t>
            </a:r>
          </a:p>
          <a:p>
            <a:pPr lvl="1"/>
            <a:r>
              <a:rPr lang="en-US" dirty="0"/>
              <a:t>Follow us!</a:t>
            </a:r>
          </a:p>
        </p:txBody>
      </p:sp>
    </p:spTree>
    <p:extLst>
      <p:ext uri="{BB962C8B-B14F-4D97-AF65-F5344CB8AC3E}">
        <p14:creationId xmlns:p14="http://schemas.microsoft.com/office/powerpoint/2010/main" val="3667983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0352-78FA-6ECD-854C-637BD7BF25A8}"/>
              </a:ext>
            </a:extLst>
          </p:cNvPr>
          <p:cNvSpPr>
            <a:spLocks noGrp="1"/>
          </p:cNvSpPr>
          <p:nvPr>
            <p:ph type="title"/>
          </p:nvPr>
        </p:nvSpPr>
        <p:spPr/>
        <p:txBody>
          <a:bodyPr/>
          <a:lstStyle/>
          <a:p>
            <a:r>
              <a:rPr lang="en-BE" dirty="0"/>
              <a:t>Keeping Contact - How? </a:t>
            </a:r>
          </a:p>
        </p:txBody>
      </p:sp>
      <p:sp>
        <p:nvSpPr>
          <p:cNvPr id="3" name="Content Placeholder 2">
            <a:extLst>
              <a:ext uri="{FF2B5EF4-FFF2-40B4-BE49-F238E27FC236}">
                <a16:creationId xmlns:a16="http://schemas.microsoft.com/office/drawing/2014/main" id="{78C0416F-805D-B2A2-B2ED-BBEBA30136AE}"/>
              </a:ext>
            </a:extLst>
          </p:cNvPr>
          <p:cNvSpPr>
            <a:spLocks noGrp="1"/>
          </p:cNvSpPr>
          <p:nvPr>
            <p:ph idx="1"/>
          </p:nvPr>
        </p:nvSpPr>
        <p:spPr/>
        <p:txBody>
          <a:bodyPr/>
          <a:lstStyle/>
          <a:p>
            <a:pPr marL="0" indent="0">
              <a:buNone/>
            </a:pPr>
            <a:r>
              <a:rPr lang="en-US" b="1" dirty="0"/>
              <a:t>The ESU Newsletter</a:t>
            </a:r>
          </a:p>
          <a:p>
            <a:r>
              <a:rPr lang="en-US" dirty="0"/>
              <a:t>Our most comprehensive communication tool during the pandemic; </a:t>
            </a:r>
          </a:p>
          <a:p>
            <a:r>
              <a:rPr lang="en-US" dirty="0"/>
              <a:t>We started in April and wrote two newsletters about the challenges the COVID-19 pandemic brought to the older generation;</a:t>
            </a:r>
          </a:p>
          <a:p>
            <a:r>
              <a:rPr lang="en-US" dirty="0"/>
              <a:t>The focus was on </a:t>
            </a:r>
            <a:r>
              <a:rPr lang="en-US" i="1" dirty="0"/>
              <a:t>Respect for older persons’ rights</a:t>
            </a:r>
            <a:r>
              <a:rPr lang="en-US" dirty="0"/>
              <a:t>;</a:t>
            </a:r>
          </a:p>
          <a:p>
            <a:r>
              <a:rPr lang="en-US" dirty="0"/>
              <a:t>We are proud to say that our newsletter became ‘an interactive communication tool’.</a:t>
            </a:r>
            <a:endParaRPr lang="en-BE" dirty="0"/>
          </a:p>
        </p:txBody>
      </p:sp>
    </p:spTree>
    <p:extLst>
      <p:ext uri="{BB962C8B-B14F-4D97-AF65-F5344CB8AC3E}">
        <p14:creationId xmlns:p14="http://schemas.microsoft.com/office/powerpoint/2010/main" val="1403831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3E8A-CC88-27E1-85BF-C285FF38C23F}"/>
              </a:ext>
            </a:extLst>
          </p:cNvPr>
          <p:cNvSpPr>
            <a:spLocks noGrp="1"/>
          </p:cNvSpPr>
          <p:nvPr>
            <p:ph type="title"/>
          </p:nvPr>
        </p:nvSpPr>
        <p:spPr>
          <a:xfrm>
            <a:off x="581192" y="702156"/>
            <a:ext cx="11029616" cy="1013800"/>
          </a:xfrm>
        </p:spPr>
        <p:txBody>
          <a:bodyPr>
            <a:normAutofit/>
          </a:bodyPr>
          <a:lstStyle/>
          <a:p>
            <a:r>
              <a:rPr lang="en-BE" dirty="0"/>
              <a:t>Keeping Contact - How? </a:t>
            </a:r>
          </a:p>
        </p:txBody>
      </p:sp>
      <p:sp>
        <p:nvSpPr>
          <p:cNvPr id="23" name="Rectangle 2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B944607D-E232-16DE-82B2-75AA27E24606}"/>
              </a:ext>
            </a:extLst>
          </p:cNvPr>
          <p:cNvPicPr>
            <a:picLocks noChangeAspect="1"/>
          </p:cNvPicPr>
          <p:nvPr/>
        </p:nvPicPr>
        <p:blipFill rotWithShape="1">
          <a:blip r:embed="rId2"/>
          <a:srcRect l="8787" r="33758"/>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D07B9A2B-592C-99DD-F8AE-73B87BF10C89}"/>
              </a:ext>
            </a:extLst>
          </p:cNvPr>
          <p:cNvSpPr>
            <a:spLocks noGrp="1"/>
          </p:cNvSpPr>
          <p:nvPr>
            <p:ph idx="1"/>
          </p:nvPr>
        </p:nvSpPr>
        <p:spPr>
          <a:xfrm>
            <a:off x="6335805" y="2180496"/>
            <a:ext cx="5275001" cy="4045683"/>
          </a:xfrm>
        </p:spPr>
        <p:txBody>
          <a:bodyPr>
            <a:normAutofit/>
          </a:bodyPr>
          <a:lstStyle/>
          <a:p>
            <a:pPr marL="0" indent="0">
              <a:buNone/>
            </a:pPr>
            <a:r>
              <a:rPr lang="en-US" dirty="0"/>
              <a:t>‘</a:t>
            </a:r>
            <a:r>
              <a:rPr lang="en-US" b="1" dirty="0"/>
              <a:t>EPP family interviews’</a:t>
            </a:r>
          </a:p>
          <a:p>
            <a:r>
              <a:rPr lang="en-US" dirty="0"/>
              <a:t>The EPP also took initiatives to give the ESU a voice through online communication </a:t>
            </a:r>
          </a:p>
          <a:p>
            <a:r>
              <a:rPr lang="en-US" dirty="0"/>
              <a:t>ESU president An </a:t>
            </a:r>
            <a:r>
              <a:rPr lang="en-US" dirty="0" err="1"/>
              <a:t>Hermans</a:t>
            </a:r>
            <a:r>
              <a:rPr lang="en-US" dirty="0"/>
              <a:t> had a Skype meeting with EPP policy advisor Nathan </a:t>
            </a:r>
            <a:r>
              <a:rPr lang="en-US" dirty="0" err="1"/>
              <a:t>Shepura</a:t>
            </a:r>
            <a:r>
              <a:rPr lang="en-US" dirty="0"/>
              <a:t> on the 29</a:t>
            </a:r>
            <a:r>
              <a:rPr lang="en-US" baseline="30000" dirty="0"/>
              <a:t>th</a:t>
            </a:r>
            <a:r>
              <a:rPr lang="en-US" dirty="0"/>
              <a:t> of April 2020. </a:t>
            </a:r>
          </a:p>
          <a:p>
            <a:r>
              <a:rPr lang="en-US" dirty="0"/>
              <a:t>This meeting has been viewed and shared many times. </a:t>
            </a:r>
            <a:endParaRPr lang="en-BE" dirty="0"/>
          </a:p>
        </p:txBody>
      </p:sp>
    </p:spTree>
    <p:extLst>
      <p:ext uri="{BB962C8B-B14F-4D97-AF65-F5344CB8AC3E}">
        <p14:creationId xmlns:p14="http://schemas.microsoft.com/office/powerpoint/2010/main" val="317324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A6FE3-6CD8-9BAF-7C16-3EDE3F457865}"/>
              </a:ext>
            </a:extLst>
          </p:cNvPr>
          <p:cNvSpPr>
            <a:spLocks noGrp="1"/>
          </p:cNvSpPr>
          <p:nvPr>
            <p:ph type="title"/>
          </p:nvPr>
        </p:nvSpPr>
        <p:spPr/>
        <p:txBody>
          <a:bodyPr/>
          <a:lstStyle/>
          <a:p>
            <a:r>
              <a:rPr lang="en-BE" dirty="0"/>
              <a:t>Keeping Contact - How? </a:t>
            </a:r>
          </a:p>
        </p:txBody>
      </p:sp>
      <p:sp>
        <p:nvSpPr>
          <p:cNvPr id="3" name="Content Placeholder 2">
            <a:extLst>
              <a:ext uri="{FF2B5EF4-FFF2-40B4-BE49-F238E27FC236}">
                <a16:creationId xmlns:a16="http://schemas.microsoft.com/office/drawing/2014/main" id="{3C62BE87-457F-F59C-4258-9188842881EF}"/>
              </a:ext>
            </a:extLst>
          </p:cNvPr>
          <p:cNvSpPr>
            <a:spLocks noGrp="1"/>
          </p:cNvSpPr>
          <p:nvPr>
            <p:ph idx="1"/>
          </p:nvPr>
        </p:nvSpPr>
        <p:spPr/>
        <p:txBody>
          <a:bodyPr>
            <a:normAutofit fontScale="77500" lnSpcReduction="20000"/>
          </a:bodyPr>
          <a:lstStyle/>
          <a:p>
            <a:endParaRPr lang="en-US" dirty="0"/>
          </a:p>
          <a:p>
            <a:pPr marL="0" indent="0">
              <a:buNone/>
            </a:pPr>
            <a:r>
              <a:rPr lang="en-US" sz="2100" b="1" dirty="0"/>
              <a:t>Video conferences</a:t>
            </a:r>
          </a:p>
          <a:p>
            <a:r>
              <a:rPr lang="en-US" dirty="0"/>
              <a:t>New concept </a:t>
            </a:r>
            <a:r>
              <a:rPr lang="en-US" dirty="0">
                <a:sym typeface="Wingdings" pitchFamily="2" charset="2"/>
              </a:rPr>
              <a:t> N</a:t>
            </a:r>
            <a:r>
              <a:rPr lang="en-US" dirty="0"/>
              <a:t>ew challenges</a:t>
            </a:r>
            <a:endParaRPr lang="en-BE" dirty="0"/>
          </a:p>
          <a:p>
            <a:pPr lvl="1"/>
            <a:r>
              <a:rPr lang="en-BE" dirty="0"/>
              <a:t>Composing the programme; </a:t>
            </a:r>
          </a:p>
          <a:p>
            <a:pPr lvl="1"/>
            <a:r>
              <a:rPr lang="en-BE" dirty="0"/>
              <a:t>Selecting a relevant theme;</a:t>
            </a:r>
          </a:p>
          <a:p>
            <a:pPr lvl="1"/>
            <a:r>
              <a:rPr lang="en-BE" dirty="0"/>
              <a:t>Host/ Moderation; </a:t>
            </a:r>
          </a:p>
          <a:p>
            <a:pPr lvl="1"/>
            <a:r>
              <a:rPr lang="en-BE" dirty="0"/>
              <a:t>Keynote speaker; </a:t>
            </a:r>
          </a:p>
          <a:p>
            <a:pPr lvl="1"/>
            <a:r>
              <a:rPr lang="en-US" dirty="0"/>
              <a:t>T</a:t>
            </a:r>
            <a:r>
              <a:rPr lang="en-BE" dirty="0"/>
              <a:t>echnical support - credits to Secretary General Guido Dumon.</a:t>
            </a:r>
          </a:p>
          <a:p>
            <a:r>
              <a:rPr lang="en-US" dirty="0"/>
              <a:t>New concept </a:t>
            </a:r>
            <a:r>
              <a:rPr lang="en-US" dirty="0">
                <a:sym typeface="Wingdings" pitchFamily="2" charset="2"/>
              </a:rPr>
              <a:t> N</a:t>
            </a:r>
            <a:r>
              <a:rPr lang="en-US" dirty="0"/>
              <a:t>ew opportunities</a:t>
            </a:r>
            <a:endParaRPr lang="en-BE" dirty="0"/>
          </a:p>
          <a:p>
            <a:pPr lvl="1"/>
            <a:r>
              <a:rPr lang="en-US" dirty="0"/>
              <a:t>C</a:t>
            </a:r>
            <a:r>
              <a:rPr lang="en-BE" dirty="0"/>
              <a:t>hances for new people to follow our meetings;</a:t>
            </a:r>
          </a:p>
          <a:p>
            <a:pPr lvl="1"/>
            <a:r>
              <a:rPr lang="en-US" dirty="0"/>
              <a:t>The oldest participant was 94 years old, also the seniors (had to) learn to meet online (sometimes help from grandchildren);</a:t>
            </a:r>
          </a:p>
          <a:p>
            <a:pPr lvl="1"/>
            <a:r>
              <a:rPr lang="en-US" dirty="0"/>
              <a:t>This was sometimes an advantage for the speakers as well, as they did not have to make long transfers.</a:t>
            </a:r>
          </a:p>
          <a:p>
            <a:pPr marL="0" indent="0">
              <a:buNone/>
            </a:pPr>
            <a:r>
              <a:rPr lang="en-US" dirty="0"/>
              <a:t>THE NEED FOR LIVE MEETINGS REMAINED!!</a:t>
            </a:r>
          </a:p>
          <a:p>
            <a:pPr marL="0" indent="0">
              <a:buNone/>
            </a:pPr>
            <a:endParaRPr lang="en-BE" dirty="0"/>
          </a:p>
        </p:txBody>
      </p:sp>
    </p:spTree>
    <p:extLst>
      <p:ext uri="{BB962C8B-B14F-4D97-AF65-F5344CB8AC3E}">
        <p14:creationId xmlns:p14="http://schemas.microsoft.com/office/powerpoint/2010/main" val="24138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F382-9653-67C5-B77C-624FCE38EDA2}"/>
              </a:ext>
            </a:extLst>
          </p:cNvPr>
          <p:cNvSpPr>
            <a:spLocks noGrp="1"/>
          </p:cNvSpPr>
          <p:nvPr>
            <p:ph type="title"/>
          </p:nvPr>
        </p:nvSpPr>
        <p:spPr>
          <a:xfrm>
            <a:off x="581192" y="702156"/>
            <a:ext cx="11029616" cy="1013800"/>
          </a:xfrm>
        </p:spPr>
        <p:txBody>
          <a:bodyPr>
            <a:normAutofit/>
          </a:bodyPr>
          <a:lstStyle/>
          <a:p>
            <a:r>
              <a:rPr lang="en-BE" dirty="0"/>
              <a:t>Keeping Contact - How? </a:t>
            </a:r>
          </a:p>
        </p:txBody>
      </p:sp>
      <p:sp>
        <p:nvSpPr>
          <p:cNvPr id="21" name="Rectangle 2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erson wearing glasses&#10;&#10;Description automatically generated with medium confidence">
            <a:extLst>
              <a:ext uri="{FF2B5EF4-FFF2-40B4-BE49-F238E27FC236}">
                <a16:creationId xmlns:a16="http://schemas.microsoft.com/office/drawing/2014/main" id="{3430C8A6-2200-3BBD-11E0-CE88F434A5A8}"/>
              </a:ext>
            </a:extLst>
          </p:cNvPr>
          <p:cNvPicPr>
            <a:picLocks noChangeAspect="1"/>
          </p:cNvPicPr>
          <p:nvPr/>
        </p:nvPicPr>
        <p:blipFill rotWithShape="1">
          <a:blip r:embed="rId2"/>
          <a:srcRect l="7083" r="1608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672CD4A0-565C-8FEA-B357-983308D26729}"/>
              </a:ext>
            </a:extLst>
          </p:cNvPr>
          <p:cNvSpPr>
            <a:spLocks noGrp="1"/>
          </p:cNvSpPr>
          <p:nvPr>
            <p:ph idx="1"/>
          </p:nvPr>
        </p:nvSpPr>
        <p:spPr>
          <a:xfrm>
            <a:off x="6335805" y="2180496"/>
            <a:ext cx="5275001" cy="4045683"/>
          </a:xfrm>
        </p:spPr>
        <p:txBody>
          <a:bodyPr>
            <a:normAutofit lnSpcReduction="10000"/>
          </a:bodyPr>
          <a:lstStyle/>
          <a:p>
            <a:pPr marL="324000" lvl="1" indent="0">
              <a:buNone/>
            </a:pPr>
            <a:endParaRPr lang="en-US" b="1" dirty="0"/>
          </a:p>
          <a:p>
            <a:pPr marL="324000" lvl="1" indent="0">
              <a:buNone/>
            </a:pPr>
            <a:endParaRPr lang="en-US" sz="1900" b="1" dirty="0"/>
          </a:p>
          <a:p>
            <a:pPr marL="324000" lvl="1" indent="0">
              <a:buNone/>
            </a:pPr>
            <a:r>
              <a:rPr lang="en-US" sz="1900" b="1" dirty="0"/>
              <a:t>Video conferences, some examples:</a:t>
            </a:r>
          </a:p>
          <a:p>
            <a:r>
              <a:rPr lang="en-US" b="1" dirty="0"/>
              <a:t>‘Let’s be guardians of an ethical dimension of politics’ 06.11.2020</a:t>
            </a:r>
          </a:p>
          <a:p>
            <a:pPr marL="0" indent="0">
              <a:buNone/>
            </a:pPr>
            <a:r>
              <a:rPr lang="en-US" i="1" dirty="0"/>
              <a:t>Lecture by Prof Dr. </a:t>
            </a:r>
            <a:r>
              <a:rPr lang="en-US" b="1" i="1" dirty="0"/>
              <a:t>Christiane </a:t>
            </a:r>
            <a:r>
              <a:rPr lang="en-US" b="1" i="1" dirty="0" err="1"/>
              <a:t>Woopen</a:t>
            </a:r>
            <a:r>
              <a:rPr lang="en-US" b="1" i="1" dirty="0"/>
              <a:t> </a:t>
            </a:r>
            <a:r>
              <a:rPr lang="en-US" i="1" dirty="0"/>
              <a:t>(chair of the European Group on Ethics in Science and New Technologies, EGE): Lessons to be learned about older persons rights in emergency times</a:t>
            </a:r>
          </a:p>
          <a:p>
            <a:endParaRPr lang="en-US" b="1" dirty="0"/>
          </a:p>
          <a:p>
            <a:pPr marL="0" indent="0">
              <a:buNone/>
            </a:pPr>
            <a:br>
              <a:rPr lang="en-US" dirty="0"/>
            </a:br>
            <a:endParaRPr lang="en-US" b="1" dirty="0"/>
          </a:p>
          <a:p>
            <a:pPr marL="324000" lvl="1" indent="0">
              <a:buNone/>
            </a:pPr>
            <a:endParaRPr lang="en-BE" dirty="0"/>
          </a:p>
          <a:p>
            <a:endParaRPr lang="en-BE" dirty="0"/>
          </a:p>
        </p:txBody>
      </p:sp>
    </p:spTree>
    <p:extLst>
      <p:ext uri="{BB962C8B-B14F-4D97-AF65-F5344CB8AC3E}">
        <p14:creationId xmlns:p14="http://schemas.microsoft.com/office/powerpoint/2010/main" val="1657138803"/>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{213B7285-0D86-6D4B-B655-1BFB7D90C029}tf10001123</Template>
  <TotalTime>923</TotalTime>
  <Words>1103</Words>
  <Application>Microsoft Macintosh PowerPoint</Application>
  <PresentationFormat>Widescreen</PresentationFormat>
  <Paragraphs>114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Avenir Next LT Pro</vt:lpstr>
      <vt:lpstr>Gill Sans MT</vt:lpstr>
      <vt:lpstr>Wingdings 2</vt:lpstr>
      <vt:lpstr>Dividend</vt:lpstr>
      <vt:lpstr>The European Seniors’ Union</vt:lpstr>
      <vt:lpstr>How to cope with the pandemic-situation</vt:lpstr>
      <vt:lpstr>We had to select new priorities</vt:lpstr>
      <vt:lpstr> Keeping Contact</vt:lpstr>
      <vt:lpstr>Keeping Contact - How? </vt:lpstr>
      <vt:lpstr>Keeping Contact - How? </vt:lpstr>
      <vt:lpstr>Keeping Contact - How? </vt:lpstr>
      <vt:lpstr>Keeping Contact - How? </vt:lpstr>
      <vt:lpstr>Keeping Contact - How? </vt:lpstr>
      <vt:lpstr>Keeping Contact - How? </vt:lpstr>
      <vt:lpstr>Keeping Contact - How? </vt:lpstr>
      <vt:lpstr>Keeping Contact - How? </vt:lpstr>
      <vt:lpstr>Keeping Contact - What did we learn?  The EU’s policy priorities (2019-2024):</vt:lpstr>
      <vt:lpstr>Keeping Contact - What did we learn?</vt:lpstr>
      <vt:lpstr>Ensuring qualified health and long-term care systems</vt:lpstr>
      <vt:lpstr>Media and Information Literacy (MIL)</vt:lpstr>
      <vt:lpstr>Media and Information Literacy</vt:lpstr>
      <vt:lpstr>Mainstreaming demographic change </vt:lpstr>
      <vt:lpstr>Looking ahead</vt:lpstr>
      <vt:lpstr> 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Seniors’ Union</dc:title>
  <dc:creator>Michelle Vervaeke</dc:creator>
  <cp:lastModifiedBy>Michelle Vervaeke</cp:lastModifiedBy>
  <cp:revision>5</cp:revision>
  <dcterms:created xsi:type="dcterms:W3CDTF">2022-05-20T14:37:50Z</dcterms:created>
  <dcterms:modified xsi:type="dcterms:W3CDTF">2022-05-21T06:01:33Z</dcterms:modified>
</cp:coreProperties>
</file>