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21"/>
  </p:notesMasterIdLst>
  <p:handoutMasterIdLst>
    <p:handoutMasterId r:id="rId22"/>
  </p:handoutMasterIdLst>
  <p:sldIdLst>
    <p:sldId id="271" r:id="rId3"/>
    <p:sldId id="391" r:id="rId4"/>
    <p:sldId id="395" r:id="rId5"/>
    <p:sldId id="402" r:id="rId6"/>
    <p:sldId id="405" r:id="rId7"/>
    <p:sldId id="404" r:id="rId8"/>
    <p:sldId id="406" r:id="rId9"/>
    <p:sldId id="407" r:id="rId10"/>
    <p:sldId id="403" r:id="rId11"/>
    <p:sldId id="416" r:id="rId12"/>
    <p:sldId id="408" r:id="rId13"/>
    <p:sldId id="409" r:id="rId14"/>
    <p:sldId id="417" r:id="rId15"/>
    <p:sldId id="410" r:id="rId16"/>
    <p:sldId id="412" r:id="rId17"/>
    <p:sldId id="413" r:id="rId18"/>
    <p:sldId id="415" r:id="rId19"/>
    <p:sldId id="411" r:id="rId20"/>
  </p:sldIdLst>
  <p:sldSz cx="12192000" cy="6858000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4D5D"/>
    <a:srgbClr val="1D8DB0"/>
    <a:srgbClr val="DCE7F0"/>
    <a:srgbClr val="C793AE"/>
    <a:srgbClr val="00407A"/>
    <a:srgbClr val="52BDEC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3" autoAdjust="0"/>
    <p:restoredTop sz="81479" autoAdjust="0"/>
  </p:normalViewPr>
  <p:slideViewPr>
    <p:cSldViewPr snapToGrid="0" snapToObjects="1">
      <p:cViewPr varScale="1">
        <p:scale>
          <a:sx n="87" d="100"/>
          <a:sy n="87" d="100"/>
        </p:scale>
        <p:origin x="97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4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591CCF-F6FD-734B-854A-5BC033593B1E}" type="datetimeFigureOut">
              <a:rPr lang="nl-NL" smtClean="0"/>
              <a:t>25-03-2023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52A6D4-CD3D-5148-8B70-A84796F20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4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C66214-DB21-4647-B5DA-0D17CA592867}" type="datetimeFigureOut">
              <a:rPr lang="nl-NL" smtClean="0"/>
              <a:t>25-03-2023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54E32A-327F-AF4B-8E1F-209FBF93D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Picture: https://www.tijd.be/dossiers/oorlog-in-oekraine/zelensky-in-europarlement-als-oekraine-valt-verdwijnt-ook-de-europese-levensstijl/10446180.html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920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https://ec.europa.eu/info/law/better-regulation/have-your-say/initiatives/13730-Defending-European-democracy-Communication_en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860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latin typeface="Arial" panose="020B0604020202020204" pitchFamily="34" charset="0"/>
              </a:rPr>
              <a:t>https://www.lemonde.fr/en/international/article/2023/03/18/georgia-protester-holding-european-flag-hailed-as-heroine_6019830_4.html</a:t>
            </a:r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20CA7E-D8C8-47C2-A48B-0860B98C64C8}" type="slidenum">
              <a:rPr lang="nl-NL" altLang="nl-BE"/>
              <a:pPr/>
              <a:t>16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439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87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Picture: https://www.tijd.be/dossiers/oorlog-in-oekraine/zelensky-in-europarlement-als-oekraine-valt-verdwijnt-ook-de-europese-levensstijl/10446180.html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69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Picture: SOTEU 2022 (https://www.euractiv.com/section/energy/news/eus-von-der-leyen-rows-back-on-plans-to-cap-fossil-gas-prices/)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61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48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https://www.ugent.be/ps/politiekewetenschappen/gies/en/research/publications/gies_papers/2023-global-energy-crisis/europes-energy-crunch-no-time-for-complacency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34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38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https://economy-finance.ec.europa.eu/economic-forecast-and-surveys/economic-forecasts/winter-2023-economic-forecast-eu-economy-set-avoid-recession-headwinds-persist_en#:~:text=Growth%20for%202022%20is%20now,in%202024%20in%20the%20EU.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04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https://www.consilium.europa.eu/en/policies/economic-governance-framework/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74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15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https://www.politico.eu/article/viktor-orban-battle-eu-funds-reveal-existential-clash/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03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8" y="1654176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4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6" y="4359608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A9D-5F72-4325-9D83-82EFB8A02D32}" type="datetime1">
              <a:rPr lang="nl-BE" smtClean="0"/>
              <a:t>25/03/2023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4" y="675130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6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6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6FA6-963B-40B6-B559-B9F566233C9F}" type="datetime1">
              <a:rPr lang="nl-BE" smtClean="0"/>
              <a:t>25/03/2023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4" y="675130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6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6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670B-C49D-4231-8908-4E2B91E83446}" type="datetime1">
              <a:rPr lang="nl-BE" smtClean="0"/>
              <a:t>25/03/2023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9447-24DC-4D74-B7C8-C11ACFED2B45}" type="datetime1">
              <a:rPr lang="nl-BE" smtClean="0"/>
              <a:t>25/03/2023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8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5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E0AA-9157-4DE6-B2F1-4F6F1EEA8EA1}" type="datetime1">
              <a:rPr lang="nl-BE" smtClean="0"/>
              <a:t>25/03/2023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8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520-9334-4DFA-9633-840F5F738825}" type="datetime1">
              <a:rPr lang="nl-BE" smtClean="0"/>
              <a:t>25/03/2023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3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993C-AB39-4E0B-9E9A-38660DA6D0F1}" type="datetime1">
              <a:rPr lang="nl-BE" smtClean="0"/>
              <a:t>25/03/2023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B71-BDBD-4078-BA4E-3750381B21DA}" type="datetime1">
              <a:rPr lang="nl-BE" smtClean="0"/>
              <a:t>25/03/2023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2EC0-5B1F-4BB5-89B6-2F955BBB32B3}" type="datetime1">
              <a:rPr lang="nl-BE" smtClean="0"/>
              <a:t>25/03/2023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4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2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DA3-201F-4CCC-A410-BF2BE1747461}" type="datetime1">
              <a:rPr lang="nl-BE" smtClean="0"/>
              <a:t>25/03/2023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2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7D7E5BE-92BF-4E82-906E-657A69087A46}" type="datetime1">
              <a:rPr lang="nl-BE" smtClean="0"/>
              <a:t>25/03/2023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Sociale Wetenschappen - Faculty of Social Sciences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sldNum="0"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2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77BABAC-6FE6-459B-BE5D-4C08880B1E0C}" type="datetime1">
              <a:rPr lang="nl-BE" smtClean="0"/>
              <a:t>25/03/2023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Sociale Wetenschappen - Faculty of Social Sciences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937" y="1253501"/>
            <a:ext cx="10369505" cy="4024798"/>
          </a:xfrm>
        </p:spPr>
        <p:txBody>
          <a:bodyPr>
            <a:normAutofit/>
          </a:bodyPr>
          <a:lstStyle/>
          <a:p>
            <a:r>
              <a:rPr lang="en-US" sz="5400" dirty="0"/>
              <a:t>The current challenges of the EU</a:t>
            </a:r>
            <a:br>
              <a:rPr lang="nl-BE" sz="5400" i="1" dirty="0"/>
            </a:br>
            <a:br>
              <a:rPr lang="nl-BE" sz="3600" dirty="0"/>
            </a:br>
            <a:r>
              <a:rPr lang="nl-BE" sz="3600" i="1" dirty="0"/>
              <a:t>European </a:t>
            </a:r>
            <a:r>
              <a:rPr lang="nl-BE" sz="3600" i="1" dirty="0" err="1"/>
              <a:t>Seniors</a:t>
            </a:r>
            <a:r>
              <a:rPr lang="nl-BE" sz="3600" i="1" dirty="0"/>
              <a:t>’ Union</a:t>
            </a:r>
            <a:br>
              <a:rPr lang="nl-BE" dirty="0"/>
            </a:br>
            <a:r>
              <a:rPr lang="nl-BE" dirty="0"/>
              <a:t>Leuven | </a:t>
            </a:r>
            <a:r>
              <a:rPr lang="nl-BE" sz="3600" dirty="0"/>
              <a:t>25 </a:t>
            </a:r>
            <a:r>
              <a:rPr lang="nl-BE" sz="3600" dirty="0" err="1"/>
              <a:t>March</a:t>
            </a:r>
            <a:r>
              <a:rPr lang="nl-BE" sz="3600" dirty="0"/>
              <a:t> 2022</a:t>
            </a:r>
          </a:p>
        </p:txBody>
      </p:sp>
      <p:sp>
        <p:nvSpPr>
          <p:cNvPr id="5" name="Ondertitel 8"/>
          <p:cNvSpPr txBox="1">
            <a:spLocks/>
          </p:cNvSpPr>
          <p:nvPr/>
        </p:nvSpPr>
        <p:spPr>
          <a:xfrm>
            <a:off x="575998" y="5545201"/>
            <a:ext cx="6096524" cy="7301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Prof. dr. Steven Van Hecke</a:t>
            </a:r>
          </a:p>
          <a:p>
            <a:r>
              <a:rPr lang="nl-NL" dirty="0"/>
              <a:t>       </a:t>
            </a:r>
            <a:r>
              <a:rPr lang="nl-BE" dirty="0"/>
              <a:t>@VanHeckeSteven</a:t>
            </a:r>
            <a:endParaRPr lang="nl-NL" dirty="0"/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1" y="5886154"/>
            <a:ext cx="426687" cy="3456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37" y="3409244"/>
            <a:ext cx="5301580" cy="29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39911" y="1656000"/>
            <a:ext cx="6152178" cy="3943289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‘This is a war on our energy, a war on our economy, a war on our values and a war on our future.’</a:t>
            </a:r>
            <a:endParaRPr lang="nl-BE" sz="4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SOTEU 2022</a:t>
            </a:r>
          </a:p>
        </p:txBody>
      </p:sp>
      <p:pic>
        <p:nvPicPr>
          <p:cNvPr id="2050" name="Picture 2" descr="Ukraine: Only a united and coordinated EU response can… - Renew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2094151"/>
            <a:ext cx="4597047" cy="30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4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Values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25" y="207036"/>
            <a:ext cx="6411953" cy="652973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821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247885"/>
            <a:ext cx="8258063" cy="65093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217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39911" y="1656000"/>
            <a:ext cx="6152178" cy="3943289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‘This is a war on our energy, a war on our economy, a war on our values and a war on our future.’</a:t>
            </a:r>
            <a:endParaRPr lang="nl-BE" sz="4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SOTEU 2022</a:t>
            </a:r>
          </a:p>
        </p:txBody>
      </p:sp>
      <p:pic>
        <p:nvPicPr>
          <p:cNvPr id="2050" name="Picture 2" descr="Ukraine: Only a united and coordinated EU response can… - Renew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2094151"/>
            <a:ext cx="4597047" cy="30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2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/>
              <a:t>Short term: </a:t>
            </a:r>
            <a:r>
              <a:rPr lang="nl-BE" sz="3200" u="sng" dirty="0"/>
              <a:t>War in Ukraine</a:t>
            </a:r>
          </a:p>
          <a:p>
            <a:r>
              <a:rPr lang="nl-BE" sz="3200" dirty="0" err="1"/>
              <a:t>Mid</a:t>
            </a:r>
            <a:r>
              <a:rPr lang="nl-BE" sz="3200" dirty="0"/>
              <a:t> term: </a:t>
            </a:r>
            <a:r>
              <a:rPr lang="nl-BE" sz="3200" u="sng" dirty="0"/>
              <a:t>Strategic </a:t>
            </a:r>
            <a:r>
              <a:rPr lang="nl-BE" sz="3200" u="sng" dirty="0" err="1"/>
              <a:t>Autonomy</a:t>
            </a:r>
            <a:r>
              <a:rPr lang="nl-BE" sz="3200" dirty="0"/>
              <a:t> (Energy, Technology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Defence</a:t>
            </a:r>
            <a:r>
              <a:rPr lang="nl-BE" sz="3200" dirty="0"/>
              <a:t>)</a:t>
            </a:r>
          </a:p>
          <a:p>
            <a:r>
              <a:rPr lang="nl-BE" sz="3200" dirty="0"/>
              <a:t>Long term: </a:t>
            </a:r>
            <a:r>
              <a:rPr lang="nl-BE" sz="3200" u="sng" dirty="0" err="1"/>
              <a:t>Fight</a:t>
            </a:r>
            <a:r>
              <a:rPr lang="nl-BE" sz="3200" u="sng" dirty="0"/>
              <a:t> </a:t>
            </a:r>
            <a:r>
              <a:rPr lang="nl-BE" sz="3200" u="sng" dirty="0" err="1"/>
              <a:t>against</a:t>
            </a:r>
            <a:r>
              <a:rPr lang="nl-BE" sz="3200" u="sng" dirty="0"/>
              <a:t> </a:t>
            </a:r>
            <a:r>
              <a:rPr lang="nl-BE" sz="3200" u="sng" dirty="0" err="1"/>
              <a:t>Climate</a:t>
            </a:r>
            <a:r>
              <a:rPr lang="nl-BE" sz="3200" u="sng" dirty="0"/>
              <a:t> Change</a:t>
            </a:r>
          </a:p>
          <a:p>
            <a:pPr marL="1073150" indent="-271463">
              <a:buFontTx/>
              <a:buChar char="-"/>
            </a:pPr>
            <a:r>
              <a:rPr lang="nl-BE" sz="2800" dirty="0"/>
              <a:t>Fit </a:t>
            </a:r>
            <a:r>
              <a:rPr lang="nl-BE" sz="2800" dirty="0" err="1"/>
              <a:t>for</a:t>
            </a:r>
            <a:r>
              <a:rPr lang="nl-BE" sz="2800" dirty="0"/>
              <a:t> 55 (</a:t>
            </a:r>
            <a:r>
              <a:rPr lang="nl-BE" sz="2800" dirty="0" err="1"/>
              <a:t>outphasing</a:t>
            </a:r>
            <a:r>
              <a:rPr lang="nl-BE" sz="2800" dirty="0"/>
              <a:t> sale </a:t>
            </a:r>
            <a:r>
              <a:rPr lang="nl-BE" sz="2800" dirty="0" err="1"/>
              <a:t>combustion</a:t>
            </a:r>
            <a:r>
              <a:rPr lang="nl-BE" sz="2800" dirty="0"/>
              <a:t> engines </a:t>
            </a:r>
            <a:r>
              <a:rPr lang="nl-BE" sz="2800" dirty="0" err="1"/>
              <a:t>by</a:t>
            </a:r>
            <a:r>
              <a:rPr lang="nl-BE" sz="2800" dirty="0"/>
              <a:t> 2035)</a:t>
            </a:r>
          </a:p>
          <a:p>
            <a:pPr marL="1073150" indent="-271463">
              <a:buFontTx/>
              <a:buChar char="-"/>
            </a:pPr>
            <a:r>
              <a:rPr lang="nl-BE" sz="2800" dirty="0"/>
              <a:t>Critical </a:t>
            </a:r>
            <a:r>
              <a:rPr lang="nl-BE" sz="2800" dirty="0" err="1"/>
              <a:t>Raw</a:t>
            </a:r>
            <a:r>
              <a:rPr lang="nl-BE" sz="2800" dirty="0"/>
              <a:t> </a:t>
            </a:r>
            <a:r>
              <a:rPr lang="nl-BE" sz="2800" dirty="0" err="1"/>
              <a:t>Materials</a:t>
            </a:r>
            <a:r>
              <a:rPr lang="nl-BE" sz="2800" dirty="0"/>
              <a:t> Act</a:t>
            </a:r>
          </a:p>
          <a:p>
            <a:pPr marL="1073150" indent="-271463">
              <a:buFontTx/>
              <a:buChar char="-"/>
            </a:pPr>
            <a:r>
              <a:rPr lang="nl-BE" sz="2800" dirty="0"/>
              <a:t>Net Zero </a:t>
            </a:r>
            <a:r>
              <a:rPr lang="nl-BE" sz="2800" dirty="0" err="1"/>
              <a:t>Industry</a:t>
            </a:r>
            <a:r>
              <a:rPr lang="nl-BE" sz="2800" dirty="0"/>
              <a:t> Act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Future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147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Sweden </a:t>
            </a:r>
            <a:r>
              <a:rPr lang="nl-BE" dirty="0" err="1"/>
              <a:t>and</a:t>
            </a:r>
            <a:r>
              <a:rPr lang="nl-BE" dirty="0"/>
              <a:t> Finland </a:t>
            </a:r>
            <a:r>
              <a:rPr lang="nl-BE" dirty="0" err="1"/>
              <a:t>joining</a:t>
            </a:r>
            <a:r>
              <a:rPr lang="nl-BE" dirty="0"/>
              <a:t> NATO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31" y="1480500"/>
            <a:ext cx="7101802" cy="520606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854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77501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8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400050"/>
            <a:ext cx="5768975" cy="6057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8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937" y="1253501"/>
            <a:ext cx="10369505" cy="4024798"/>
          </a:xfrm>
        </p:spPr>
        <p:txBody>
          <a:bodyPr>
            <a:normAutofit/>
          </a:bodyPr>
          <a:lstStyle/>
          <a:p>
            <a:r>
              <a:rPr lang="en-US" sz="5400" dirty="0"/>
              <a:t>The current challenges of the EU</a:t>
            </a:r>
            <a:br>
              <a:rPr lang="nl-BE" sz="5400" i="1" dirty="0"/>
            </a:br>
            <a:br>
              <a:rPr lang="nl-BE" sz="3600" dirty="0"/>
            </a:br>
            <a:r>
              <a:rPr lang="nl-BE" sz="3600" i="1" dirty="0"/>
              <a:t>European </a:t>
            </a:r>
            <a:r>
              <a:rPr lang="nl-BE" sz="3600" i="1" dirty="0" err="1"/>
              <a:t>Seniors</a:t>
            </a:r>
            <a:r>
              <a:rPr lang="nl-BE" sz="3600" i="1" dirty="0"/>
              <a:t>’ Union</a:t>
            </a:r>
            <a:br>
              <a:rPr lang="nl-BE" dirty="0"/>
            </a:br>
            <a:r>
              <a:rPr lang="nl-BE" dirty="0"/>
              <a:t>Leuven | </a:t>
            </a:r>
            <a:r>
              <a:rPr lang="nl-BE" sz="3600" dirty="0"/>
              <a:t>25 </a:t>
            </a:r>
            <a:r>
              <a:rPr lang="nl-BE" sz="3600" dirty="0" err="1"/>
              <a:t>March</a:t>
            </a:r>
            <a:r>
              <a:rPr lang="nl-BE" sz="3600" dirty="0"/>
              <a:t> 2022</a:t>
            </a:r>
          </a:p>
        </p:txBody>
      </p:sp>
      <p:sp>
        <p:nvSpPr>
          <p:cNvPr id="5" name="Ondertitel 8"/>
          <p:cNvSpPr txBox="1">
            <a:spLocks/>
          </p:cNvSpPr>
          <p:nvPr/>
        </p:nvSpPr>
        <p:spPr>
          <a:xfrm>
            <a:off x="575998" y="5545201"/>
            <a:ext cx="6096524" cy="7301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Prof. dr. Steven Van Hecke</a:t>
            </a:r>
          </a:p>
          <a:p>
            <a:r>
              <a:rPr lang="nl-NL" dirty="0"/>
              <a:t>       </a:t>
            </a:r>
            <a:r>
              <a:rPr lang="nl-BE" dirty="0"/>
              <a:t>@VanHeckeSteven</a:t>
            </a:r>
            <a:endParaRPr lang="nl-NL" dirty="0"/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1" y="5886154"/>
            <a:ext cx="426687" cy="3456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37" y="3409244"/>
            <a:ext cx="5301580" cy="29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SOTEU - 14 September 2022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34" y="1644602"/>
            <a:ext cx="7161388" cy="40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39911" y="1656000"/>
            <a:ext cx="6152178" cy="3943289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‘This is a war on our energy, a war on our economy, a war on our values and a war on our future.’</a:t>
            </a:r>
            <a:endParaRPr lang="nl-BE" sz="4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SOTEU 2022</a:t>
            </a:r>
          </a:p>
        </p:txBody>
      </p:sp>
      <p:pic>
        <p:nvPicPr>
          <p:cNvPr id="2050" name="Picture 2" descr="Ukraine: Only a united and coordinated EU response can… - Renew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2094151"/>
            <a:ext cx="4597047" cy="30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5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Energy (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inflation</a:t>
            </a:r>
            <a:r>
              <a:rPr lang="nl-BE" dirty="0"/>
              <a:t>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78" y="430208"/>
            <a:ext cx="5318016" cy="540484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22" y="1531843"/>
            <a:ext cx="6005080" cy="413039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78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39911" y="1656000"/>
            <a:ext cx="6152178" cy="3943289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‘This is a war on our energy, a war on our economy, a war on our values and a war on our future.’</a:t>
            </a:r>
            <a:endParaRPr lang="nl-BE" sz="4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SOTEU 2022</a:t>
            </a:r>
          </a:p>
        </p:txBody>
      </p:sp>
      <p:pic>
        <p:nvPicPr>
          <p:cNvPr id="2050" name="Picture 2" descr="Ukraine: Only a united and coordinated EU response can… - Renew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2094151"/>
            <a:ext cx="4597047" cy="30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7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9334"/>
            <a:ext cx="10793527" cy="66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9" y="264222"/>
            <a:ext cx="10075121" cy="58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3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77" y="121633"/>
            <a:ext cx="8131245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Economy</a:t>
            </a:r>
            <a:r>
              <a:rPr lang="nl-BE" dirty="0"/>
              <a:t> (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finance</a:t>
            </a:r>
            <a:r>
              <a:rPr lang="nl-BE" dirty="0"/>
              <a:t>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69263" cy="69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5986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446</Words>
  <Application>Microsoft Macintosh PowerPoint</Application>
  <PresentationFormat>Breedbeeld</PresentationFormat>
  <Paragraphs>49</Paragraphs>
  <Slides>18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KU Leuven</vt:lpstr>
      <vt:lpstr>KU Leuven Sedes</vt:lpstr>
      <vt:lpstr>The current challenges of the EU  European Seniors’ Union Leuven | 25 March 2022</vt:lpstr>
      <vt:lpstr>SOTEU - 14 September 2022</vt:lpstr>
      <vt:lpstr>SOTEU 2022</vt:lpstr>
      <vt:lpstr>Energy (and inflation)</vt:lpstr>
      <vt:lpstr>SOTEU 2022</vt:lpstr>
      <vt:lpstr>PowerPoint-presentatie</vt:lpstr>
      <vt:lpstr>PowerPoint-presentatie</vt:lpstr>
      <vt:lpstr>PowerPoint-presentatie</vt:lpstr>
      <vt:lpstr>Economy (and finance)</vt:lpstr>
      <vt:lpstr>SOTEU 2022</vt:lpstr>
      <vt:lpstr>Our Values</vt:lpstr>
      <vt:lpstr>PowerPoint-presentatie</vt:lpstr>
      <vt:lpstr>SOTEU 2022</vt:lpstr>
      <vt:lpstr>Our Future</vt:lpstr>
      <vt:lpstr>Sweden and Finland joining NATO</vt:lpstr>
      <vt:lpstr>PowerPoint-presentatie</vt:lpstr>
      <vt:lpstr>PowerPoint-presentatie</vt:lpstr>
      <vt:lpstr>The current challenges of the EU  European Seniors’ Union Leuven | 25 March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2023-03-25T08:09:42Z</dcterms:modified>
</cp:coreProperties>
</file>