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525B-3286-455A-9E45-593D3AC23F08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6AC3-C574-430D-A687-CB3D5D9FE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5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525B-3286-455A-9E45-593D3AC23F08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6AC3-C574-430D-A687-CB3D5D9FE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4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525B-3286-455A-9E45-593D3AC23F08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6AC3-C574-430D-A687-CB3D5D9FE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1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525B-3286-455A-9E45-593D3AC23F08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6AC3-C574-430D-A687-CB3D5D9FE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7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525B-3286-455A-9E45-593D3AC23F08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6AC3-C574-430D-A687-CB3D5D9FE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5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525B-3286-455A-9E45-593D3AC23F08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6AC3-C574-430D-A687-CB3D5D9FE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3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525B-3286-455A-9E45-593D3AC23F08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6AC3-C574-430D-A687-CB3D5D9FE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0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525B-3286-455A-9E45-593D3AC23F08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6AC3-C574-430D-A687-CB3D5D9FE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3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525B-3286-455A-9E45-593D3AC23F08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6AC3-C574-430D-A687-CB3D5D9FE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0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525B-3286-455A-9E45-593D3AC23F08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6AC3-C574-430D-A687-CB3D5D9FE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1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525B-3286-455A-9E45-593D3AC23F08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6AC3-C574-430D-A687-CB3D5D9FE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5525B-3286-455A-9E45-593D3AC23F08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46AC3-C574-430D-A687-CB3D5D9FE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2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cid:301EEE3B-63AD-40C6-A805-EB39106DCCDB" TargetMode="External"/><Relationship Id="rId5" Type="http://schemas.openxmlformats.org/officeDocument/2006/relationships/image" Target="../media/image4.jpeg"/><Relationship Id="rId4" Type="http://schemas.openxmlformats.org/officeDocument/2006/relationships/image" Target="cid:A6225E90-08A7-4600-A1DF-78E42CF05DB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103" y="4719484"/>
            <a:ext cx="9537291" cy="153383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/>
              <a:t>Dr. Teona Lavrelashvili </a:t>
            </a:r>
            <a:br>
              <a:rPr lang="en-US" sz="2000" b="1" dirty="0" smtClean="0"/>
            </a:br>
            <a:r>
              <a:rPr lang="en-US" sz="2000" b="1" dirty="0" smtClean="0"/>
              <a:t>Policy Adviser, ESU</a:t>
            </a:r>
            <a:br>
              <a:rPr lang="en-US" sz="2000" b="1" dirty="0" smtClean="0"/>
            </a:br>
            <a:r>
              <a:rPr lang="en-US" sz="2000" b="1" dirty="0" smtClean="0"/>
              <a:t> </a:t>
            </a:r>
            <a:br>
              <a:rPr lang="en-US" sz="2000" b="1" dirty="0" smtClean="0"/>
            </a:br>
            <a:r>
              <a:rPr lang="en-US" sz="2000" i="1" dirty="0" smtClean="0"/>
              <a:t>Leuven, Belgium </a:t>
            </a:r>
            <a:br>
              <a:rPr lang="en-US" sz="2000" i="1" dirty="0" smtClean="0"/>
            </a:br>
            <a:r>
              <a:rPr lang="en-US" sz="2000" i="1" dirty="0" smtClean="0"/>
              <a:t>25 March, 2023 </a:t>
            </a:r>
            <a:endParaRPr lang="en-US" sz="2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4365" y="2034048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Opportunities and Obstacles </a:t>
            </a:r>
            <a:r>
              <a:rPr lang="en-US" sz="3200" dirty="0" smtClean="0"/>
              <a:t>to</a:t>
            </a:r>
            <a:r>
              <a:rPr lang="en-US" sz="3200" dirty="0" smtClean="0"/>
              <a:t> </a:t>
            </a:r>
            <a:r>
              <a:rPr lang="en-US" sz="3200" dirty="0" smtClean="0"/>
              <a:t>the Establishment of </a:t>
            </a:r>
          </a:p>
          <a:p>
            <a:r>
              <a:rPr lang="en-US" sz="3200" dirty="0" smtClean="0"/>
              <a:t>Seniors’ Associations in some EU MS</a:t>
            </a:r>
            <a:endParaRPr lang="en-US" sz="3200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484" y="216310"/>
            <a:ext cx="2536661" cy="119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7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70542" y="-5014224"/>
            <a:ext cx="1483560" cy="58744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20AF9901-F062-44F1-B0F1-D232B57A4D3D" descr="IMG_147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4" y="2337684"/>
            <a:ext cx="3854820" cy="2891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IMG_1485.jpg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222" y="2163024"/>
            <a:ext cx="3632347" cy="28911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08069" y="361507"/>
            <a:ext cx="10515600" cy="96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i="1" dirty="0" smtClean="0"/>
              <a:t>Advocacy Efforts  </a:t>
            </a:r>
            <a:endParaRPr lang="en-US" sz="2800" b="1" i="1" dirty="0"/>
          </a:p>
        </p:txBody>
      </p:sp>
      <p:pic>
        <p:nvPicPr>
          <p:cNvPr id="7" name="Picture 6" descr="IMG_1671.JPG"/>
          <p:cNvPicPr/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484" y="2163024"/>
            <a:ext cx="4010837" cy="2891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196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864" y="5324833"/>
            <a:ext cx="9062884" cy="1031057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solidFill>
                  <a:srgbClr val="00B050"/>
                </a:solidFill>
              </a:rPr>
              <a:t/>
            </a:r>
            <a:br>
              <a:rPr lang="en-US" sz="2800" i="1" dirty="0" smtClean="0">
                <a:solidFill>
                  <a:srgbClr val="00B050"/>
                </a:solidFill>
              </a:rPr>
            </a:br>
            <a:r>
              <a:rPr lang="en-US" sz="2800" i="1" dirty="0" smtClean="0">
                <a:solidFill>
                  <a:srgbClr val="00B050"/>
                </a:solidFill>
              </a:rPr>
              <a:t>Data Collection </a:t>
            </a:r>
            <a:endParaRPr lang="en-US" sz="2800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094703" cy="298234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Romania </a:t>
            </a:r>
          </a:p>
          <a:p>
            <a:pPr marL="514350" indent="-514350">
              <a:buAutoNum type="arabicPeriod"/>
            </a:pPr>
            <a:r>
              <a:rPr lang="en-US" dirty="0" smtClean="0"/>
              <a:t>France </a:t>
            </a:r>
          </a:p>
          <a:p>
            <a:pPr marL="514350" indent="-514350">
              <a:buAutoNum type="arabicPeriod"/>
            </a:pPr>
            <a:r>
              <a:rPr lang="en-US" dirty="0" smtClean="0"/>
              <a:t>Denmark </a:t>
            </a:r>
          </a:p>
          <a:p>
            <a:pPr marL="514350" indent="-514350">
              <a:buAutoNum type="arabicPeriod"/>
            </a:pPr>
            <a:r>
              <a:rPr lang="en-US" dirty="0" smtClean="0"/>
              <a:t>Latvia </a:t>
            </a:r>
          </a:p>
          <a:p>
            <a:pPr marL="514350" indent="-514350">
              <a:buAutoNum type="arabicPeriod"/>
            </a:pPr>
            <a:r>
              <a:rPr lang="en-US" dirty="0" smtClean="0"/>
              <a:t>Italy</a:t>
            </a:r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21939" y="242655"/>
            <a:ext cx="2536661" cy="1198153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32671" y="1737134"/>
            <a:ext cx="3694471" cy="4103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6. Greece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7. Portugal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8. Poland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9.  Croatia</a:t>
            </a:r>
          </a:p>
          <a:p>
            <a:pPr marL="0" indent="0">
              <a:buNone/>
            </a:pPr>
            <a:r>
              <a:rPr lang="en-US" dirty="0" smtClean="0"/>
              <a:t>10. Ireland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20329" y="399537"/>
            <a:ext cx="9062884" cy="1031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>10 “difficult” countries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089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955" y="138575"/>
            <a:ext cx="9301316" cy="923310"/>
          </a:xfrm>
        </p:spPr>
        <p:txBody>
          <a:bodyPr/>
          <a:lstStyle/>
          <a:p>
            <a:pPr algn="ctr"/>
            <a:r>
              <a:rPr lang="en-US" b="1" dirty="0" smtClean="0"/>
              <a:t>Romania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55" y="1465006"/>
            <a:ext cx="11425084" cy="499478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National Liberal Party </a:t>
            </a:r>
            <a:r>
              <a:rPr lang="en-US" b="1" dirty="0" smtClean="0"/>
              <a:t> (</a:t>
            </a:r>
            <a:r>
              <a:rPr lang="en-US" b="1" dirty="0" err="1" smtClean="0"/>
              <a:t>PNL</a:t>
            </a:r>
            <a:r>
              <a:rPr lang="en-US" b="1" dirty="0" smtClean="0"/>
              <a:t>)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Founded in 1990. Second Biggest Party. In Grand Coalition with the Socialists. </a:t>
            </a:r>
          </a:p>
          <a:p>
            <a:pPr marL="0" indent="0">
              <a:buNone/>
            </a:pPr>
            <a:endParaRPr lang="en-US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Seniors in the Party: Existing Association at the national and local levels. Upcoming elections. Intention </a:t>
            </a:r>
            <a:r>
              <a:rPr lang="en-US" i="1" dirty="0" smtClean="0">
                <a:solidFill>
                  <a:srgbClr val="00B050"/>
                </a:solidFill>
              </a:rPr>
              <a:t>to join the </a:t>
            </a:r>
            <a:r>
              <a:rPr lang="en-US" i="1" dirty="0" smtClean="0">
                <a:solidFill>
                  <a:srgbClr val="00B050"/>
                </a:solidFill>
              </a:rPr>
              <a:t>ESU</a:t>
            </a:r>
            <a:endParaRPr lang="en-US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Democratic </a:t>
            </a:r>
            <a:r>
              <a:rPr lang="en-US" b="1" dirty="0"/>
              <a:t>Alliance of Hungarians in </a:t>
            </a:r>
            <a:r>
              <a:rPr lang="en-US" b="1" dirty="0" smtClean="0"/>
              <a:t>Romania (</a:t>
            </a:r>
            <a:r>
              <a:rPr lang="en-US" b="1" dirty="0" err="1" smtClean="0"/>
              <a:t>UDMR</a:t>
            </a:r>
            <a:r>
              <a:rPr lang="en-US" b="1" dirty="0" smtClean="0"/>
              <a:t>)</a:t>
            </a:r>
          </a:p>
          <a:p>
            <a:endParaRPr lang="en-US" b="1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Founded in 1989. In coalition with the </a:t>
            </a:r>
            <a:r>
              <a:rPr lang="en-US" i="1" dirty="0" err="1" smtClean="0">
                <a:solidFill>
                  <a:srgbClr val="0070C0"/>
                </a:solidFill>
              </a:rPr>
              <a:t>PNL</a:t>
            </a:r>
            <a:r>
              <a:rPr lang="en-US" i="1" dirty="0" smtClean="0">
                <a:solidFill>
                  <a:srgbClr val="0070C0"/>
                </a:solidFill>
              </a:rPr>
              <a:t>. </a:t>
            </a:r>
            <a:endParaRPr lang="en-US" dirty="0"/>
          </a:p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Seniors in the party: Seniors’ Movement, Intention </a:t>
            </a:r>
            <a:r>
              <a:rPr lang="en-US" i="1" dirty="0" smtClean="0">
                <a:solidFill>
                  <a:srgbClr val="0070C0"/>
                </a:solidFill>
              </a:rPr>
              <a:t>to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smtClean="0">
                <a:solidFill>
                  <a:srgbClr val="00B050"/>
                </a:solidFill>
              </a:rPr>
              <a:t>join </a:t>
            </a:r>
            <a:r>
              <a:rPr lang="en-US" i="1" dirty="0">
                <a:solidFill>
                  <a:srgbClr val="00B050"/>
                </a:solidFill>
              </a:rPr>
              <a:t>the </a:t>
            </a:r>
            <a:r>
              <a:rPr lang="en-US" i="1" dirty="0" smtClean="0">
                <a:solidFill>
                  <a:srgbClr val="00B050"/>
                </a:solidFill>
              </a:rPr>
              <a:t>ESU.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61268" y="138574"/>
            <a:ext cx="2536661" cy="119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61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France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458" y="1690688"/>
            <a:ext cx="10970342" cy="4486275"/>
          </a:xfrm>
        </p:spPr>
        <p:txBody>
          <a:bodyPr/>
          <a:lstStyle/>
          <a:p>
            <a:r>
              <a:rPr lang="en-US" dirty="0" smtClean="0"/>
              <a:t>Les Republicans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Founded in 2015. In Opposition. </a:t>
            </a:r>
          </a:p>
          <a:p>
            <a:pPr marL="0" indent="0">
              <a:buNone/>
            </a:pPr>
            <a:endParaRPr lang="en-US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Seniors in the party: No formal association. </a:t>
            </a:r>
            <a:endParaRPr lang="en-US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Yet, </a:t>
            </a:r>
            <a:r>
              <a:rPr lang="en-US" i="1" dirty="0" smtClean="0">
                <a:solidFill>
                  <a:srgbClr val="0070C0"/>
                </a:solidFill>
              </a:rPr>
              <a:t>significant </a:t>
            </a:r>
            <a:r>
              <a:rPr lang="en-US" i="1" dirty="0" err="1" smtClean="0">
                <a:solidFill>
                  <a:srgbClr val="0070C0"/>
                </a:solidFill>
              </a:rPr>
              <a:t>MEPs</a:t>
            </a:r>
            <a:r>
              <a:rPr lang="en-US" i="1" dirty="0" smtClean="0">
                <a:solidFill>
                  <a:srgbClr val="0070C0"/>
                </a:solidFill>
              </a:rPr>
              <a:t>’ </a:t>
            </a:r>
            <a:r>
              <a:rPr lang="en-US" i="1" dirty="0" smtClean="0">
                <a:solidFill>
                  <a:srgbClr val="0070C0"/>
                </a:solidFill>
              </a:rPr>
              <a:t>Platform. They have </a:t>
            </a:r>
            <a:r>
              <a:rPr lang="en-US" i="1" dirty="0" smtClean="0">
                <a:solidFill>
                  <a:srgbClr val="00B050"/>
                </a:solidFill>
              </a:rPr>
              <a:t>an intention </a:t>
            </a:r>
            <a:r>
              <a:rPr lang="en-US" i="1" dirty="0" smtClean="0">
                <a:solidFill>
                  <a:srgbClr val="0070C0"/>
                </a:solidFill>
              </a:rPr>
              <a:t>to establish the </a:t>
            </a:r>
            <a:r>
              <a:rPr lang="en-US" i="1" dirty="0" smtClean="0">
                <a:solidFill>
                  <a:srgbClr val="0070C0"/>
                </a:solidFill>
              </a:rPr>
              <a:t>a</a:t>
            </a:r>
            <a:r>
              <a:rPr lang="en-US" i="1" dirty="0" smtClean="0">
                <a:solidFill>
                  <a:srgbClr val="0070C0"/>
                </a:solidFill>
              </a:rPr>
              <a:t>ssociation/movemen</a:t>
            </a:r>
            <a:r>
              <a:rPr lang="en-US" i="1" dirty="0" smtClean="0">
                <a:solidFill>
                  <a:srgbClr val="0070C0"/>
                </a:solidFill>
              </a:rPr>
              <a:t>t.  </a:t>
            </a:r>
            <a:endParaRPr lang="en-US" i="1" dirty="0" smtClean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17139" y="492535"/>
            <a:ext cx="2536661" cy="119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74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Denmark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432" y="1563330"/>
            <a:ext cx="10734368" cy="520126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Conservative People’s Party </a:t>
            </a:r>
          </a:p>
          <a:p>
            <a:pPr marL="0" indent="0">
              <a:buNone/>
            </a:pPr>
            <a:endParaRPr lang="en-US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Founded in </a:t>
            </a:r>
            <a:r>
              <a:rPr lang="en-US" i="1" dirty="0" smtClean="0">
                <a:solidFill>
                  <a:srgbClr val="0070C0"/>
                </a:solidFill>
              </a:rPr>
              <a:t>1915. In </a:t>
            </a:r>
            <a:r>
              <a:rPr lang="en-US" i="1" dirty="0" smtClean="0">
                <a:solidFill>
                  <a:srgbClr val="0070C0"/>
                </a:solidFill>
              </a:rPr>
              <a:t>opposition 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Seniors in the party: </a:t>
            </a:r>
            <a:r>
              <a:rPr lang="en-US" i="1" dirty="0" smtClean="0">
                <a:solidFill>
                  <a:srgbClr val="0070C0"/>
                </a:solidFill>
              </a:rPr>
              <a:t>Despite an absence of the </a:t>
            </a:r>
            <a:r>
              <a:rPr lang="en-US" i="1" dirty="0" smtClean="0">
                <a:solidFill>
                  <a:srgbClr val="0070C0"/>
                </a:solidFill>
              </a:rPr>
              <a:t>association, </a:t>
            </a:r>
            <a:r>
              <a:rPr lang="en-US" i="1" dirty="0">
                <a:solidFill>
                  <a:srgbClr val="00B050"/>
                </a:solidFill>
              </a:rPr>
              <a:t>r</a:t>
            </a:r>
            <a:r>
              <a:rPr lang="en-US" i="1" dirty="0" smtClean="0">
                <a:solidFill>
                  <a:srgbClr val="00B050"/>
                </a:solidFill>
              </a:rPr>
              <a:t>eady </a:t>
            </a:r>
            <a:r>
              <a:rPr lang="en-US" i="1" dirty="0" smtClean="0">
                <a:solidFill>
                  <a:srgbClr val="00B050"/>
                </a:solidFill>
              </a:rPr>
              <a:t>to explore the cooperation with the </a:t>
            </a:r>
            <a:r>
              <a:rPr lang="en-US" i="1" dirty="0" smtClean="0">
                <a:solidFill>
                  <a:srgbClr val="00B050"/>
                </a:solidFill>
              </a:rPr>
              <a:t>ESU. </a:t>
            </a:r>
            <a:endParaRPr lang="en-US" i="1" dirty="0">
              <a:solidFill>
                <a:srgbClr val="00B050"/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“We </a:t>
            </a:r>
            <a:r>
              <a:rPr lang="en-US" i="1" dirty="0"/>
              <a:t>do not consider it necessary to have </a:t>
            </a:r>
            <a:r>
              <a:rPr lang="en-US" i="1" dirty="0" smtClean="0"/>
              <a:t>the seniors</a:t>
            </a:r>
            <a:r>
              <a:rPr lang="en-US" i="1" dirty="0"/>
              <a:t>’ </a:t>
            </a:r>
            <a:r>
              <a:rPr lang="en-US" i="1" dirty="0" smtClean="0"/>
              <a:t>association separately, our </a:t>
            </a:r>
            <a:r>
              <a:rPr lang="en-US" i="1" dirty="0"/>
              <a:t>policies and values already </a:t>
            </a:r>
            <a:r>
              <a:rPr lang="en-US" i="1" dirty="0" smtClean="0"/>
              <a:t>address the priorities and </a:t>
            </a:r>
            <a:r>
              <a:rPr lang="en-US" i="1" dirty="0" smtClean="0"/>
              <a:t>the </a:t>
            </a:r>
            <a:r>
              <a:rPr lang="en-US" i="1" dirty="0"/>
              <a:t>interests of the </a:t>
            </a:r>
            <a:r>
              <a:rPr lang="en-US" i="1" dirty="0" smtClean="0"/>
              <a:t>elderly”. 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“We are hesitant in order to avoid </a:t>
            </a:r>
            <a:r>
              <a:rPr lang="en-US" i="1" dirty="0"/>
              <a:t>creating </a:t>
            </a:r>
            <a:r>
              <a:rPr lang="en-US" b="1" i="1" dirty="0"/>
              <a:t>unnecessary divisions between different age groups within</a:t>
            </a:r>
            <a:r>
              <a:rPr lang="en-US" i="1" dirty="0"/>
              <a:t> the party. Our party’s politics if for all  – not specific </a:t>
            </a:r>
            <a:r>
              <a:rPr lang="en-US" i="1" dirty="0" smtClean="0"/>
              <a:t>groups”.</a:t>
            </a:r>
            <a:endParaRPr lang="en-US" i="1" dirty="0"/>
          </a:p>
          <a:p>
            <a:endParaRPr lang="en-US" i="1" dirty="0"/>
          </a:p>
          <a:p>
            <a:endParaRPr lang="en-US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35907" y="207400"/>
            <a:ext cx="2536661" cy="119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53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303" y="335168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Italy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303" y="1660731"/>
            <a:ext cx="11078497" cy="485805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Forza Italia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Founded in </a:t>
            </a:r>
            <a:r>
              <a:rPr lang="en-US" i="1" dirty="0" smtClean="0">
                <a:solidFill>
                  <a:srgbClr val="0070C0"/>
                </a:solidFill>
              </a:rPr>
              <a:t>2013. In </a:t>
            </a:r>
            <a:r>
              <a:rPr lang="en-US" i="1" dirty="0" smtClean="0">
                <a:solidFill>
                  <a:srgbClr val="0070C0"/>
                </a:solidFill>
              </a:rPr>
              <a:t>coalition with </a:t>
            </a:r>
            <a:r>
              <a:rPr lang="en-US" i="1" dirty="0" smtClean="0">
                <a:solidFill>
                  <a:srgbClr val="0070C0"/>
                </a:solidFill>
              </a:rPr>
              <a:t>the </a:t>
            </a:r>
            <a:r>
              <a:rPr lang="en-US" i="1" dirty="0" err="1" smtClean="0">
                <a:solidFill>
                  <a:srgbClr val="0070C0"/>
                </a:solidFill>
              </a:rPr>
              <a:t>Meloni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</a:rPr>
              <a:t>Government </a:t>
            </a:r>
          </a:p>
          <a:p>
            <a:pPr marL="0" indent="0">
              <a:buNone/>
            </a:pPr>
            <a:endParaRPr lang="en-US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Seniors in the party: Active Seniors’ Movement. </a:t>
            </a:r>
            <a:endParaRPr lang="en-US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Ready </a:t>
            </a:r>
            <a:r>
              <a:rPr lang="en-US" i="1" dirty="0" smtClean="0">
                <a:solidFill>
                  <a:srgbClr val="0070C0"/>
                </a:solidFill>
              </a:rPr>
              <a:t>to cooperate and </a:t>
            </a:r>
            <a:r>
              <a:rPr lang="en-US" i="1" dirty="0" smtClean="0">
                <a:solidFill>
                  <a:srgbClr val="00B050"/>
                </a:solidFill>
              </a:rPr>
              <a:t>join the ESU. </a:t>
            </a:r>
            <a:endParaRPr lang="en-US" i="1" dirty="0">
              <a:solidFill>
                <a:srgbClr val="00B050"/>
              </a:solidFill>
            </a:endParaRPr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26013" y="70284"/>
            <a:ext cx="2536661" cy="119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66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Latvia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Latvian Unity Party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Founded in 2010. In coalition with the conservative parties.  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Seniors in the party: active role of the seniors in the party. </a:t>
            </a:r>
            <a:endParaRPr lang="en-US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Intention </a:t>
            </a:r>
            <a:r>
              <a:rPr lang="en-US" i="1" dirty="0" smtClean="0">
                <a:solidFill>
                  <a:srgbClr val="0070C0"/>
                </a:solidFill>
              </a:rPr>
              <a:t>to </a:t>
            </a:r>
            <a:r>
              <a:rPr lang="en-US" i="1" dirty="0" smtClean="0">
                <a:solidFill>
                  <a:srgbClr val="00B050"/>
                </a:solidFill>
              </a:rPr>
              <a:t>establish </a:t>
            </a:r>
            <a:r>
              <a:rPr lang="en-US" i="1" dirty="0" smtClean="0">
                <a:solidFill>
                  <a:srgbClr val="00B050"/>
                </a:solidFill>
              </a:rPr>
              <a:t>and link it to the </a:t>
            </a:r>
            <a:r>
              <a:rPr lang="en-US" i="1" dirty="0" smtClean="0">
                <a:solidFill>
                  <a:srgbClr val="00B050"/>
                </a:solidFill>
              </a:rPr>
              <a:t>ESU. </a:t>
            </a:r>
            <a:endParaRPr lang="en-US" i="1" dirty="0">
              <a:solidFill>
                <a:srgbClr val="00B050"/>
              </a:solidFill>
            </a:endParaRPr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17139" y="492535"/>
            <a:ext cx="2536661" cy="119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43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297" y="129151"/>
            <a:ext cx="10156722" cy="952397"/>
          </a:xfrm>
        </p:spPr>
        <p:txBody>
          <a:bodyPr/>
          <a:lstStyle/>
          <a:p>
            <a:pPr algn="ctr"/>
            <a:r>
              <a:rPr lang="en-US" b="1" dirty="0" smtClean="0"/>
              <a:t>Constraining Factors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16" y="1081548"/>
            <a:ext cx="11749487" cy="56142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Horizontal level </a:t>
            </a:r>
          </a:p>
          <a:p>
            <a:endParaRPr lang="en-US" dirty="0"/>
          </a:p>
          <a:p>
            <a:r>
              <a:rPr lang="en-US" dirty="0" smtClean="0"/>
              <a:t>Language barrier </a:t>
            </a:r>
            <a:endParaRPr lang="en-US" dirty="0"/>
          </a:p>
          <a:p>
            <a:r>
              <a:rPr lang="en-US" dirty="0" smtClean="0"/>
              <a:t>Lack </a:t>
            </a:r>
            <a:r>
              <a:rPr lang="en-US" dirty="0"/>
              <a:t>of </a:t>
            </a:r>
            <a:r>
              <a:rPr lang="en-US" dirty="0" smtClean="0"/>
              <a:t>general </a:t>
            </a:r>
            <a:r>
              <a:rPr lang="en-US" dirty="0"/>
              <a:t>awareness </a:t>
            </a:r>
            <a:r>
              <a:rPr lang="en-US" dirty="0" smtClean="0"/>
              <a:t>of the ESU </a:t>
            </a:r>
            <a:endParaRPr lang="en-US" dirty="0"/>
          </a:p>
          <a:p>
            <a:r>
              <a:rPr lang="en-US" dirty="0"/>
              <a:t>Lack of </a:t>
            </a:r>
            <a:r>
              <a:rPr lang="en-US" dirty="0" smtClean="0"/>
              <a:t>an understanding of the benefits to join the ESU </a:t>
            </a:r>
            <a:endParaRPr lang="en-US" dirty="0"/>
          </a:p>
          <a:p>
            <a:r>
              <a:rPr lang="en-US" dirty="0"/>
              <a:t>Lack of </a:t>
            </a:r>
            <a:r>
              <a:rPr lang="en-US" dirty="0" smtClean="0"/>
              <a:t>the possibility to exchange with the ESU representatives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Party level </a:t>
            </a:r>
          </a:p>
          <a:p>
            <a:endParaRPr lang="en-US" dirty="0"/>
          </a:p>
          <a:p>
            <a:pPr lvl="0"/>
            <a:r>
              <a:rPr lang="en-US" dirty="0" smtClean="0"/>
              <a:t>Strength and the government position </a:t>
            </a:r>
            <a:r>
              <a:rPr lang="en-US" dirty="0"/>
              <a:t>of the party </a:t>
            </a:r>
            <a:r>
              <a:rPr lang="en-US" dirty="0" smtClean="0"/>
              <a:t>(Italy, Denmark, Romania..)</a:t>
            </a:r>
            <a:endParaRPr lang="en-US" dirty="0"/>
          </a:p>
          <a:p>
            <a:pPr lvl="0"/>
            <a:r>
              <a:rPr lang="en-US" dirty="0" smtClean="0"/>
              <a:t>The </a:t>
            </a:r>
            <a:r>
              <a:rPr lang="en-US" dirty="0" err="1" smtClean="0"/>
              <a:t>EPP’s</a:t>
            </a:r>
            <a:r>
              <a:rPr lang="en-US" dirty="0" smtClean="0"/>
              <a:t> limited incentive to encourage the sister parties to assist them despite declared goals</a:t>
            </a:r>
            <a:endParaRPr lang="en-US" dirty="0"/>
          </a:p>
          <a:p>
            <a:pPr lvl="0"/>
            <a:r>
              <a:rPr lang="en-US" dirty="0"/>
              <a:t>Different party </a:t>
            </a:r>
            <a:r>
              <a:rPr lang="en-US" dirty="0" smtClean="0"/>
              <a:t>traditions, visions and cost-benefit calculations </a:t>
            </a:r>
            <a:endParaRPr lang="en-US" dirty="0"/>
          </a:p>
          <a:p>
            <a:endParaRPr lang="en-US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70142" y="0"/>
            <a:ext cx="2536661" cy="119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04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069" y="139110"/>
            <a:ext cx="10515600" cy="964056"/>
          </a:xfrm>
        </p:spPr>
        <p:txBody>
          <a:bodyPr/>
          <a:lstStyle/>
          <a:p>
            <a:pPr algn="ctr"/>
            <a:r>
              <a:rPr lang="en-US" b="1" dirty="0" smtClean="0"/>
              <a:t>Preliminary Recommendations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613" y="1563278"/>
            <a:ext cx="11090787" cy="48768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Strengthen </a:t>
            </a:r>
            <a:r>
              <a:rPr lang="en-US" dirty="0" smtClean="0"/>
              <a:t>the ESU </a:t>
            </a:r>
            <a:r>
              <a:rPr lang="en-US" dirty="0" smtClean="0"/>
              <a:t>effort </a:t>
            </a:r>
            <a:r>
              <a:rPr lang="en-US" dirty="0" smtClean="0"/>
              <a:t>of an active engagement with the </a:t>
            </a:r>
            <a:r>
              <a:rPr lang="en-US" dirty="0" err="1" smtClean="0"/>
              <a:t>EPP</a:t>
            </a:r>
            <a:r>
              <a:rPr lang="en-US" dirty="0" smtClean="0"/>
              <a:t> parties </a:t>
            </a:r>
          </a:p>
          <a:p>
            <a:pPr algn="just"/>
            <a:r>
              <a:rPr lang="en-US" dirty="0" smtClean="0"/>
              <a:t>Pro-active </a:t>
            </a:r>
            <a:r>
              <a:rPr lang="en-US" i="1" dirty="0"/>
              <a:t>use</a:t>
            </a:r>
            <a:r>
              <a:rPr lang="en-US" dirty="0"/>
              <a:t> of the </a:t>
            </a:r>
            <a:r>
              <a:rPr lang="en-US" dirty="0" err="1"/>
              <a:t>EPP</a:t>
            </a:r>
            <a:r>
              <a:rPr lang="en-US" dirty="0"/>
              <a:t> </a:t>
            </a:r>
            <a:r>
              <a:rPr lang="en-US" dirty="0" smtClean="0"/>
              <a:t>events, increase the</a:t>
            </a:r>
            <a:r>
              <a:rPr lang="en-US" i="1" dirty="0" smtClean="0"/>
              <a:t> lobbying </a:t>
            </a:r>
            <a:r>
              <a:rPr lang="en-US" dirty="0" smtClean="0"/>
              <a:t>efforts </a:t>
            </a:r>
            <a:endParaRPr lang="en-US" dirty="0"/>
          </a:p>
          <a:p>
            <a:pPr algn="just"/>
            <a:r>
              <a:rPr lang="en-US" dirty="0"/>
              <a:t>Create a </a:t>
            </a:r>
            <a:r>
              <a:rPr lang="en-US" dirty="0" smtClean="0"/>
              <a:t>one-pager </a:t>
            </a:r>
            <a:r>
              <a:rPr lang="en-US" dirty="0"/>
              <a:t>about the </a:t>
            </a:r>
            <a:r>
              <a:rPr lang="en-US" dirty="0">
                <a:solidFill>
                  <a:srgbClr val="00B050"/>
                </a:solidFill>
              </a:rPr>
              <a:t>benefits </a:t>
            </a:r>
            <a:r>
              <a:rPr lang="en-US" dirty="0" smtClean="0">
                <a:solidFill>
                  <a:srgbClr val="00B050"/>
                </a:solidFill>
              </a:rPr>
              <a:t>of joining the ESU </a:t>
            </a:r>
          </a:p>
          <a:p>
            <a:pPr algn="just"/>
            <a:r>
              <a:rPr lang="en-US" dirty="0" smtClean="0"/>
              <a:t>Create the document </a:t>
            </a:r>
            <a:r>
              <a:rPr lang="en-US" dirty="0" smtClean="0"/>
              <a:t>highlighting the </a:t>
            </a:r>
            <a:r>
              <a:rPr lang="en-US" dirty="0" smtClean="0">
                <a:solidFill>
                  <a:srgbClr val="00B050"/>
                </a:solidFill>
              </a:rPr>
              <a:t>best </a:t>
            </a:r>
            <a:r>
              <a:rPr lang="en-US" dirty="0" smtClean="0">
                <a:solidFill>
                  <a:srgbClr val="00B050"/>
                </a:solidFill>
              </a:rPr>
              <a:t>practices </a:t>
            </a:r>
            <a:r>
              <a:rPr lang="en-US" dirty="0" smtClean="0"/>
              <a:t>to </a:t>
            </a:r>
            <a:r>
              <a:rPr lang="en-US" dirty="0" smtClean="0"/>
              <a:t>set up the seniors’ associations </a:t>
            </a:r>
            <a:endParaRPr lang="en-US" dirty="0"/>
          </a:p>
          <a:p>
            <a:pPr algn="just"/>
            <a:r>
              <a:rPr lang="en-US" dirty="0" smtClean="0">
                <a:solidFill>
                  <a:srgbClr val="00B050"/>
                </a:solidFill>
              </a:rPr>
              <a:t>Dedicated seminar </a:t>
            </a:r>
            <a:r>
              <a:rPr lang="en-US" dirty="0" smtClean="0"/>
              <a:t>about the </a:t>
            </a:r>
            <a:r>
              <a:rPr lang="en-US" dirty="0" err="1" smtClean="0"/>
              <a:t>EPP</a:t>
            </a:r>
            <a:r>
              <a:rPr lang="en-US" dirty="0" smtClean="0"/>
              <a:t> Associations (supported by the thesis finding)</a:t>
            </a:r>
          </a:p>
          <a:p>
            <a:pPr algn="just"/>
            <a:r>
              <a:rPr lang="en-US" dirty="0" smtClean="0"/>
              <a:t>Launch reflections </a:t>
            </a:r>
            <a:r>
              <a:rPr lang="en-US" dirty="0" smtClean="0"/>
              <a:t>on </a:t>
            </a:r>
            <a:r>
              <a:rPr lang="en-US" dirty="0"/>
              <a:t>how to </a:t>
            </a:r>
            <a:r>
              <a:rPr lang="en-US" dirty="0" smtClean="0"/>
              <a:t>“involve” </a:t>
            </a:r>
            <a:r>
              <a:rPr lang="en-US" dirty="0" smtClean="0">
                <a:solidFill>
                  <a:srgbClr val="00B050"/>
                </a:solidFill>
              </a:rPr>
              <a:t>weak </a:t>
            </a:r>
            <a:r>
              <a:rPr lang="en-US" dirty="0" smtClean="0">
                <a:solidFill>
                  <a:srgbClr val="00B050"/>
                </a:solidFill>
              </a:rPr>
              <a:t>parties </a:t>
            </a:r>
            <a:r>
              <a:rPr lang="en-US" dirty="0" smtClean="0"/>
              <a:t>(e.g. guest status). </a:t>
            </a:r>
          </a:p>
          <a:p>
            <a:pPr algn="just"/>
            <a:r>
              <a:rPr lang="en-US" dirty="0" smtClean="0"/>
              <a:t>Reflect how to involve the parties who do not necessarily want to establish the associations, such as </a:t>
            </a:r>
            <a:r>
              <a:rPr lang="en-US" dirty="0" smtClean="0"/>
              <a:t>Denmark, Poland </a:t>
            </a:r>
            <a:r>
              <a:rPr lang="en-US" dirty="0" smtClean="0">
                <a:solidFill>
                  <a:srgbClr val="00B050"/>
                </a:solidFill>
              </a:rPr>
              <a:t>(there is no homogeneity)</a:t>
            </a:r>
            <a:endParaRPr lang="en-US" dirty="0" smtClean="0">
              <a:solidFill>
                <a:srgbClr val="00B050"/>
              </a:solidFill>
            </a:endParaRPr>
          </a:p>
          <a:p>
            <a:pPr algn="just"/>
            <a:r>
              <a:rPr lang="en-US" dirty="0" smtClean="0"/>
              <a:t>Look into the the </a:t>
            </a:r>
            <a:r>
              <a:rPr lang="en-US" dirty="0" smtClean="0">
                <a:solidFill>
                  <a:srgbClr val="00B050"/>
                </a:solidFill>
              </a:rPr>
              <a:t>enlargement countries </a:t>
            </a:r>
            <a:r>
              <a:rPr lang="en-US" dirty="0" smtClean="0"/>
              <a:t>(Moldova, </a:t>
            </a:r>
            <a:r>
              <a:rPr lang="en-US" dirty="0" smtClean="0"/>
              <a:t>Albania, Georgia, Serbia..)</a:t>
            </a:r>
            <a:endParaRPr lang="en-US" dirty="0" smtClean="0"/>
          </a:p>
          <a:p>
            <a:pPr algn="just"/>
            <a:r>
              <a:rPr lang="en-US" b="1" dirty="0" smtClean="0"/>
              <a:t>The ESU Initiative regarding the upgrading the </a:t>
            </a:r>
            <a:r>
              <a:rPr lang="en-US" b="1" dirty="0" smtClean="0"/>
              <a:t>status  </a:t>
            </a:r>
            <a:endParaRPr lang="en-US" b="1" dirty="0" smtClean="0"/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55339" y="139110"/>
            <a:ext cx="2536661" cy="119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26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541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Dr. Teona Lavrelashvili  Policy Adviser, ESU   Leuven, Belgium  25 March, 2023 </vt:lpstr>
      <vt:lpstr> Data Collection </vt:lpstr>
      <vt:lpstr>Romania </vt:lpstr>
      <vt:lpstr>France</vt:lpstr>
      <vt:lpstr>Denmark </vt:lpstr>
      <vt:lpstr>Italy </vt:lpstr>
      <vt:lpstr>Latvia </vt:lpstr>
      <vt:lpstr>Constraining Factors </vt:lpstr>
      <vt:lpstr>Preliminary Recommendations </vt:lpstr>
      <vt:lpstr> </vt:lpstr>
    </vt:vector>
  </TitlesOfParts>
  <Company>KU Leuven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Teona Lavrelashvili</dc:creator>
  <cp:lastModifiedBy>Teona Lavrelashvili</cp:lastModifiedBy>
  <cp:revision>114</cp:revision>
  <dcterms:created xsi:type="dcterms:W3CDTF">2023-03-25T07:47:44Z</dcterms:created>
  <dcterms:modified xsi:type="dcterms:W3CDTF">2023-03-25T13:08:36Z</dcterms:modified>
</cp:coreProperties>
</file>