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791" r:id="rId3"/>
    <p:sldId id="798" r:id="rId4"/>
    <p:sldId id="799" r:id="rId5"/>
    <p:sldId id="794" r:id="rId6"/>
    <p:sldId id="800" r:id="rId7"/>
    <p:sldId id="803" r:id="rId8"/>
    <p:sldId id="801" r:id="rId9"/>
    <p:sldId id="805" r:id="rId10"/>
    <p:sldId id="810" r:id="rId11"/>
    <p:sldId id="811" r:id="rId12"/>
    <p:sldId id="806" r:id="rId13"/>
    <p:sldId id="807" r:id="rId14"/>
    <p:sldId id="808" r:id="rId15"/>
    <p:sldId id="809" r:id="rId16"/>
  </p:sldIdLst>
  <p:sldSz cx="12192000" cy="6858000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E06A4C-4535-48B6-8414-135EDCD7580A}">
          <p14:sldIdLst>
            <p14:sldId id="791"/>
            <p14:sldId id="798"/>
            <p14:sldId id="799"/>
            <p14:sldId id="794"/>
            <p14:sldId id="800"/>
            <p14:sldId id="803"/>
            <p14:sldId id="801"/>
            <p14:sldId id="805"/>
            <p14:sldId id="810"/>
            <p14:sldId id="811"/>
          </p14:sldIdLst>
        </p14:section>
        <p14:section name="Extra" id="{437BCA02-01B6-4B48-AFE3-428FE6893BF5}">
          <p14:sldIdLst>
            <p14:sldId id="806"/>
            <p14:sldId id="807"/>
            <p14:sldId id="808"/>
            <p14:sldId id="8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4D5D"/>
    <a:srgbClr val="1D8DB0"/>
    <a:srgbClr val="DCE7F0"/>
    <a:srgbClr val="C793AE"/>
    <a:srgbClr val="00407A"/>
    <a:srgbClr val="52BDEC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C3E24-C9F3-4ADE-AF29-A86B60E2ABA8}" v="2" dt="2024-06-26T12:34:38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9" autoAdjust="0"/>
    <p:restoredTop sz="65335" autoAdjust="0"/>
  </p:normalViewPr>
  <p:slideViewPr>
    <p:cSldViewPr snapToGrid="0" snapToObjects="1">
      <p:cViewPr varScale="1">
        <p:scale>
          <a:sx n="50" d="100"/>
          <a:sy n="50" d="100"/>
        </p:scale>
        <p:origin x="8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4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591CCF-F6FD-734B-854A-5BC033593B1E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4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C66214-DB21-4647-B5DA-0D17CA592867}" type="datetimeFigureOut">
              <a:rPr lang="nl-NL" smtClean="0"/>
              <a:t>26-6-2024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Picture: https://www.flickr.com/photos/eppofficial/53782003224/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871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D0F16"/>
                </a:solidFill>
                <a:effectLst/>
                <a:latin typeface="Martina Plantijn"/>
              </a:rPr>
              <a:t>For the left, defense is not natural territory for further spending, since it could also imply cuts to the welfare state. On the right wing, nationalists are divided: Members of the far-right Identity and Democracy Group have said no to more defense integration, while the ECR is so in favor that the group co-chair Nicola </a:t>
            </a:r>
            <a:r>
              <a:rPr lang="en-US" b="0" i="0" dirty="0" err="1">
                <a:solidFill>
                  <a:srgbClr val="0D0F16"/>
                </a:solidFill>
                <a:effectLst/>
                <a:latin typeface="Martina Plantijn"/>
              </a:rPr>
              <a:t>Procaccini</a:t>
            </a:r>
            <a:r>
              <a:rPr lang="en-US" b="0" i="0" dirty="0">
                <a:solidFill>
                  <a:srgbClr val="0D0F16"/>
                </a:solidFill>
                <a:effectLst/>
                <a:latin typeface="Martina Plantijn"/>
              </a:rPr>
              <a:t> has advocated for an EU army. </a:t>
            </a:r>
          </a:p>
          <a:p>
            <a:endParaRPr lang="en-US" b="0" i="0" dirty="0">
              <a:solidFill>
                <a:srgbClr val="0D0F16"/>
              </a:solidFill>
              <a:effectLst/>
              <a:latin typeface="Martina Plantij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D0F16"/>
                </a:solidFill>
                <a:effectLst/>
                <a:latin typeface="Martina Plantijn"/>
              </a:rPr>
              <a:t>Ukraine impact? Short term: NO because ECR also in </a:t>
            </a:r>
            <a:r>
              <a:rPr lang="en-US" b="0" i="0" dirty="0" err="1">
                <a:solidFill>
                  <a:srgbClr val="0D0F16"/>
                </a:solidFill>
                <a:effectLst/>
                <a:latin typeface="Martina Plantijn"/>
              </a:rPr>
              <a:t>favour</a:t>
            </a:r>
            <a:r>
              <a:rPr lang="en-US" b="0" i="0" dirty="0">
                <a:solidFill>
                  <a:srgbClr val="0D0F16"/>
                </a:solidFill>
                <a:effectLst/>
                <a:latin typeface="Martina Plantijn"/>
              </a:rPr>
              <a:t> (</a:t>
            </a:r>
            <a:r>
              <a:rPr lang="en-US" b="0" i="0" dirty="0" err="1">
                <a:solidFill>
                  <a:srgbClr val="0D0F16"/>
                </a:solidFill>
                <a:effectLst/>
                <a:latin typeface="Martina Plantijn"/>
              </a:rPr>
              <a:t>Meloni</a:t>
            </a:r>
            <a:r>
              <a:rPr lang="en-US" b="0" i="0" dirty="0">
                <a:solidFill>
                  <a:srgbClr val="0D0F16"/>
                </a:solidFill>
                <a:effectLst/>
                <a:latin typeface="Martina Plantijn"/>
              </a:rPr>
              <a:t>) BUT long term: YES because 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 enlargement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requires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adaptation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budget and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voting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rules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difficult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reach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compromises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divided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parliament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0" i="0" dirty="0">
              <a:solidFill>
                <a:srgbClr val="0D0F16"/>
              </a:solidFill>
              <a:effectLst/>
              <a:latin typeface="Martina Plantijn"/>
            </a:endParaRPr>
          </a:p>
          <a:p>
            <a:endParaRPr lang="en-US" b="0" i="0" dirty="0">
              <a:solidFill>
                <a:srgbClr val="0D0F16"/>
              </a:solidFill>
              <a:effectLst/>
              <a:latin typeface="Martina Plantijn"/>
            </a:endParaRPr>
          </a:p>
          <a:p>
            <a:r>
              <a:rPr lang="en-GB" dirty="0"/>
              <a:t>https://www.politico.eu/article/european-election-right-wing-parliament-would-mean-for-eu-policy/</a:t>
            </a:r>
            <a:r>
              <a:rPr lang="en-US" b="0" i="0" dirty="0">
                <a:solidFill>
                  <a:srgbClr val="0D0F16"/>
                </a:solidFill>
                <a:effectLst/>
                <a:latin typeface="Martina Plantijn"/>
              </a:rPr>
              <a:t> </a:t>
            </a:r>
          </a:p>
          <a:p>
            <a:endParaRPr lang="en-US" b="0" i="0" dirty="0">
              <a:solidFill>
                <a:srgbClr val="0D0F16"/>
              </a:solidFill>
              <a:effectLst/>
              <a:latin typeface="Martina Plantijn"/>
            </a:endParaRPr>
          </a:p>
          <a:p>
            <a:r>
              <a:rPr lang="en-GB" dirty="0"/>
              <a:t>https://www.europarl.europa.eu/topics/en/article/20240524STO21649/next-term-which-laws-will-parliament-continue-to-work-on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52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 Very clear in Migration Pact</a:t>
            </a:r>
          </a:p>
          <a:p>
            <a:endParaRPr lang="en-GB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Nordic countries so left leaning?</a:t>
            </a:r>
          </a:p>
          <a:p>
            <a:pPr marL="228600" indent="-228600">
              <a:buFont typeface="Wingdings" panose="05000000000000000000" pitchFamily="2" charset="2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Turnout relatively low compared to national elections  favours green and left parties  care more about EU elections</a:t>
            </a:r>
          </a:p>
          <a:p>
            <a:pPr marL="228600" indent="-228600">
              <a:buFont typeface="Wingdings" panose="05000000000000000000" pitchFamily="2" charset="2"/>
              <a:buAutoNum type="arabicPeriod"/>
            </a:pPr>
            <a:r>
              <a:rPr lang="en-GB" dirty="0">
                <a:sym typeface="Wingdings" panose="05000000000000000000" pitchFamily="2" charset="2"/>
              </a:rPr>
              <a:t>Migration is less of an issue here  even left parties are already strict </a:t>
            </a:r>
            <a:r>
              <a:rPr lang="en-GB">
                <a:sym typeface="Wingdings" panose="05000000000000000000" pitchFamily="2" charset="2"/>
              </a:rPr>
              <a:t>on migration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94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Source: https://results.elections.europa.eu/en/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99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Picture: https://www.eppgroup.eu/newsroom/epp-group-policy-lines-for-the-immediate-response-to-the-ongoing-russian-invasion-and-aggression-in-ukraine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80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Less strong shift to the right: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as strong as expected in France, less than expected in Portugal, Netherlands, Czechia, Belgium; as expected poor result in Italy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Scholz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 elections next year  CDU/CSU 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Friederich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 Mertz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Main issues (according to Eurobarometer)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West: purchasing power, migration and health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South: purchasing power and migration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East: security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Macron: bet but 2 things to consider: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Single official to be elected for a given area with absolute majority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 speculate that other parties will cooperate to prevent RN to gain an absolute majority  will just propose one candidate per circumscription (as was the case in the past)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Counts on the voters from traditional parties to be extra motivated to go vote</a:t>
            </a:r>
            <a:endParaRPr lang="en-US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27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Source: https://x.com/CDU/status/1800128841161072699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1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Some critics of von der Leyen with weak results vs. win CDU/CSU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1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Tusk: won elections + reintegrated again fully in the EU mainstream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1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Italy: parties of the Italian government have been confirmed in these elections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426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Constructive right (= accept and respect the EU </a:t>
            </a:r>
            <a:r>
              <a:rPr 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 ready to make compromises</a:t>
            </a:r>
            <a:r>
              <a:rPr 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) vs. destructive rights (= wants to destroy)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F0F0F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 Very clear in Migration Pact</a:t>
            </a:r>
            <a:endParaRPr lang="en-US" b="0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European Parliament Elections 2024 &amp; The Future Of Europe – Thinking Talks Ep. 16 with Klaus Welle</a:t>
            </a:r>
          </a:p>
          <a:p>
            <a:r>
              <a:rPr lang="nl-BE" dirty="0"/>
              <a:t>https://www.youtube.com/watch?v=GBCADoJhKE0</a:t>
            </a:r>
          </a:p>
          <a:p>
            <a:r>
              <a:rPr lang="nl-BE" dirty="0"/>
              <a:t>https://legrandcontinent.eu/fr/2023/05/30/le-nouveau-visage-des-droites-en-europe-et-le-conservatisme-du-futur/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85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https://x.com/CharlesMichel/status/1802823389171925171</a:t>
            </a:r>
          </a:p>
          <a:p>
            <a:r>
              <a:rPr lang="nl-B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https://www.letemps.ch/monde/europe/les-top-jobs-de-bruxelles-ursula-von-der-leyen-antonio-costa-kaja-kallas-et-roberta-metsola-sont-les-grands-favoris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74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Picture: https://www.flickr.com/photos/eppofficial/53782003224/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85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 10-20% of the time </a:t>
            </a:r>
            <a:r>
              <a:rPr lang="en-GB" dirty="0">
                <a:sym typeface="Wingdings" panose="05000000000000000000" pitchFamily="2" charset="2"/>
              </a:rPr>
              <a:t> EPP was put in majority by forces left from the EPP (now +- 300 seats)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20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3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8" y="1654176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3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4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6" y="4359608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A9D-5F72-4325-9D83-82EFB8A02D32}" type="datetime1">
              <a:rPr lang="nl-BE" smtClean="0"/>
              <a:t>26/06/2024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4" y="675130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6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6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6FA6-963B-40B6-B559-B9F566233C9F}" type="datetime1">
              <a:rPr lang="nl-BE" smtClean="0"/>
              <a:t>26/06/2024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4" y="675130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6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6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670B-C49D-4231-8908-4E2B91E83446}" type="datetime1">
              <a:rPr lang="nl-BE" smtClean="0"/>
              <a:t>26/06/2024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9447-24DC-4D74-B7C8-C11ACFED2B45}" type="datetime1">
              <a:rPr lang="nl-BE" smtClean="0"/>
              <a:t>26/06/2024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8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5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E0AA-9157-4DE6-B2F1-4F6F1EEA8EA1}" type="datetime1">
              <a:rPr lang="nl-BE" smtClean="0"/>
              <a:t>26/06/2024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8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520-9334-4DFA-9633-840F5F738825}" type="datetime1">
              <a:rPr lang="nl-BE" smtClean="0"/>
              <a:t>26/06/2024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3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993C-AB39-4E0B-9E9A-38660DA6D0F1}" type="datetime1">
              <a:rPr lang="nl-BE" smtClean="0"/>
              <a:t>26/06/2024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B71-BDBD-4078-BA4E-3750381B21DA}" type="datetime1">
              <a:rPr lang="nl-BE" smtClean="0"/>
              <a:t>26/06/2024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2EC0-5B1F-4BB5-89B6-2F955BBB32B3}" type="datetime1">
              <a:rPr lang="nl-BE" smtClean="0"/>
              <a:t>26/06/2024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4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2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DA3-201F-4CCC-A410-BF2BE1747461}" type="datetime1">
              <a:rPr lang="nl-BE" smtClean="0"/>
              <a:t>26/06/2024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2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7D7E5BE-92BF-4E82-906E-657A69087A46}" type="datetime1">
              <a:rPr lang="nl-BE" smtClean="0"/>
              <a:t>26/06/2024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 Sociale Wetenschappen - Faculty of Social Sciences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sldNum="0"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2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A77BABAC-6FE6-459B-BE5D-4C08880B1E0C}" type="datetime1">
              <a:rPr lang="nl-BE" smtClean="0"/>
              <a:t>26/06/2024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 Sociale Wetenschappen - Faculty of Social Sciences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.elections.europa.eu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937" y="903035"/>
            <a:ext cx="11251884" cy="4523873"/>
          </a:xfrm>
        </p:spPr>
        <p:txBody>
          <a:bodyPr>
            <a:normAutofit/>
          </a:bodyPr>
          <a:lstStyle/>
          <a:p>
            <a:r>
              <a:rPr lang="en-US" sz="4800" dirty="0"/>
              <a:t>European Parliament Elections 2024:</a:t>
            </a:r>
            <a:br>
              <a:rPr lang="en-US" sz="4800" dirty="0"/>
            </a:br>
            <a:r>
              <a:rPr lang="en-US" sz="4800" i="1" dirty="0"/>
              <a:t>What to remember and to expect?</a:t>
            </a:r>
            <a:br>
              <a:rPr lang="en-US" sz="6000" i="1" dirty="0"/>
            </a:br>
            <a:br>
              <a:rPr lang="en-US" sz="6000" dirty="0"/>
            </a:br>
            <a:br>
              <a:rPr lang="nl-BE" dirty="0"/>
            </a:br>
            <a:r>
              <a:rPr lang="nl-BE" sz="3200" dirty="0"/>
              <a:t>4 July 2024</a:t>
            </a:r>
          </a:p>
        </p:txBody>
      </p:sp>
      <p:sp>
        <p:nvSpPr>
          <p:cNvPr id="5" name="Ondertitel 8"/>
          <p:cNvSpPr txBox="1">
            <a:spLocks/>
          </p:cNvSpPr>
          <p:nvPr/>
        </p:nvSpPr>
        <p:spPr>
          <a:xfrm>
            <a:off x="539112" y="5426908"/>
            <a:ext cx="6096524" cy="114081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dirty="0"/>
              <a:t>Dra. Lien Jansen</a:t>
            </a:r>
          </a:p>
          <a:p>
            <a:r>
              <a:rPr lang="nl-NL" sz="3000" dirty="0"/>
              <a:t>Prof. Steven Van Hecke</a:t>
            </a:r>
          </a:p>
          <a:p>
            <a:r>
              <a:rPr lang="nl-NL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6BB1A-EB0B-79F0-27CC-05CE1944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57" y="3195021"/>
            <a:ext cx="4800342" cy="34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937" y="903035"/>
            <a:ext cx="11251884" cy="4523873"/>
          </a:xfrm>
        </p:spPr>
        <p:txBody>
          <a:bodyPr>
            <a:normAutofit/>
          </a:bodyPr>
          <a:lstStyle/>
          <a:p>
            <a:r>
              <a:rPr lang="en-US" sz="4800" dirty="0"/>
              <a:t>European Parliament Elections 2024:</a:t>
            </a:r>
            <a:br>
              <a:rPr lang="en-US" sz="4800" dirty="0"/>
            </a:br>
            <a:r>
              <a:rPr lang="en-US" sz="4800" i="1" dirty="0"/>
              <a:t>What to remember and to expect?</a:t>
            </a:r>
            <a:br>
              <a:rPr lang="en-US" sz="6000" i="1" dirty="0"/>
            </a:br>
            <a:br>
              <a:rPr lang="en-US" sz="6000" dirty="0"/>
            </a:br>
            <a:br>
              <a:rPr lang="nl-BE" dirty="0"/>
            </a:br>
            <a:r>
              <a:rPr lang="nl-BE" sz="3200" dirty="0"/>
              <a:t>4 July 2024</a:t>
            </a:r>
          </a:p>
        </p:txBody>
      </p:sp>
      <p:sp>
        <p:nvSpPr>
          <p:cNvPr id="5" name="Ondertitel 8"/>
          <p:cNvSpPr txBox="1">
            <a:spLocks/>
          </p:cNvSpPr>
          <p:nvPr/>
        </p:nvSpPr>
        <p:spPr>
          <a:xfrm>
            <a:off x="539112" y="5426908"/>
            <a:ext cx="6096524" cy="114081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dirty="0"/>
              <a:t>Dra. Lien Jansen</a:t>
            </a:r>
          </a:p>
          <a:p>
            <a:r>
              <a:rPr lang="nl-NL" sz="3000" dirty="0"/>
              <a:t>Prof. Steven Van Hecke</a:t>
            </a:r>
          </a:p>
          <a:p>
            <a:r>
              <a:rPr lang="nl-NL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6BB1A-EB0B-79F0-27CC-05CE1944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57" y="3195021"/>
            <a:ext cx="4800342" cy="34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5D43C0-5939-3A8C-501B-3FB952A57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Won 6</a:t>
            </a:r>
            <a:r>
              <a:rPr lang="en-GB" baseline="30000" dirty="0"/>
              <a:t>th</a:t>
            </a:r>
            <a:r>
              <a:rPr lang="en-GB" dirty="0"/>
              <a:t> election in a row (1979-1994: Socialists)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No more ‘progressive’ majority left from the EPP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Only party family with MEPs from all member states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84E42-9EE1-3043-DDCC-70C03868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0EF2AC-A5F8-70A4-903D-9AEE48AD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EPP perspective</a:t>
            </a:r>
          </a:p>
        </p:txBody>
      </p:sp>
    </p:spTree>
    <p:extLst>
      <p:ext uri="{BB962C8B-B14F-4D97-AF65-F5344CB8AC3E}">
        <p14:creationId xmlns:p14="http://schemas.microsoft.com/office/powerpoint/2010/main" val="273622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A22268-E928-D316-9165-135A0335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75857"/>
            <a:ext cx="11041200" cy="4464000"/>
          </a:xfrm>
        </p:spPr>
        <p:txBody>
          <a:bodyPr/>
          <a:lstStyle/>
          <a:p>
            <a:r>
              <a:rPr lang="en-GB" dirty="0"/>
              <a:t>Defence</a:t>
            </a:r>
          </a:p>
          <a:p>
            <a:pPr lvl="1"/>
            <a:r>
              <a:rPr lang="en-GB" sz="2000" dirty="0"/>
              <a:t>2 crucial questions </a:t>
            </a:r>
            <a:endParaRPr lang="en-GB" sz="2000" dirty="0">
              <a:sym typeface="Wingdings" panose="05000000000000000000" pitchFamily="2" charset="2"/>
            </a:endParaRPr>
          </a:p>
          <a:p>
            <a:pPr marL="1371577" lvl="2" indent="-457200">
              <a:buFont typeface="+mj-lt"/>
              <a:buAutoNum type="arabicPeriod"/>
            </a:pPr>
            <a:r>
              <a:rPr lang="en-US" sz="1600" dirty="0">
                <a:sym typeface="Wingdings" panose="05000000000000000000" pitchFamily="2" charset="2"/>
              </a:rPr>
              <a:t>Where to get the money?</a:t>
            </a:r>
          </a:p>
          <a:p>
            <a:pPr marL="1371577" lvl="2" indent="-457200">
              <a:buFont typeface="+mj-lt"/>
              <a:buAutoNum type="arabicPeriod"/>
            </a:pPr>
            <a:r>
              <a:rPr lang="en-US" sz="1600" dirty="0">
                <a:sym typeface="Wingdings" panose="05000000000000000000" pitchFamily="2" charset="2"/>
              </a:rPr>
              <a:t>How far should countries cooperate on defense projects? (ID &gt;&lt; ECR)</a:t>
            </a:r>
            <a:endParaRPr lang="en-GB" sz="1600" dirty="0"/>
          </a:p>
          <a:p>
            <a:r>
              <a:rPr lang="en-GB" dirty="0"/>
              <a:t>Economic growth</a:t>
            </a:r>
          </a:p>
          <a:p>
            <a:r>
              <a:rPr lang="en-GB" dirty="0"/>
              <a:t>Budget </a:t>
            </a:r>
            <a:r>
              <a:rPr lang="en-GB" dirty="0">
                <a:sym typeface="Wingdings" panose="05000000000000000000" pitchFamily="2" charset="2"/>
              </a:rPr>
              <a:t> how do we find the necessary budgetary means?</a:t>
            </a:r>
          </a:p>
          <a:p>
            <a:pPr lvl="1"/>
            <a:r>
              <a:rPr lang="en-GB" sz="1600" dirty="0"/>
              <a:t>Climate policies, enlargement, …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E439E-CC84-4FF2-069D-BA6B9D87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2EEFFA-4F1A-B0C6-7D02-37FBE6A6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240218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02C7F7-9AC6-04B1-9372-D9FE093D0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Centre is strong </a:t>
            </a:r>
            <a:r>
              <a:rPr lang="en-GB" dirty="0">
                <a:sym typeface="Wingdings" panose="05000000000000000000" pitchFamily="2" charset="2"/>
              </a:rPr>
              <a:t> inside the EP not a big role</a:t>
            </a:r>
          </a:p>
          <a:p>
            <a:r>
              <a:rPr lang="en-GB" dirty="0">
                <a:sym typeface="Wingdings" panose="05000000000000000000" pitchFamily="2" charset="2"/>
              </a:rPr>
              <a:t>Also potential for extreme left group  SMER, </a:t>
            </a:r>
            <a:r>
              <a:rPr lang="en-GB" dirty="0" err="1">
                <a:sym typeface="Wingdings" panose="05000000000000000000" pitchFamily="2" charset="2"/>
              </a:rPr>
              <a:t>Wagenknecht</a:t>
            </a:r>
            <a:r>
              <a:rPr lang="en-GB" dirty="0">
                <a:sym typeface="Wingdings" panose="05000000000000000000" pitchFamily="2" charset="2"/>
              </a:rPr>
              <a:t>, 5 Star Movement</a:t>
            </a:r>
          </a:p>
          <a:p>
            <a:r>
              <a:rPr lang="en-US" dirty="0">
                <a:sym typeface="Wingdings" panose="05000000000000000000" pitchFamily="2" charset="2"/>
              </a:rPr>
              <a:t>Constructive right (= accept and respect the EU  ready to make compromises) &gt;&lt; destructive right (= wants to destroy the EU)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565D4-9DAE-9243-A009-717288EE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3618FA-C592-5127-0D2A-568D2E96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role for extreme right/left?</a:t>
            </a:r>
          </a:p>
        </p:txBody>
      </p:sp>
    </p:spTree>
    <p:extLst>
      <p:ext uri="{BB962C8B-B14F-4D97-AF65-F5344CB8AC3E}">
        <p14:creationId xmlns:p14="http://schemas.microsoft.com/office/powerpoint/2010/main" val="248393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C769D3-559C-0778-32B2-8FA345B9D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16 July: EP president elected + committees</a:t>
            </a:r>
          </a:p>
          <a:p>
            <a:r>
              <a:rPr lang="en-GB" dirty="0"/>
              <a:t>16 September: Election Commission president</a:t>
            </a:r>
          </a:p>
          <a:p>
            <a:r>
              <a:rPr lang="en-GB" dirty="0"/>
              <a:t>Oct-Nov: EP committees’ hearings Commissioners-designates</a:t>
            </a:r>
          </a:p>
          <a:p>
            <a:r>
              <a:rPr lang="en-GB" dirty="0"/>
              <a:t>13-14 Nov: consent appointment Commission as a body </a:t>
            </a:r>
          </a:p>
          <a:p>
            <a:r>
              <a:rPr lang="en-GB" dirty="0"/>
              <a:t>1 Dec: Start of new Commission mandate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EB761-D441-F831-820F-149D98AA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Sociale Wetenschappen - Faculty of Social Sciences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C4CA41-541F-EA8A-BA77-C00A0755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crucial dates</a:t>
            </a:r>
          </a:p>
        </p:txBody>
      </p:sp>
    </p:spTree>
    <p:extLst>
      <p:ext uri="{BB962C8B-B14F-4D97-AF65-F5344CB8AC3E}">
        <p14:creationId xmlns:p14="http://schemas.microsoft.com/office/powerpoint/2010/main" val="49164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779465-9F19-5AF0-CA70-1D79C580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 points (1 macro + 4 meso + 5 micro)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2E4F1-242A-9917-0745-51B1E66FD3AE}"/>
              </a:ext>
            </a:extLst>
          </p:cNvPr>
          <p:cNvSpPr txBox="1"/>
          <p:nvPr/>
        </p:nvSpPr>
        <p:spPr>
          <a:xfrm>
            <a:off x="9262334" y="4701092"/>
            <a:ext cx="2603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Source: </a:t>
            </a:r>
            <a:r>
              <a:rPr lang="nl-BE" dirty="0">
                <a:hlinkClick r:id="rId3"/>
              </a:rPr>
              <a:t>https://results.elections.europa.eu/en/</a:t>
            </a:r>
            <a:endParaRPr lang="nl-BE" dirty="0"/>
          </a:p>
          <a:p>
            <a:endParaRPr lang="nl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79DD8-C78C-2F60-3881-AA5A1A386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97" y="1217635"/>
            <a:ext cx="8555037" cy="564036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321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779465-9F19-5AF0-CA70-1D79C580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Macro: pro-Ukraine versus pro-Russia</a:t>
            </a:r>
          </a:p>
        </p:txBody>
      </p:sp>
      <p:pic>
        <p:nvPicPr>
          <p:cNvPr id="3" name="Picture 5" descr="A drawing of people painting a flag&#10;&#10;Description automatically generated">
            <a:extLst>
              <a:ext uri="{FF2B5EF4-FFF2-40B4-BE49-F238E27FC236}">
                <a16:creationId xmlns:a16="http://schemas.microsoft.com/office/drawing/2014/main" id="{2DB85D04-4A2D-2FD8-1955-5B9F423C65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49" y="1381583"/>
            <a:ext cx="3105289" cy="429362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1C2843-AA92-D8F9-3DA7-6E43FA969E00}"/>
              </a:ext>
            </a:extLst>
          </p:cNvPr>
          <p:cNvSpPr txBox="1">
            <a:spLocks/>
          </p:cNvSpPr>
          <p:nvPr/>
        </p:nvSpPr>
        <p:spPr>
          <a:xfrm>
            <a:off x="576000" y="1388255"/>
            <a:ext cx="552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8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6644881-6CE0-83FB-1C4E-9EAB1BEEE9FD}"/>
              </a:ext>
            </a:extLst>
          </p:cNvPr>
          <p:cNvSpPr txBox="1">
            <a:spLocks/>
          </p:cNvSpPr>
          <p:nvPr/>
        </p:nvSpPr>
        <p:spPr>
          <a:xfrm>
            <a:off x="576000" y="3805581"/>
            <a:ext cx="10611953" cy="2046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3500" dirty="0"/>
              <a:t>far-</a:t>
            </a:r>
            <a:r>
              <a:rPr lang="nl-BE" sz="3500" dirty="0" err="1"/>
              <a:t>left</a:t>
            </a:r>
            <a:r>
              <a:rPr lang="nl-BE" sz="3500" dirty="0"/>
              <a:t> + far-right = +/- 30%</a:t>
            </a:r>
          </a:p>
          <a:p>
            <a:pPr marL="0" indent="0">
              <a:buNone/>
            </a:pPr>
            <a:r>
              <a:rPr lang="nl-BE" sz="3500" dirty="0" err="1"/>
              <a:t>all</a:t>
            </a:r>
            <a:r>
              <a:rPr lang="nl-BE" sz="3500" dirty="0"/>
              <a:t> </a:t>
            </a:r>
            <a:r>
              <a:rPr lang="nl-BE" sz="3500" dirty="0" err="1"/>
              <a:t>other</a:t>
            </a:r>
            <a:r>
              <a:rPr lang="nl-BE" sz="3500" dirty="0"/>
              <a:t> </a:t>
            </a:r>
            <a:r>
              <a:rPr lang="nl-BE" sz="3500" dirty="0" err="1"/>
              <a:t>political</a:t>
            </a:r>
            <a:r>
              <a:rPr lang="nl-BE" sz="3500" dirty="0"/>
              <a:t> </a:t>
            </a:r>
            <a:r>
              <a:rPr lang="nl-BE" sz="3500" dirty="0" err="1"/>
              <a:t>forces</a:t>
            </a:r>
            <a:r>
              <a:rPr lang="nl-BE" sz="3500" dirty="0"/>
              <a:t> = +/- 70%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sz="2200" dirty="0"/>
              <a:t>(</a:t>
            </a:r>
            <a:r>
              <a:rPr lang="nl-BE" sz="2200" dirty="0" err="1"/>
              <a:t>same</a:t>
            </a:r>
            <a:r>
              <a:rPr lang="nl-BE" sz="2200" dirty="0"/>
              <a:t> </a:t>
            </a:r>
            <a:r>
              <a:rPr lang="nl-BE" sz="2200" dirty="0" err="1"/>
              <a:t>figures</a:t>
            </a:r>
            <a:r>
              <a:rPr lang="nl-BE" sz="2200" dirty="0"/>
              <a:t> </a:t>
            </a:r>
            <a:r>
              <a:rPr lang="nl-BE" sz="2200" dirty="0" err="1"/>
              <a:t>for</a:t>
            </a:r>
            <a:r>
              <a:rPr lang="nl-BE" sz="2200" dirty="0"/>
              <a:t> </a:t>
            </a:r>
            <a:r>
              <a:rPr lang="nl-BE" sz="2200" dirty="0" err="1"/>
              <a:t>regional</a:t>
            </a:r>
            <a:r>
              <a:rPr lang="nl-BE" sz="2200" dirty="0"/>
              <a:t> [</a:t>
            </a:r>
            <a:r>
              <a:rPr lang="nl-BE" sz="2200" dirty="0" err="1"/>
              <a:t>Flanders</a:t>
            </a:r>
            <a:r>
              <a:rPr lang="nl-BE" sz="2200" dirty="0"/>
              <a:t>] </a:t>
            </a:r>
            <a:r>
              <a:rPr lang="nl-BE" sz="2200" dirty="0" err="1"/>
              <a:t>and</a:t>
            </a:r>
            <a:r>
              <a:rPr lang="nl-BE" sz="2200" dirty="0"/>
              <a:t> </a:t>
            </a:r>
            <a:r>
              <a:rPr lang="nl-BE" sz="2200" dirty="0" err="1"/>
              <a:t>federal</a:t>
            </a:r>
            <a:r>
              <a:rPr lang="nl-BE" sz="2200" dirty="0"/>
              <a:t> </a:t>
            </a:r>
            <a:r>
              <a:rPr lang="nl-BE" sz="2200" dirty="0" err="1"/>
              <a:t>elections</a:t>
            </a:r>
            <a:r>
              <a:rPr lang="nl-BE" sz="2200" dirty="0"/>
              <a:t> in Belgium)</a:t>
            </a:r>
          </a:p>
        </p:txBody>
      </p:sp>
      <p:pic>
        <p:nvPicPr>
          <p:cNvPr id="1026" name="Picture 2" descr="EPP Group Policy Lines for the Immediate Response to the Ongoing Russian  invasion and Aggression in Ukraine">
            <a:extLst>
              <a:ext uri="{FF2B5EF4-FFF2-40B4-BE49-F238E27FC236}">
                <a16:creationId xmlns:a16="http://schemas.microsoft.com/office/drawing/2014/main" id="{DB386C17-DD59-BE9A-EE46-82F2FC80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1388604"/>
            <a:ext cx="3064250" cy="20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E7158-A957-24FF-3866-99549EA7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Meso: 4 P’s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65212-44E4-676E-D1A5-6C40D9F76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88255"/>
            <a:ext cx="11192866" cy="4464000"/>
          </a:xfrm>
        </p:spPr>
        <p:txBody>
          <a:bodyPr>
            <a:normAutofit/>
          </a:bodyPr>
          <a:lstStyle/>
          <a:p>
            <a:r>
              <a:rPr lang="nl-BE" sz="2800" u="sng" dirty="0" err="1"/>
              <a:t>Politics</a:t>
            </a:r>
            <a:r>
              <a:rPr lang="nl-BE" sz="2800" dirty="0"/>
              <a:t> = (in)</a:t>
            </a:r>
            <a:r>
              <a:rPr lang="nl-BE" sz="2800" dirty="0" err="1"/>
              <a:t>formal</a:t>
            </a:r>
            <a:r>
              <a:rPr lang="nl-BE" sz="2800" dirty="0"/>
              <a:t> </a:t>
            </a:r>
            <a:r>
              <a:rPr lang="nl-BE" sz="2800" dirty="0" err="1"/>
              <a:t>electoral</a:t>
            </a:r>
            <a:r>
              <a:rPr lang="nl-BE" sz="2800" dirty="0"/>
              <a:t> </a:t>
            </a:r>
            <a:r>
              <a:rPr lang="nl-BE" sz="2800" dirty="0" err="1"/>
              <a:t>rules</a:t>
            </a:r>
            <a:r>
              <a:rPr lang="nl-BE" sz="2800" dirty="0"/>
              <a:t> (</a:t>
            </a:r>
            <a:r>
              <a:rPr lang="nl-BE" sz="2800" i="1" dirty="0"/>
              <a:t>Spitzenkandidaten</a:t>
            </a:r>
            <a:r>
              <a:rPr lang="nl-BE" sz="2800" dirty="0"/>
              <a:t>) + </a:t>
            </a:r>
            <a:r>
              <a:rPr lang="nl-BE" sz="2800" dirty="0" err="1"/>
              <a:t>role</a:t>
            </a:r>
            <a:r>
              <a:rPr lang="nl-BE" sz="2800" dirty="0"/>
              <a:t> of the </a:t>
            </a:r>
            <a:r>
              <a:rPr lang="nl-BE" sz="2800" dirty="0" err="1"/>
              <a:t>Parliament</a:t>
            </a:r>
            <a:r>
              <a:rPr lang="nl-BE" sz="2800" dirty="0"/>
              <a:t> → </a:t>
            </a:r>
            <a:r>
              <a:rPr lang="nl-BE" sz="2800" b="1" dirty="0"/>
              <a:t>no change</a:t>
            </a:r>
            <a:r>
              <a:rPr lang="nl-BE" sz="2800" dirty="0"/>
              <a:t> (no </a:t>
            </a:r>
            <a:r>
              <a:rPr lang="nl-BE" sz="2800" dirty="0" err="1"/>
              <a:t>transnational</a:t>
            </a:r>
            <a:r>
              <a:rPr lang="nl-BE" sz="2800" dirty="0"/>
              <a:t> </a:t>
            </a:r>
            <a:r>
              <a:rPr lang="nl-BE" sz="2800" dirty="0" err="1"/>
              <a:t>lists</a:t>
            </a:r>
            <a:r>
              <a:rPr lang="nl-BE" sz="2800" dirty="0"/>
              <a:t> + no </a:t>
            </a:r>
            <a:r>
              <a:rPr lang="nl-BE" sz="2800" dirty="0" err="1"/>
              <a:t>treaty</a:t>
            </a:r>
            <a:r>
              <a:rPr lang="nl-BE" sz="2800" dirty="0"/>
              <a:t> change)</a:t>
            </a:r>
          </a:p>
          <a:p>
            <a:r>
              <a:rPr lang="nl-BE" sz="2800" u="sng" dirty="0" err="1"/>
              <a:t>Policies</a:t>
            </a:r>
            <a:r>
              <a:rPr lang="nl-BE" sz="2800" dirty="0"/>
              <a:t> = shift </a:t>
            </a:r>
            <a:r>
              <a:rPr lang="nl-BE" sz="2800" dirty="0" err="1"/>
              <a:t>took</a:t>
            </a:r>
            <a:r>
              <a:rPr lang="nl-BE" sz="2800" dirty="0"/>
              <a:t> </a:t>
            </a:r>
            <a:r>
              <a:rPr lang="nl-BE" sz="2800" dirty="0" err="1"/>
              <a:t>already</a:t>
            </a:r>
            <a:r>
              <a:rPr lang="nl-BE" sz="2800" dirty="0"/>
              <a:t> </a:t>
            </a:r>
            <a:r>
              <a:rPr lang="nl-BE" sz="2800" dirty="0" err="1"/>
              <a:t>place</a:t>
            </a:r>
            <a:r>
              <a:rPr lang="nl-BE" sz="2800" dirty="0"/>
              <a:t> in Spring 2023 (</a:t>
            </a:r>
            <a:r>
              <a:rPr lang="nl-BE" sz="2800" dirty="0" err="1"/>
              <a:t>from</a:t>
            </a:r>
            <a:r>
              <a:rPr lang="nl-BE" sz="2800" dirty="0"/>
              <a:t> </a:t>
            </a:r>
            <a:r>
              <a:rPr lang="nl-BE" sz="2800" dirty="0" err="1"/>
              <a:t>climate</a:t>
            </a:r>
            <a:r>
              <a:rPr lang="nl-BE" sz="2800" dirty="0"/>
              <a:t> change to </a:t>
            </a:r>
            <a:r>
              <a:rPr lang="nl-BE" sz="2800" dirty="0" err="1"/>
              <a:t>agriculture</a:t>
            </a:r>
            <a:r>
              <a:rPr lang="nl-BE" sz="2800" dirty="0"/>
              <a:t>, </a:t>
            </a:r>
            <a:r>
              <a:rPr lang="nl-BE" sz="2800" dirty="0" err="1"/>
              <a:t>economy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security) → </a:t>
            </a:r>
            <a:r>
              <a:rPr lang="nl-BE" sz="2800" b="1" dirty="0"/>
              <a:t>no change</a:t>
            </a:r>
            <a:r>
              <a:rPr lang="nl-BE" sz="2800" dirty="0"/>
              <a:t> </a:t>
            </a:r>
          </a:p>
          <a:p>
            <a:r>
              <a:rPr lang="nl-BE" sz="2800" u="sng" dirty="0"/>
              <a:t>Power</a:t>
            </a:r>
            <a:r>
              <a:rPr lang="nl-BE" sz="2800" dirty="0"/>
              <a:t> = shift to the right (</a:t>
            </a:r>
            <a:r>
              <a:rPr lang="nl-BE" sz="2800" dirty="0" err="1"/>
              <a:t>confirming</a:t>
            </a:r>
            <a:r>
              <a:rPr lang="nl-BE" sz="2800" dirty="0"/>
              <a:t> shift in </a:t>
            </a:r>
            <a:r>
              <a:rPr lang="nl-BE" sz="2800" dirty="0" err="1"/>
              <a:t>policies</a:t>
            </a:r>
            <a:r>
              <a:rPr lang="nl-BE" sz="2800" dirty="0"/>
              <a:t>) → </a:t>
            </a:r>
            <a:r>
              <a:rPr lang="nl-BE" sz="2800" b="1" dirty="0"/>
              <a:t>change</a:t>
            </a:r>
            <a:r>
              <a:rPr lang="nl-BE" sz="2800" dirty="0"/>
              <a:t> [</a:t>
            </a:r>
            <a:r>
              <a:rPr lang="nl-BE" sz="2800" dirty="0" err="1"/>
              <a:t>see</a:t>
            </a:r>
            <a:r>
              <a:rPr lang="nl-BE" sz="2800" dirty="0"/>
              <a:t> next slide]</a:t>
            </a:r>
          </a:p>
          <a:p>
            <a:r>
              <a:rPr lang="nl-BE" sz="2800" u="sng" dirty="0"/>
              <a:t>People</a:t>
            </a:r>
            <a:r>
              <a:rPr lang="nl-BE" sz="2800" dirty="0"/>
              <a:t> = new </a:t>
            </a:r>
            <a:r>
              <a:rPr lang="nl-BE" sz="2800" dirty="0" err="1"/>
              <a:t>MEPs</a:t>
            </a:r>
            <a:r>
              <a:rPr lang="nl-BE" sz="2800" dirty="0"/>
              <a:t> + von der Leyen / </a:t>
            </a:r>
            <a:r>
              <a:rPr lang="nl-BE" sz="2800" dirty="0" err="1"/>
              <a:t>Macron</a:t>
            </a:r>
            <a:r>
              <a:rPr lang="nl-BE" sz="2800" dirty="0"/>
              <a:t> / </a:t>
            </a:r>
            <a:r>
              <a:rPr lang="nl-BE" sz="2800" dirty="0" err="1"/>
              <a:t>Scholz</a:t>
            </a:r>
            <a:r>
              <a:rPr lang="nl-BE" sz="2800" dirty="0"/>
              <a:t> / </a:t>
            </a:r>
            <a:r>
              <a:rPr lang="nl-BE" sz="2800" dirty="0" err="1"/>
              <a:t>Meloni</a:t>
            </a:r>
            <a:r>
              <a:rPr lang="nl-BE" sz="2800" dirty="0"/>
              <a:t> </a:t>
            </a:r>
            <a:br>
              <a:rPr lang="nl-BE" sz="2800" dirty="0"/>
            </a:br>
            <a:r>
              <a:rPr lang="nl-BE" sz="2800" dirty="0"/>
              <a:t>→ </a:t>
            </a:r>
            <a:r>
              <a:rPr lang="nl-BE" sz="2800" b="1" dirty="0"/>
              <a:t>change</a:t>
            </a:r>
            <a:r>
              <a:rPr lang="nl-BE" sz="2800" dirty="0"/>
              <a:t> + </a:t>
            </a:r>
            <a:r>
              <a:rPr lang="nl-BE" sz="2800" dirty="0" err="1"/>
              <a:t>same</a:t>
            </a:r>
            <a:r>
              <a:rPr lang="nl-BE" sz="2800" dirty="0"/>
              <a:t> </a:t>
            </a:r>
            <a:r>
              <a:rPr lang="nl-BE" sz="2800" dirty="0" err="1"/>
              <a:t>key</a:t>
            </a:r>
            <a:r>
              <a:rPr lang="nl-BE" sz="2800" dirty="0"/>
              <a:t> persons but in </a:t>
            </a:r>
            <a:r>
              <a:rPr lang="nl-BE" sz="2800" dirty="0" err="1"/>
              <a:t>changed</a:t>
            </a:r>
            <a:r>
              <a:rPr lang="nl-BE" sz="2800" dirty="0"/>
              <a:t> </a:t>
            </a:r>
            <a:r>
              <a:rPr lang="nl-BE" sz="2800" dirty="0" err="1"/>
              <a:t>balance</a:t>
            </a:r>
            <a:r>
              <a:rPr lang="nl-BE" sz="2800" dirty="0"/>
              <a:t> of power [</a:t>
            </a:r>
            <a:r>
              <a:rPr lang="nl-BE" sz="2800" dirty="0" err="1"/>
              <a:t>see</a:t>
            </a:r>
            <a:r>
              <a:rPr lang="nl-BE" sz="2800" dirty="0"/>
              <a:t> next slide]</a:t>
            </a:r>
          </a:p>
        </p:txBody>
      </p:sp>
    </p:spTree>
    <p:extLst>
      <p:ext uri="{BB962C8B-B14F-4D97-AF65-F5344CB8AC3E}">
        <p14:creationId xmlns:p14="http://schemas.microsoft.com/office/powerpoint/2010/main" val="246692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779465-9F19-5AF0-CA70-1D79C580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Micro: 5 </a:t>
            </a:r>
            <a:r>
              <a:rPr lang="nl-BE" dirty="0" err="1"/>
              <a:t>conclusions</a:t>
            </a:r>
            <a:r>
              <a:rPr lang="nl-BE" dirty="0"/>
              <a:t> (1/2)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46614AF-2654-D0FF-258D-101FF7B50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34" y="1754015"/>
            <a:ext cx="11192866" cy="4464000"/>
          </a:xfrm>
        </p:spPr>
        <p:txBody>
          <a:bodyPr>
            <a:normAutofit/>
          </a:bodyPr>
          <a:lstStyle/>
          <a:p>
            <a:r>
              <a:rPr lang="nl-BE" sz="2800" u="sng" dirty="0"/>
              <a:t>Turn-out:</a:t>
            </a:r>
            <a:r>
              <a:rPr lang="nl-BE" sz="2800" dirty="0"/>
              <a:t> </a:t>
            </a:r>
            <a:r>
              <a:rPr lang="nl-BE" sz="2800" dirty="0" err="1"/>
              <a:t>stabilised</a:t>
            </a:r>
            <a:r>
              <a:rPr lang="nl-BE" sz="2800" dirty="0"/>
              <a:t> at </a:t>
            </a:r>
            <a:r>
              <a:rPr lang="nl-BE" sz="2800" dirty="0" err="1"/>
              <a:t>relative</a:t>
            </a:r>
            <a:r>
              <a:rPr lang="nl-BE" sz="2800" dirty="0"/>
              <a:t> high level = important </a:t>
            </a:r>
            <a:r>
              <a:rPr lang="nl-BE" sz="2800" dirty="0" err="1"/>
              <a:t>for</a:t>
            </a:r>
            <a:r>
              <a:rPr lang="nl-BE" sz="2800" dirty="0"/>
              <a:t> </a:t>
            </a:r>
            <a:r>
              <a:rPr lang="nl-BE" sz="2800" b="1" dirty="0" err="1"/>
              <a:t>political</a:t>
            </a:r>
            <a:r>
              <a:rPr lang="nl-BE" sz="2800" b="1" dirty="0"/>
              <a:t> </a:t>
            </a:r>
            <a:r>
              <a:rPr lang="nl-BE" sz="2800" b="1" dirty="0" err="1"/>
              <a:t>legitimacy</a:t>
            </a:r>
            <a:r>
              <a:rPr lang="nl-BE" sz="2800" dirty="0"/>
              <a:t> of </a:t>
            </a:r>
            <a:r>
              <a:rPr lang="nl-BE" sz="2800" dirty="0" err="1"/>
              <a:t>Parliament</a:t>
            </a:r>
            <a:r>
              <a:rPr lang="nl-BE" sz="2800" dirty="0"/>
              <a:t> vis-à-vis </a:t>
            </a:r>
            <a:r>
              <a:rPr lang="nl-BE" sz="2800" dirty="0" err="1"/>
              <a:t>Commission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member </a:t>
            </a:r>
            <a:r>
              <a:rPr lang="nl-BE" sz="2800" dirty="0" err="1"/>
              <a:t>states</a:t>
            </a:r>
            <a:endParaRPr lang="nl-BE" sz="2800" dirty="0"/>
          </a:p>
          <a:p>
            <a:r>
              <a:rPr lang="nl-BE" sz="2800" u="sng" dirty="0"/>
              <a:t>Shift to the right:</a:t>
            </a:r>
            <a:r>
              <a:rPr lang="nl-BE" sz="2800" dirty="0"/>
              <a:t> no </a:t>
            </a:r>
            <a:r>
              <a:rPr lang="nl-BE" sz="2800" dirty="0" err="1"/>
              <a:t>earthquake</a:t>
            </a:r>
            <a:r>
              <a:rPr lang="nl-BE" sz="2800" dirty="0"/>
              <a:t> but </a:t>
            </a:r>
            <a:r>
              <a:rPr lang="nl-BE" sz="2800" dirty="0" err="1"/>
              <a:t>rather</a:t>
            </a:r>
            <a:r>
              <a:rPr lang="nl-BE" sz="2800" dirty="0"/>
              <a:t> </a:t>
            </a:r>
            <a:r>
              <a:rPr lang="nl-BE" sz="2800" dirty="0" err="1"/>
              <a:t>evolution</a:t>
            </a:r>
            <a:r>
              <a:rPr lang="nl-BE" sz="2800" dirty="0"/>
              <a:t> in line </a:t>
            </a:r>
            <a:r>
              <a:rPr lang="nl-BE" sz="2800" dirty="0" err="1"/>
              <a:t>with</a:t>
            </a:r>
            <a:r>
              <a:rPr lang="nl-BE" sz="2800" dirty="0"/>
              <a:t> opinion polls (</a:t>
            </a:r>
            <a:r>
              <a:rPr lang="nl-BE" sz="2800" dirty="0" err="1"/>
              <a:t>albeit</a:t>
            </a:r>
            <a:r>
              <a:rPr lang="nl-BE" sz="2800" dirty="0"/>
              <a:t> </a:t>
            </a:r>
            <a:r>
              <a:rPr lang="nl-BE" sz="2800" b="1" dirty="0" err="1"/>
              <a:t>less</a:t>
            </a:r>
            <a:r>
              <a:rPr lang="nl-BE" sz="2800" b="1" dirty="0"/>
              <a:t> strong</a:t>
            </a:r>
            <a:r>
              <a:rPr lang="nl-BE" sz="2800" dirty="0"/>
              <a:t>) </a:t>
            </a:r>
          </a:p>
          <a:p>
            <a:r>
              <a:rPr lang="nl-BE" sz="2800" u="sng" dirty="0" err="1"/>
              <a:t>Largest</a:t>
            </a:r>
            <a:r>
              <a:rPr lang="nl-BE" sz="2800" u="sng" dirty="0"/>
              <a:t> member </a:t>
            </a:r>
            <a:r>
              <a:rPr lang="nl-BE" sz="2800" u="sng" dirty="0" err="1"/>
              <a:t>states</a:t>
            </a:r>
            <a:r>
              <a:rPr lang="nl-BE" sz="2800" u="sng" dirty="0"/>
              <a:t>:</a:t>
            </a:r>
            <a:r>
              <a:rPr lang="nl-BE" sz="2800" dirty="0"/>
              <a:t> </a:t>
            </a:r>
            <a:r>
              <a:rPr lang="nl-BE" sz="2800" b="1" dirty="0"/>
              <a:t>2 winners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</a:t>
            </a:r>
            <a:r>
              <a:rPr lang="nl-BE" sz="2800" b="1" dirty="0"/>
              <a:t>2 losers</a:t>
            </a:r>
          </a:p>
          <a:p>
            <a:pPr marL="0" indent="0">
              <a:buNone/>
            </a:pPr>
            <a:r>
              <a:rPr lang="nl-BE" sz="2800" b="1" dirty="0"/>
              <a:t>	</a:t>
            </a:r>
            <a:r>
              <a:rPr lang="nl-BE" sz="2800" dirty="0"/>
              <a:t>- </a:t>
            </a:r>
            <a:r>
              <a:rPr lang="nl-BE" sz="2800" dirty="0" err="1"/>
              <a:t>Tusk</a:t>
            </a:r>
            <a:r>
              <a:rPr lang="nl-BE" sz="2800" dirty="0"/>
              <a:t> (Poland/EPP) + </a:t>
            </a:r>
            <a:r>
              <a:rPr lang="nl-BE" sz="2800" dirty="0" err="1"/>
              <a:t>Meloni</a:t>
            </a:r>
            <a:r>
              <a:rPr lang="nl-BE" sz="2800" dirty="0"/>
              <a:t> (Italy/ECR)</a:t>
            </a:r>
          </a:p>
          <a:p>
            <a:pPr marL="0" indent="0">
              <a:buNone/>
            </a:pPr>
            <a:r>
              <a:rPr lang="nl-BE" sz="2800" dirty="0"/>
              <a:t>	- </a:t>
            </a:r>
            <a:r>
              <a:rPr lang="nl-BE" sz="2800" dirty="0" err="1"/>
              <a:t>Scholz</a:t>
            </a:r>
            <a:r>
              <a:rPr lang="nl-BE" sz="2800" dirty="0"/>
              <a:t> (Germany/</a:t>
            </a:r>
            <a:r>
              <a:rPr lang="nl-BE" sz="2800" dirty="0" err="1"/>
              <a:t>Socialists</a:t>
            </a:r>
            <a:r>
              <a:rPr lang="nl-BE" sz="2800" dirty="0"/>
              <a:t>) + </a:t>
            </a:r>
            <a:r>
              <a:rPr lang="nl-BE" sz="2800" dirty="0" err="1"/>
              <a:t>Macron</a:t>
            </a:r>
            <a:r>
              <a:rPr lang="nl-BE" sz="2800" dirty="0"/>
              <a:t> (France/</a:t>
            </a:r>
            <a:r>
              <a:rPr lang="nl-BE" sz="2800" dirty="0" err="1"/>
              <a:t>Liberals</a:t>
            </a:r>
            <a:r>
              <a:rPr lang="nl-B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55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779465-9F19-5AF0-CA70-1D79C580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Micro: 5 </a:t>
            </a:r>
            <a:r>
              <a:rPr lang="nl-BE" dirty="0" err="1"/>
              <a:t>conclusions</a:t>
            </a:r>
            <a:r>
              <a:rPr lang="nl-BE" dirty="0"/>
              <a:t> (2/2)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46614AF-2654-D0FF-258D-101FF7B50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10465"/>
            <a:ext cx="11192866" cy="4141789"/>
          </a:xfrm>
        </p:spPr>
        <p:txBody>
          <a:bodyPr>
            <a:normAutofit/>
          </a:bodyPr>
          <a:lstStyle/>
          <a:p>
            <a:r>
              <a:rPr lang="nl-BE" sz="2800" u="sng" dirty="0" err="1"/>
              <a:t>Other</a:t>
            </a:r>
            <a:r>
              <a:rPr lang="nl-BE" sz="2800" u="sng" dirty="0"/>
              <a:t> member </a:t>
            </a:r>
            <a:r>
              <a:rPr lang="nl-BE" sz="2800" u="sng" dirty="0" err="1"/>
              <a:t>states</a:t>
            </a:r>
            <a:r>
              <a:rPr lang="nl-BE" sz="2800" u="sng" dirty="0"/>
              <a:t>:</a:t>
            </a:r>
            <a:r>
              <a:rPr lang="nl-BE" sz="2800" dirty="0"/>
              <a:t> </a:t>
            </a:r>
            <a:r>
              <a:rPr lang="nl-BE" sz="2800" b="1" dirty="0"/>
              <a:t>no single </a:t>
            </a:r>
            <a:r>
              <a:rPr lang="nl-BE" sz="2800" b="1" dirty="0" err="1"/>
              <a:t>message</a:t>
            </a:r>
            <a:r>
              <a:rPr lang="nl-BE" sz="2800" dirty="0"/>
              <a:t> ~ no single </a:t>
            </a:r>
            <a:r>
              <a:rPr lang="nl-BE" sz="2800" dirty="0" err="1"/>
              <a:t>election</a:t>
            </a:r>
            <a:endParaRPr lang="nl-BE" sz="2800" dirty="0"/>
          </a:p>
          <a:p>
            <a:pPr marL="0" indent="0">
              <a:buNone/>
            </a:pPr>
            <a:r>
              <a:rPr lang="nl-BE" sz="2800" dirty="0"/>
              <a:t>	- </a:t>
            </a:r>
            <a:r>
              <a:rPr lang="nl-BE" sz="2800" dirty="0" err="1"/>
              <a:t>Nordic</a:t>
            </a:r>
            <a:r>
              <a:rPr lang="nl-BE" sz="2800" dirty="0"/>
              <a:t> </a:t>
            </a:r>
            <a:r>
              <a:rPr lang="nl-BE" sz="2800" dirty="0" err="1"/>
              <a:t>countries</a:t>
            </a:r>
            <a:r>
              <a:rPr lang="nl-BE" sz="2800" dirty="0"/>
              <a:t> = </a:t>
            </a:r>
            <a:r>
              <a:rPr lang="nl-BE" sz="2800" dirty="0" err="1"/>
              <a:t>victory</a:t>
            </a:r>
            <a:r>
              <a:rPr lang="nl-BE" sz="2800" dirty="0"/>
              <a:t> </a:t>
            </a:r>
            <a:r>
              <a:rPr lang="nl-BE" sz="2800" dirty="0" err="1"/>
              <a:t>left</a:t>
            </a:r>
            <a:r>
              <a:rPr lang="nl-BE" sz="2800" dirty="0"/>
              <a:t> </a:t>
            </a:r>
            <a:r>
              <a:rPr lang="nl-BE" sz="2800" dirty="0" err="1"/>
              <a:t>parties</a:t>
            </a:r>
            <a:br>
              <a:rPr lang="nl-BE" sz="2800" dirty="0"/>
            </a:br>
            <a:r>
              <a:rPr lang="nl-BE" sz="2800" dirty="0"/>
              <a:t>	- Hungary = high turn-out + </a:t>
            </a:r>
            <a:r>
              <a:rPr lang="nl-BE" sz="2800" dirty="0" err="1"/>
              <a:t>defeat</a:t>
            </a:r>
            <a:r>
              <a:rPr lang="nl-BE" sz="2800" dirty="0"/>
              <a:t> </a:t>
            </a:r>
            <a:r>
              <a:rPr lang="nl-BE" sz="2800" i="1" dirty="0" err="1"/>
              <a:t>Fidesz</a:t>
            </a:r>
            <a:br>
              <a:rPr lang="nl-BE" sz="2800" i="1" dirty="0"/>
            </a:br>
            <a:r>
              <a:rPr lang="nl-BE" sz="2800" i="1" dirty="0"/>
              <a:t>	</a:t>
            </a:r>
            <a:r>
              <a:rPr lang="nl-BE" sz="2800" dirty="0"/>
              <a:t>- Romania = </a:t>
            </a:r>
            <a:r>
              <a:rPr lang="nl-BE" sz="2800" dirty="0" err="1"/>
              <a:t>success</a:t>
            </a:r>
            <a:r>
              <a:rPr lang="nl-BE" sz="2800" dirty="0"/>
              <a:t> </a:t>
            </a:r>
            <a:r>
              <a:rPr lang="nl-BE" sz="2800" dirty="0" err="1"/>
              <a:t>for</a:t>
            </a:r>
            <a:r>
              <a:rPr lang="nl-BE" sz="2800" dirty="0"/>
              <a:t> </a:t>
            </a:r>
            <a:r>
              <a:rPr lang="nl-BE" sz="2800" dirty="0" err="1"/>
              <a:t>cartel</a:t>
            </a:r>
            <a:r>
              <a:rPr lang="nl-BE" sz="2800" dirty="0"/>
              <a:t> EPP-</a:t>
            </a:r>
            <a:r>
              <a:rPr lang="nl-BE" sz="2800" dirty="0" err="1"/>
              <a:t>Socialists</a:t>
            </a:r>
            <a:r>
              <a:rPr lang="nl-BE" sz="2800" i="1" dirty="0"/>
              <a:t>	 </a:t>
            </a:r>
          </a:p>
          <a:p>
            <a:pPr marL="0" indent="0">
              <a:buNone/>
            </a:pPr>
            <a:endParaRPr lang="nl-BE" sz="2800" i="1" dirty="0"/>
          </a:p>
          <a:p>
            <a:r>
              <a:rPr lang="nl-BE" sz="2800" u="sng" dirty="0"/>
              <a:t>Von der Leyen:</a:t>
            </a:r>
            <a:r>
              <a:rPr lang="nl-BE" sz="2800" dirty="0"/>
              <a:t> </a:t>
            </a:r>
            <a:r>
              <a:rPr lang="nl-BE" sz="2800" dirty="0" err="1"/>
              <a:t>elections</a:t>
            </a:r>
            <a:r>
              <a:rPr lang="nl-BE" sz="2800" dirty="0"/>
              <a:t> </a:t>
            </a:r>
            <a:r>
              <a:rPr lang="nl-BE" sz="2800" dirty="0" err="1"/>
              <a:t>create</a:t>
            </a:r>
            <a:r>
              <a:rPr lang="nl-BE" sz="2800" dirty="0"/>
              <a:t> </a:t>
            </a:r>
            <a:r>
              <a:rPr lang="nl-BE" sz="2800" b="1" dirty="0" err="1"/>
              <a:t>much</a:t>
            </a:r>
            <a:r>
              <a:rPr lang="nl-BE" sz="2800" b="1" dirty="0"/>
              <a:t> </a:t>
            </a:r>
            <a:r>
              <a:rPr lang="nl-BE" sz="2800" b="1" dirty="0" err="1"/>
              <a:t>better</a:t>
            </a:r>
            <a:r>
              <a:rPr lang="nl-BE" sz="2800" b="1" dirty="0"/>
              <a:t> </a:t>
            </a:r>
            <a:r>
              <a:rPr lang="nl-BE" sz="2800" b="1" dirty="0" err="1"/>
              <a:t>starting</a:t>
            </a:r>
            <a:r>
              <a:rPr lang="nl-BE" sz="2800" b="1" dirty="0"/>
              <a:t> </a:t>
            </a:r>
            <a:r>
              <a:rPr lang="nl-BE" sz="2800" b="1" dirty="0" err="1"/>
              <a:t>position</a:t>
            </a:r>
            <a:r>
              <a:rPr lang="nl-BE" sz="2800" dirty="0"/>
              <a:t> to get a </a:t>
            </a:r>
            <a:r>
              <a:rPr lang="nl-BE" sz="2800" dirty="0" err="1"/>
              <a:t>majority</a:t>
            </a:r>
            <a:r>
              <a:rPr lang="nl-BE" sz="2800" dirty="0"/>
              <a:t> in </a:t>
            </a:r>
            <a:r>
              <a:rPr lang="nl-BE" sz="2800" dirty="0" err="1"/>
              <a:t>Parliament</a:t>
            </a:r>
            <a:r>
              <a:rPr lang="nl-BE" sz="2800" dirty="0"/>
              <a:t> </a:t>
            </a:r>
            <a:r>
              <a:rPr lang="nl-BE" sz="2800" dirty="0" err="1"/>
              <a:t>for</a:t>
            </a:r>
            <a:r>
              <a:rPr lang="nl-BE" sz="2800" dirty="0"/>
              <a:t> 2nd term as </a:t>
            </a:r>
            <a:r>
              <a:rPr lang="nl-BE" sz="2800" dirty="0" err="1"/>
              <a:t>Commission</a:t>
            </a:r>
            <a:r>
              <a:rPr lang="nl-BE" sz="2800" dirty="0"/>
              <a:t> President</a:t>
            </a:r>
          </a:p>
        </p:txBody>
      </p:sp>
    </p:spTree>
    <p:extLst>
      <p:ext uri="{BB962C8B-B14F-4D97-AF65-F5344CB8AC3E}">
        <p14:creationId xmlns:p14="http://schemas.microsoft.com/office/powerpoint/2010/main" val="165509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4928B7-B44C-E5F1-704F-D6412907A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7289" y="1688209"/>
            <a:ext cx="5906324" cy="3667637"/>
          </a:xfrm>
          <a:ln w="19050">
            <a:solidFill>
              <a:srgbClr val="000000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2779465-9F19-5AF0-CA70-1D79C580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Ursula von der Leyen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A4E025A-66E6-653C-96EE-55CE6BE3F4F4}"/>
              </a:ext>
            </a:extLst>
          </p:cNvPr>
          <p:cNvSpPr txBox="1">
            <a:spLocks/>
          </p:cNvSpPr>
          <p:nvPr/>
        </p:nvSpPr>
        <p:spPr>
          <a:xfrm>
            <a:off x="576000" y="1882587"/>
            <a:ext cx="5233129" cy="414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/>
              <a:t>CDU/CSU </a:t>
            </a:r>
            <a:r>
              <a:rPr lang="nl-BE" sz="2800" dirty="0" err="1"/>
              <a:t>victory</a:t>
            </a:r>
            <a:r>
              <a:rPr lang="nl-BE" sz="2800" dirty="0"/>
              <a:t> in Germany</a:t>
            </a:r>
          </a:p>
          <a:p>
            <a:r>
              <a:rPr lang="nl-BE" sz="2800" dirty="0"/>
              <a:t>EPP Group won +/- 10 </a:t>
            </a:r>
            <a:r>
              <a:rPr lang="nl-BE" sz="2800" dirty="0" err="1"/>
              <a:t>seats</a:t>
            </a:r>
            <a:endParaRPr lang="nl-BE" sz="2800" dirty="0"/>
          </a:p>
          <a:p>
            <a:r>
              <a:rPr lang="nl-BE" sz="2800" dirty="0"/>
              <a:t>ECR won </a:t>
            </a:r>
            <a:r>
              <a:rPr lang="nl-BE" sz="2800" dirty="0" err="1"/>
              <a:t>while</a:t>
            </a:r>
            <a:r>
              <a:rPr lang="nl-BE" sz="2800" dirty="0"/>
              <a:t> </a:t>
            </a:r>
            <a:r>
              <a:rPr lang="nl-BE" sz="2800" dirty="0" err="1"/>
              <a:t>Socialsts</a:t>
            </a:r>
            <a:r>
              <a:rPr lang="nl-BE" sz="2800" dirty="0"/>
              <a:t>, </a:t>
            </a:r>
            <a:r>
              <a:rPr lang="nl-BE" sz="2800" dirty="0" err="1"/>
              <a:t>Liberals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Greens lost</a:t>
            </a:r>
          </a:p>
          <a:p>
            <a:r>
              <a:rPr lang="nl-BE" sz="2800" dirty="0" err="1"/>
              <a:t>Scholz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</a:t>
            </a:r>
            <a:r>
              <a:rPr lang="nl-BE" sz="2800" dirty="0" err="1"/>
              <a:t>Macron</a:t>
            </a:r>
            <a:r>
              <a:rPr lang="nl-BE" sz="2800" dirty="0"/>
              <a:t> </a:t>
            </a:r>
            <a:r>
              <a:rPr lang="nl-BE" sz="2800" dirty="0" err="1"/>
              <a:t>weakened</a:t>
            </a:r>
            <a:endParaRPr lang="nl-BE" sz="2800" dirty="0"/>
          </a:p>
          <a:p>
            <a:r>
              <a:rPr lang="nl-BE" sz="2800" dirty="0" err="1"/>
              <a:t>Tusk</a:t>
            </a:r>
            <a:r>
              <a:rPr lang="nl-BE" sz="2800" dirty="0"/>
              <a:t> </a:t>
            </a:r>
            <a:r>
              <a:rPr lang="nl-BE" sz="2800" dirty="0" err="1"/>
              <a:t>and</a:t>
            </a:r>
            <a:r>
              <a:rPr lang="nl-BE" sz="2800" dirty="0"/>
              <a:t> </a:t>
            </a:r>
            <a:r>
              <a:rPr lang="nl-BE" sz="2800" dirty="0" err="1"/>
              <a:t>Meloni</a:t>
            </a:r>
            <a:r>
              <a:rPr lang="nl-BE" sz="2800" dirty="0"/>
              <a:t> </a:t>
            </a:r>
            <a:r>
              <a:rPr lang="nl-BE" sz="2800" dirty="0" err="1"/>
              <a:t>strengthened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15448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883E0A-D5AA-3557-E28B-98173E5DC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+/- 100 </a:t>
            </a:r>
            <a:r>
              <a:rPr lang="nl-BE" dirty="0" err="1"/>
              <a:t>MEPs</a:t>
            </a:r>
            <a:r>
              <a:rPr lang="nl-BE" dirty="0"/>
              <a:t> (</a:t>
            </a:r>
            <a:r>
              <a:rPr lang="nl-BE" dirty="0" err="1"/>
              <a:t>Fidesz</a:t>
            </a:r>
            <a:r>
              <a:rPr lang="nl-BE" dirty="0"/>
              <a:t>, M5S etc.) </a:t>
            </a:r>
            <a:r>
              <a:rPr lang="nl-BE" dirty="0" err="1"/>
              <a:t>still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to </a:t>
            </a:r>
            <a:r>
              <a:rPr lang="nl-BE" dirty="0" err="1"/>
              <a:t>decide</a:t>
            </a:r>
            <a:endParaRPr lang="nl-BE" dirty="0"/>
          </a:p>
          <a:p>
            <a:r>
              <a:rPr lang="en-GB" dirty="0"/>
              <a:t>No more ‘progressive’ majority left from/without the EPP </a:t>
            </a:r>
          </a:p>
          <a:p>
            <a:r>
              <a:rPr lang="nl-BE" dirty="0"/>
              <a:t>EPP + ECR + ID = theoretical </a:t>
            </a:r>
            <a:r>
              <a:rPr lang="nl-BE" dirty="0" err="1"/>
              <a:t>majority</a:t>
            </a:r>
            <a:r>
              <a:rPr lang="nl-BE" dirty="0"/>
              <a:t> on the right</a:t>
            </a:r>
          </a:p>
          <a:p>
            <a:r>
              <a:rPr lang="nl-BE" dirty="0"/>
              <a:t>EPP + </a:t>
            </a:r>
            <a:r>
              <a:rPr lang="nl-BE" dirty="0" err="1"/>
              <a:t>Socialists</a:t>
            </a:r>
            <a:r>
              <a:rPr lang="nl-BE" dirty="0"/>
              <a:t> + </a:t>
            </a:r>
            <a:r>
              <a:rPr lang="nl-BE" dirty="0" err="1"/>
              <a:t>Liberals</a:t>
            </a:r>
            <a:r>
              <a:rPr lang="nl-BE" dirty="0"/>
              <a:t> = </a:t>
            </a:r>
            <a:r>
              <a:rPr lang="nl-BE" dirty="0" err="1"/>
              <a:t>still</a:t>
            </a:r>
            <a:r>
              <a:rPr lang="nl-BE" dirty="0"/>
              <a:t> +/- 55% </a:t>
            </a:r>
            <a:r>
              <a:rPr lang="nl-BE" dirty="0" err="1"/>
              <a:t>majority</a:t>
            </a:r>
            <a:r>
              <a:rPr lang="nl-BE" dirty="0"/>
              <a:t> (</a:t>
            </a:r>
            <a:r>
              <a:rPr lang="nl-BE" dirty="0" err="1"/>
              <a:t>core</a:t>
            </a:r>
            <a:r>
              <a:rPr lang="nl-BE" dirty="0"/>
              <a:t> </a:t>
            </a:r>
            <a:r>
              <a:rPr lang="nl-BE" dirty="0" err="1"/>
              <a:t>stability</a:t>
            </a:r>
            <a:r>
              <a:rPr lang="nl-BE" dirty="0"/>
              <a:t>)</a:t>
            </a:r>
          </a:p>
          <a:p>
            <a:r>
              <a:rPr lang="nl-BE" dirty="0"/>
              <a:t>EPP + </a:t>
            </a:r>
            <a:r>
              <a:rPr lang="nl-BE" dirty="0" err="1"/>
              <a:t>Socialists</a:t>
            </a:r>
            <a:r>
              <a:rPr lang="nl-BE" dirty="0"/>
              <a:t> + </a:t>
            </a:r>
            <a:r>
              <a:rPr lang="nl-BE" dirty="0" err="1"/>
              <a:t>Liberals</a:t>
            </a:r>
            <a:r>
              <a:rPr lang="nl-BE" dirty="0"/>
              <a:t> + </a:t>
            </a:r>
            <a:r>
              <a:rPr lang="nl-BE" dirty="0" err="1"/>
              <a:t>some</a:t>
            </a:r>
            <a:r>
              <a:rPr lang="nl-BE" dirty="0"/>
              <a:t> Greens + </a:t>
            </a:r>
            <a:r>
              <a:rPr lang="nl-BE" dirty="0" err="1"/>
              <a:t>some</a:t>
            </a:r>
            <a:r>
              <a:rPr lang="nl-BE" dirty="0"/>
              <a:t> ECR (</a:t>
            </a:r>
            <a:r>
              <a:rPr lang="nl-BE" dirty="0" err="1"/>
              <a:t>Fratelli</a:t>
            </a:r>
            <a:r>
              <a:rPr lang="nl-BE" dirty="0"/>
              <a:t> </a:t>
            </a:r>
            <a:r>
              <a:rPr lang="nl-BE" dirty="0" err="1"/>
              <a:t>d’Italia</a:t>
            </a:r>
            <a:r>
              <a:rPr lang="nl-BE" dirty="0"/>
              <a:t>, ODS </a:t>
            </a:r>
            <a:r>
              <a:rPr lang="nl-BE" dirty="0" err="1"/>
              <a:t>and</a:t>
            </a:r>
            <a:r>
              <a:rPr lang="nl-BE" dirty="0"/>
              <a:t> N-VA) = VDL </a:t>
            </a:r>
            <a:r>
              <a:rPr lang="nl-BE" dirty="0" err="1"/>
              <a:t>majority</a:t>
            </a:r>
            <a:r>
              <a:rPr lang="nl-BE" dirty="0"/>
              <a:t>? (pro-European, pro-Ukraine, pro-</a:t>
            </a:r>
            <a:r>
              <a:rPr lang="nl-BE" dirty="0" err="1"/>
              <a:t>democracy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rule</a:t>
            </a:r>
            <a:r>
              <a:rPr lang="nl-BE" dirty="0"/>
              <a:t> of </a:t>
            </a:r>
            <a:r>
              <a:rPr lang="nl-BE" dirty="0" err="1"/>
              <a:t>law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pro-</a:t>
            </a:r>
            <a:r>
              <a:rPr lang="nl-BE" dirty="0" err="1"/>
              <a:t>transatlantic</a:t>
            </a:r>
            <a:r>
              <a:rPr lang="nl-BE" dirty="0"/>
              <a:t> cooperation)</a:t>
            </a:r>
          </a:p>
          <a:p>
            <a:r>
              <a:rPr lang="nl-BE" dirty="0"/>
              <a:t>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863977-D49E-F583-ED8A-4C830233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Parliament’s</a:t>
            </a:r>
            <a:r>
              <a:rPr lang="nl-BE" dirty="0"/>
              <a:t> new </a:t>
            </a:r>
            <a:r>
              <a:rPr lang="nl-BE" dirty="0" err="1"/>
              <a:t>balance</a:t>
            </a:r>
            <a:r>
              <a:rPr lang="nl-BE" dirty="0"/>
              <a:t> of power</a:t>
            </a:r>
          </a:p>
        </p:txBody>
      </p:sp>
    </p:spTree>
    <p:extLst>
      <p:ext uri="{BB962C8B-B14F-4D97-AF65-F5344CB8AC3E}">
        <p14:creationId xmlns:p14="http://schemas.microsoft.com/office/powerpoint/2010/main" val="125389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3FEE03-F622-D473-0D26-CA75B038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60" y="1586429"/>
            <a:ext cx="5000213" cy="353491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3866E-9132-5131-5884-948050F0D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264" y="624937"/>
            <a:ext cx="6693453" cy="517945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7129849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1276</Words>
  <Application>Microsoft Office PowerPoint</Application>
  <PresentationFormat>Widescreen</PresentationFormat>
  <Paragraphs>122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Martina Plantijn</vt:lpstr>
      <vt:lpstr>Open Sans</vt:lpstr>
      <vt:lpstr>Roboto</vt:lpstr>
      <vt:lpstr>Times New Roman</vt:lpstr>
      <vt:lpstr>Wingdings</vt:lpstr>
      <vt:lpstr>KU Leuven</vt:lpstr>
      <vt:lpstr>KU Leuven Sedes</vt:lpstr>
      <vt:lpstr>European Parliament Elections 2024: What to remember and to expect?   4 July 2024</vt:lpstr>
      <vt:lpstr>10 points (1 macro + 4 meso + 5 micro)</vt:lpstr>
      <vt:lpstr>Macro: pro-Ukraine versus pro-Russia</vt:lpstr>
      <vt:lpstr>Meso: 4 P’s</vt:lpstr>
      <vt:lpstr>Micro: 5 conclusions (1/2)</vt:lpstr>
      <vt:lpstr>Micro: 5 conclusions (2/2)</vt:lpstr>
      <vt:lpstr>Ursula von der Leyen</vt:lpstr>
      <vt:lpstr>Parliament’s new balance of power</vt:lpstr>
      <vt:lpstr>PowerPoint Presentation</vt:lpstr>
      <vt:lpstr>European Parliament Elections 2024: What to remember and to expect?   4 July 2024</vt:lpstr>
      <vt:lpstr>EPP perspective</vt:lpstr>
      <vt:lpstr>Policies</vt:lpstr>
      <vt:lpstr>What role for extreme right/left?</vt:lpstr>
      <vt:lpstr>Next crucial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2024-06-26T12:34:42Z</dcterms:modified>
</cp:coreProperties>
</file>