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"/>
  </p:notesMasterIdLst>
  <p:sldIdLst>
    <p:sldId id="256" r:id="rId2"/>
    <p:sldId id="281" r:id="rId3"/>
    <p:sldId id="282" r:id="rId4"/>
    <p:sldId id="279" r:id="rId5"/>
    <p:sldId id="278" r:id="rId6"/>
    <p:sldId id="273" r:id="rId7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7E7"/>
    <a:srgbClr val="ABB8C3"/>
    <a:srgbClr val="18539F"/>
    <a:srgbClr val="FF6900"/>
    <a:srgbClr val="A9B8C3"/>
    <a:srgbClr val="F59794"/>
    <a:srgbClr val="FCB900"/>
    <a:srgbClr val="E7E9F0"/>
    <a:srgbClr val="EEEEEE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2D2212-7702-4ADB-8E0D-374270CD37BB}" v="2" dt="2025-01-06T21:51:40.4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4" autoAdjust="0"/>
    <p:restoredTop sz="94582"/>
  </p:normalViewPr>
  <p:slideViewPr>
    <p:cSldViewPr snapToGrid="0">
      <p:cViewPr>
        <p:scale>
          <a:sx n="109" d="100"/>
          <a:sy n="109" d="100"/>
        </p:scale>
        <p:origin x="-472" y="4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7C33F-88B0-494D-97E3-8340878FB09F}" type="datetimeFigureOut">
              <a:rPr lang="en-BE" smtClean="0"/>
              <a:t>07/01/2025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AB6ECD-3D85-4558-B532-087A4FA833A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248495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07436FF6-BDE1-D2D5-B79C-4626EFF054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7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45726" y="461168"/>
            <a:ext cx="2552700" cy="1143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EF73AA6D-577C-3815-AFEA-DF8C50BBEC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E47F697-D48F-B61E-2F1E-5203416737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10594A33-DDAF-3BA3-77CF-C5C8165B57C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5407021"/>
            <a:ext cx="2271713" cy="365125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date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3583671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_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D1C65D-EB82-D5FF-D377-F8FB8A92D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89DACF-960C-D3B7-889A-BBA36C4055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8EC995-41C2-45A2-A9D0-FDC97933B7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6E4C51-D2D1-C420-60B1-555C4E5271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B26B77-C6BB-49BE-5B08-1D219D7B4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A074-F320-4D8D-94CF-B1FB05289A69}" type="datetimeFigureOut">
              <a:rPr lang="en-BE" smtClean="0"/>
              <a:t>07/01/2025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911180-94D2-D82E-F333-8F7BC286C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07BFAF-C53D-7BC5-7F3B-F825C54BC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A49D0-ACB3-4981-B7BC-C7E8D5CEF614}" type="slidenum">
              <a:rPr lang="en-BE" smtClean="0"/>
              <a:t>‹#›</a:t>
            </a:fld>
            <a:endParaRPr lang="en-BE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CC9BE23-1B5E-A17B-B0B4-915434DC0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16665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98295C75-68F0-B23E-C214-263452294F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6201" y="451643"/>
            <a:ext cx="256222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219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0BAAE-0FA7-C8B5-C58B-AF6C3ABB3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AD0030-0353-54D4-8919-B4B3CD04F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57400"/>
            <a:ext cx="6172200" cy="38036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ABB1E8-9A62-D793-EC29-6C3211DED9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F58A5B-67A0-7F00-57F5-F64B76FDA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A074-F320-4D8D-94CF-B1FB05289A69}" type="datetimeFigureOut">
              <a:rPr lang="en-BE" smtClean="0"/>
              <a:t>07/01/2025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F2BE67-E5C2-F9EB-2A95-AD73C57B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777366-A3F5-1AC1-562C-B55DCE5AF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A49D0-ACB3-4981-B7BC-C7E8D5CEF614}" type="slidenum">
              <a:rPr lang="en-BE" smtClean="0"/>
              <a:t>‹#›</a:t>
            </a:fld>
            <a:endParaRPr lang="en-BE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F980F2D0-75C4-1ABF-941A-4F74421900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6201" y="451643"/>
            <a:ext cx="256222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670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C4D69-A0EC-0C2F-80C0-67BEA7548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3C239F-F064-9052-9E83-9F647D4665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2049462"/>
            <a:ext cx="6172200" cy="38115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8872FE-84A0-8007-B5ED-B2A4E05C6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2BF2D-0474-65AD-25EA-0E04C3751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A074-F320-4D8D-94CF-B1FB05289A69}" type="datetimeFigureOut">
              <a:rPr lang="en-BE" smtClean="0"/>
              <a:t>07/01/2025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37A00C-077A-0F78-D23A-AE66DEFC7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B5FC16-4C1E-4288-CB72-D1B5A726F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A49D0-ACB3-4981-B7BC-C7E8D5CEF614}" type="slidenum">
              <a:rPr lang="en-BE" smtClean="0"/>
              <a:t>‹#›</a:t>
            </a:fld>
            <a:endParaRPr lang="en-BE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A5F0D96-6A6F-EBB2-F6F4-6E483C877E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6201" y="451643"/>
            <a:ext cx="256222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383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DE58E83-0E4E-1F79-8B66-984A1D10ED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766218"/>
            <a:ext cx="10515600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Section Title</a:t>
            </a:r>
            <a:endParaRPr lang="en-BE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AF07D1B8-7171-E3AA-CFFD-4AD524B239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7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45726" y="461168"/>
            <a:ext cx="25527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2515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Divi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DE58E83-0E4E-1F79-8B66-984A1D10ED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766218"/>
            <a:ext cx="10515600" cy="1325563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Section Title</a:t>
            </a:r>
            <a:endParaRPr lang="en-BE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AF07D1B8-7171-E3AA-CFFD-4AD524B239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7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45726" y="461168"/>
            <a:ext cx="25527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47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7ABF47-782D-3AD8-AA83-366962376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A074-F320-4D8D-94CF-B1FB05289A69}" type="datetimeFigureOut">
              <a:rPr lang="en-BE" smtClean="0"/>
              <a:t>07/01/2025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AC5E04-5B7B-968F-40D5-F3C152CCA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5F12D8-FC56-0B73-D30A-6A6FD3E1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A49D0-ACB3-4981-B7BC-C7E8D5CEF614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212614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5DE14-7CFF-DAD9-75BD-558B448BD6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028B99-93AB-6F3F-979F-E6C0BE37F7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CFB79-3F2C-642B-A0A4-457C00F9E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2CFB1-9AB8-3C4B-ADBD-276458E4EF54}" type="datetimeFigureOut">
              <a:rPr lang="en-BE" smtClean="0"/>
              <a:t>07/01/2025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63765-9ED9-154A-0F95-22DEB3476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1D9C1-0024-BF00-C5FB-640F58400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DD066-7726-3A4F-B9EB-1CBD5449803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885447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 ESU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7CBD98-4F55-D299-F193-248C6F31E547}"/>
              </a:ext>
            </a:extLst>
          </p:cNvPr>
          <p:cNvSpPr/>
          <p:nvPr userDrawn="1"/>
        </p:nvSpPr>
        <p:spPr>
          <a:xfrm>
            <a:off x="0" y="0"/>
            <a:ext cx="6172200" cy="6857999"/>
          </a:xfrm>
          <a:prstGeom prst="rect">
            <a:avLst/>
          </a:prstGeom>
          <a:solidFill>
            <a:srgbClr val="0054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C18514-CFE7-7456-9B6E-46A91B68B8C1}"/>
              </a:ext>
            </a:extLst>
          </p:cNvPr>
          <p:cNvSpPr txBox="1"/>
          <p:nvPr userDrawn="1"/>
        </p:nvSpPr>
        <p:spPr>
          <a:xfrm>
            <a:off x="838200" y="375378"/>
            <a:ext cx="5181600" cy="132556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sz="44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Table of Content</a:t>
            </a:r>
            <a:endParaRPr lang="en-BE" sz="44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E5D70-60D0-2F88-53D6-9C6DCB72AD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BE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BB184-DE50-4EB2-B989-E5552C834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BE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F0DBB29A-D86B-D61A-1AFB-3553C9FF6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6201" y="451643"/>
            <a:ext cx="256222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06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able of Content ESU MIX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68E1BEE-44CB-11AA-A8C6-71277C6F1F41}"/>
              </a:ext>
            </a:extLst>
          </p:cNvPr>
          <p:cNvSpPr/>
          <p:nvPr userDrawn="1"/>
        </p:nvSpPr>
        <p:spPr>
          <a:xfrm>
            <a:off x="6019800" y="1"/>
            <a:ext cx="6172200" cy="6857999"/>
          </a:xfrm>
          <a:prstGeom prst="rect">
            <a:avLst/>
          </a:prstGeom>
          <a:solidFill>
            <a:srgbClr val="0054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7CBD98-4F55-D299-F193-248C6F31E547}"/>
              </a:ext>
            </a:extLst>
          </p:cNvPr>
          <p:cNvSpPr/>
          <p:nvPr userDrawn="1"/>
        </p:nvSpPr>
        <p:spPr>
          <a:xfrm>
            <a:off x="0" y="0"/>
            <a:ext cx="6172200" cy="6858000"/>
          </a:xfrm>
          <a:prstGeom prst="rect">
            <a:avLst/>
          </a:prstGeom>
          <a:solidFill>
            <a:srgbClr val="FBBD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C18514-CFE7-7456-9B6E-46A91B68B8C1}"/>
              </a:ext>
            </a:extLst>
          </p:cNvPr>
          <p:cNvSpPr txBox="1"/>
          <p:nvPr userDrawn="1"/>
        </p:nvSpPr>
        <p:spPr>
          <a:xfrm>
            <a:off x="838200" y="375378"/>
            <a:ext cx="5181600" cy="132556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Table of Content</a:t>
            </a:r>
            <a:endParaRPr lang="en-BE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E5D70-60D0-2F88-53D6-9C6DCB72AD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BB184-DE50-4EB2-B989-E5552C834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BE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81CC5858-2294-C37B-AC29-5AAE75F49F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7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45726" y="461168"/>
            <a:ext cx="25527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859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ble of Content ESU MI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68E1BEE-44CB-11AA-A8C6-71277C6F1F41}"/>
              </a:ext>
            </a:extLst>
          </p:cNvPr>
          <p:cNvSpPr/>
          <p:nvPr userDrawn="1"/>
        </p:nvSpPr>
        <p:spPr>
          <a:xfrm>
            <a:off x="6019800" y="1"/>
            <a:ext cx="6172200" cy="6857999"/>
          </a:xfrm>
          <a:prstGeom prst="rect">
            <a:avLst/>
          </a:prstGeom>
          <a:solidFill>
            <a:srgbClr val="0054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7CBD98-4F55-D299-F193-248C6F31E547}"/>
              </a:ext>
            </a:extLst>
          </p:cNvPr>
          <p:cNvSpPr/>
          <p:nvPr userDrawn="1"/>
        </p:nvSpPr>
        <p:spPr>
          <a:xfrm>
            <a:off x="0" y="-1"/>
            <a:ext cx="6172200" cy="6857999"/>
          </a:xfrm>
          <a:prstGeom prst="rect">
            <a:avLst/>
          </a:prstGeom>
          <a:solidFill>
            <a:srgbClr val="EFF4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C18514-CFE7-7456-9B6E-46A91B68B8C1}"/>
              </a:ext>
            </a:extLst>
          </p:cNvPr>
          <p:cNvSpPr txBox="1"/>
          <p:nvPr userDrawn="1"/>
        </p:nvSpPr>
        <p:spPr>
          <a:xfrm>
            <a:off x="838200" y="375378"/>
            <a:ext cx="5181600" cy="132556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Table of Content</a:t>
            </a:r>
            <a:endParaRPr lang="en-BE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E5D70-60D0-2F88-53D6-9C6DCB72AD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BB184-DE50-4EB2-B989-E5552C834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BE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81CC5858-2294-C37B-AC29-5AAE75F49F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7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45726" y="461168"/>
            <a:ext cx="25527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00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plit-pane-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68E1BEE-44CB-11AA-A8C6-71277C6F1F41}"/>
              </a:ext>
            </a:extLst>
          </p:cNvPr>
          <p:cNvSpPr/>
          <p:nvPr userDrawn="1"/>
        </p:nvSpPr>
        <p:spPr>
          <a:xfrm>
            <a:off x="6019800" y="1"/>
            <a:ext cx="6172200" cy="6857999"/>
          </a:xfrm>
          <a:prstGeom prst="rect">
            <a:avLst/>
          </a:prstGeom>
          <a:solidFill>
            <a:srgbClr val="0054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D7CBD98-4F55-D299-F193-248C6F31E547}"/>
              </a:ext>
            </a:extLst>
          </p:cNvPr>
          <p:cNvSpPr/>
          <p:nvPr userDrawn="1"/>
        </p:nvSpPr>
        <p:spPr>
          <a:xfrm>
            <a:off x="0" y="-1"/>
            <a:ext cx="6172200" cy="6857999"/>
          </a:xfrm>
          <a:prstGeom prst="rect">
            <a:avLst/>
          </a:prstGeom>
          <a:solidFill>
            <a:srgbClr val="EFF4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E5D70-60D0-2F88-53D6-9C6DCB72AD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BB184-DE50-4EB2-B989-E5552C834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BE" dirty="0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81CC5858-2294-C37B-AC29-5AAE75F49F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7000"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45726" y="461168"/>
            <a:ext cx="2552700" cy="11430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50B01AA8-1EFA-29D6-2731-9289153FF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28664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 ESU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7CBD98-4F55-D299-F193-248C6F31E547}"/>
              </a:ext>
            </a:extLst>
          </p:cNvPr>
          <p:cNvSpPr/>
          <p:nvPr userDrawn="1"/>
        </p:nvSpPr>
        <p:spPr>
          <a:xfrm>
            <a:off x="0" y="0"/>
            <a:ext cx="6172200" cy="6858000"/>
          </a:xfrm>
          <a:prstGeom prst="rect">
            <a:avLst/>
          </a:prstGeom>
          <a:solidFill>
            <a:srgbClr val="FBBD5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C18514-CFE7-7456-9B6E-46A91B68B8C1}"/>
              </a:ext>
            </a:extLst>
          </p:cNvPr>
          <p:cNvSpPr txBox="1"/>
          <p:nvPr userDrawn="1"/>
        </p:nvSpPr>
        <p:spPr>
          <a:xfrm>
            <a:off x="838200" y="375378"/>
            <a:ext cx="5181600" cy="132556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Table of Content</a:t>
            </a:r>
            <a:endParaRPr lang="en-BE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E5D70-60D0-2F88-53D6-9C6DCB72AD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BB184-DE50-4EB2-B989-E5552C834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BE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F0DBB29A-D86B-D61A-1AFB-3553C9FF6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6201" y="451643"/>
            <a:ext cx="256222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057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of Content ESU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D7CBD98-4F55-D299-F193-248C6F31E547}"/>
              </a:ext>
            </a:extLst>
          </p:cNvPr>
          <p:cNvSpPr/>
          <p:nvPr userDrawn="1"/>
        </p:nvSpPr>
        <p:spPr>
          <a:xfrm>
            <a:off x="0" y="0"/>
            <a:ext cx="6172200" cy="6857999"/>
          </a:xfrm>
          <a:prstGeom prst="rect">
            <a:avLst/>
          </a:prstGeom>
          <a:solidFill>
            <a:srgbClr val="EFF4F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BE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C18514-CFE7-7456-9B6E-46A91B68B8C1}"/>
              </a:ext>
            </a:extLst>
          </p:cNvPr>
          <p:cNvSpPr txBox="1"/>
          <p:nvPr userDrawn="1"/>
        </p:nvSpPr>
        <p:spPr>
          <a:xfrm>
            <a:off x="838200" y="375378"/>
            <a:ext cx="5181600" cy="132556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Table of Content</a:t>
            </a:r>
            <a:endParaRPr lang="en-BE" sz="4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E5D70-60D0-2F88-53D6-9C6DCB72AD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BB184-DE50-4EB2-B989-E5552C834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BE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F0DBB29A-D86B-D61A-1AFB-3553C9FF6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6201" y="451643"/>
            <a:ext cx="256222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70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ene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7C87F-0883-1F52-BD5C-4FF59582F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16665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E5D70-60D0-2F88-53D6-9C6DCB72AD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BB184-DE50-4EB2-B989-E5552C834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A074-F320-4D8D-94CF-B1FB05289A69}" type="datetimeFigureOut">
              <a:rPr lang="en-BE" smtClean="0"/>
              <a:t>07/01/2025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F0771-0D0E-3C72-358C-685409952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AB6C5C-D8EF-AAEC-03CC-BB9F65FE3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A49D0-ACB3-4981-B7BC-C7E8D5CEF614}" type="slidenum">
              <a:rPr lang="en-BE" smtClean="0"/>
              <a:t>‹#›</a:t>
            </a:fld>
            <a:endParaRPr lang="en-BE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F0DBB29A-D86B-D61A-1AFB-3553C9FF67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6201" y="451643"/>
            <a:ext cx="256222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811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2F7B4-6FB1-A3B5-262B-8E9A108C5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08508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BA4127-F27A-16F8-96FB-C46B5A21E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CA074-F320-4D8D-94CF-B1FB05289A69}" type="datetimeFigureOut">
              <a:rPr lang="en-BE" smtClean="0"/>
              <a:t>07/01/2025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2AFB3-0B5D-0F80-DAF6-4F2F96CF7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944C6-236E-7DE7-CB53-694224035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A49D0-ACB3-4981-B7BC-C7E8D5CEF614}" type="slidenum">
              <a:rPr lang="en-BE" smtClean="0"/>
              <a:t>‹#›</a:t>
            </a:fld>
            <a:endParaRPr lang="en-BE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D254696-FEF3-E4DF-80CE-32B104FB41A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68720" y="1825625"/>
            <a:ext cx="508508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1667DCB-2175-0827-A962-D6CAF7913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16665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4E9BE4FA-6007-AD3F-C500-39BD897660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6201" y="451643"/>
            <a:ext cx="2562225" cy="115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153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8703EE-3571-D50E-8B54-734C98086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C78471-418C-1DF5-AD4C-1E9630C82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AD4A3-6232-5FF6-D59D-25AEDD5511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CA074-F320-4D8D-94CF-B1FB05289A69}" type="datetimeFigureOut">
              <a:rPr lang="en-BE" smtClean="0"/>
              <a:t>07/01/2025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CC02D-563D-F712-86B1-B4E7DBD9B3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38A99-A015-E22D-E86B-46CA8E776C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A49D0-ACB3-4981-B7BC-C7E8D5CEF614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130997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6" r:id="rId3"/>
    <p:sldLayoutId id="2147483675" r:id="rId4"/>
    <p:sldLayoutId id="2147483680" r:id="rId5"/>
    <p:sldLayoutId id="2147483673" r:id="rId6"/>
    <p:sldLayoutId id="2147483664" r:id="rId7"/>
    <p:sldLayoutId id="2147483672" r:id="rId8"/>
    <p:sldLayoutId id="2147483662" r:id="rId9"/>
    <p:sldLayoutId id="2147483665" r:id="rId10"/>
    <p:sldLayoutId id="2147483668" r:id="rId11"/>
    <p:sldLayoutId id="2147483669" r:id="rId12"/>
    <p:sldLayoutId id="2147483677" r:id="rId13"/>
    <p:sldLayoutId id="2147483681" r:id="rId14"/>
    <p:sldLayoutId id="2147483667" r:id="rId15"/>
    <p:sldLayoutId id="2147483678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svg"/><Relationship Id="rId3" Type="http://schemas.openxmlformats.org/officeDocument/2006/relationships/image" Target="../media/image7.svg"/><Relationship Id="rId7" Type="http://schemas.openxmlformats.org/officeDocument/2006/relationships/image" Target="../media/image11.sv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sv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svg"/><Relationship Id="rId14" Type="http://schemas.openxmlformats.org/officeDocument/2006/relationships/image" Target="../media/image18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sv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22.sv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svg"/><Relationship Id="rId4" Type="http://schemas.openxmlformats.org/officeDocument/2006/relationships/image" Target="../media/image20.svg"/><Relationship Id="rId9" Type="http://schemas.openxmlformats.org/officeDocument/2006/relationships/image" Target="../media/image25.png"/><Relationship Id="rId14" Type="http://schemas.openxmlformats.org/officeDocument/2006/relationships/image" Target="../media/image30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5FE403-B546-81A5-89AE-C3FEE0E190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69276" y="2376277"/>
            <a:ext cx="5307778" cy="391740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18539F"/>
                </a:solidFill>
                <a:latin typeface="+mj-lt"/>
              </a:rPr>
              <a:t>The ESU is a member association of the EPP</a:t>
            </a:r>
          </a:p>
        </p:txBody>
      </p:sp>
      <p:pic>
        <p:nvPicPr>
          <p:cNvPr id="5" name="Picture 4" descr="A blue and yellow logo&#10;&#10;Description automatically generated">
            <a:extLst>
              <a:ext uri="{FF2B5EF4-FFF2-40B4-BE49-F238E27FC236}">
                <a16:creationId xmlns:a16="http://schemas.microsoft.com/office/drawing/2014/main" id="{691CF162-5680-174B-7606-3CFF51AA17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1201" y="649197"/>
            <a:ext cx="1970755" cy="931182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A429A7AE-0A39-53FB-82B7-87DADDE6B5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6966" y="380475"/>
            <a:ext cx="4203327" cy="188208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7275FEF2-8C27-6385-DA88-7C1A18CEBACE}"/>
              </a:ext>
            </a:extLst>
          </p:cNvPr>
          <p:cNvSpPr txBox="1"/>
          <p:nvPr/>
        </p:nvSpPr>
        <p:spPr>
          <a:xfrm>
            <a:off x="3848104" y="4879179"/>
            <a:ext cx="47098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BE" sz="2000" dirty="0">
                <a:solidFill>
                  <a:srgbClr val="18539F"/>
                </a:solidFill>
                <a:latin typeface="+mj-lt"/>
              </a:rPr>
              <a:t>14.01.2025 – EPP Political Assembly</a:t>
            </a:r>
          </a:p>
          <a:p>
            <a:r>
              <a:rPr lang="en-US" sz="2000" dirty="0">
                <a:solidFill>
                  <a:srgbClr val="18539F"/>
                </a:solidFill>
                <a:latin typeface="+mj-lt"/>
              </a:rPr>
              <a:t>Patrick </a:t>
            </a:r>
            <a:r>
              <a:rPr lang="en-US" sz="2000" dirty="0" err="1">
                <a:solidFill>
                  <a:srgbClr val="18539F"/>
                </a:solidFill>
                <a:latin typeface="+mj-lt"/>
              </a:rPr>
              <a:t>Penninckx</a:t>
            </a:r>
            <a:r>
              <a:rPr lang="en-US" sz="2000" dirty="0">
                <a:solidFill>
                  <a:srgbClr val="18539F"/>
                </a:solidFill>
                <a:latin typeface="+mj-lt"/>
              </a:rPr>
              <a:t> - ESU Secretary General </a:t>
            </a:r>
            <a:endParaRPr lang="en-BE" sz="2000" dirty="0">
              <a:solidFill>
                <a:srgbClr val="18539F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E13CE03-3546-07A1-0150-1BE4021BCD95}"/>
              </a:ext>
            </a:extLst>
          </p:cNvPr>
          <p:cNvSpPr txBox="1"/>
          <p:nvPr/>
        </p:nvSpPr>
        <p:spPr>
          <a:xfrm>
            <a:off x="2799687" y="3531210"/>
            <a:ext cx="70527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18539F"/>
                </a:solidFill>
              </a:rPr>
              <a:t>ESU - Strategic Action Plan/ Horizon 2030</a:t>
            </a:r>
          </a:p>
        </p:txBody>
      </p:sp>
    </p:spTree>
    <p:extLst>
      <p:ext uri="{BB962C8B-B14F-4D97-AF65-F5344CB8AC3E}">
        <p14:creationId xmlns:p14="http://schemas.microsoft.com/office/powerpoint/2010/main" val="14504603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E524360-DABA-0D3C-EDA2-6580850455E5}"/>
              </a:ext>
            </a:extLst>
          </p:cNvPr>
          <p:cNvSpPr txBox="1"/>
          <p:nvPr/>
        </p:nvSpPr>
        <p:spPr>
          <a:xfrm>
            <a:off x="740780" y="2719828"/>
            <a:ext cx="3047177" cy="779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r">
              <a:lnSpc>
                <a:spcPct val="115000"/>
              </a:lnSpc>
              <a:buFont typeface="+mj-lt"/>
              <a:buAutoNum type="arabicPeriod"/>
            </a:pPr>
            <a:r>
              <a:rPr lang="nl-NL" sz="2000" b="1" kern="100" dirty="0">
                <a:solidFill>
                  <a:srgbClr val="FCB900"/>
                </a:solidFill>
                <a:effectLst/>
              </a:rPr>
              <a:t>Active senior </a:t>
            </a:r>
            <a:r>
              <a:rPr lang="nl-NL" sz="2000" b="1" kern="100" dirty="0" err="1">
                <a:solidFill>
                  <a:srgbClr val="FCB900"/>
                </a:solidFill>
                <a:effectLst/>
              </a:rPr>
              <a:t>citizenship</a:t>
            </a:r>
            <a:endParaRPr lang="nl-NL" sz="2000" b="1" kern="100" dirty="0">
              <a:solidFill>
                <a:srgbClr val="FCB900"/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EBA0DDB-056F-16EC-5A51-F1B11E42C74F}"/>
              </a:ext>
            </a:extLst>
          </p:cNvPr>
          <p:cNvSpPr txBox="1"/>
          <p:nvPr/>
        </p:nvSpPr>
        <p:spPr>
          <a:xfrm>
            <a:off x="740780" y="4136526"/>
            <a:ext cx="3047177" cy="779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r">
              <a:lnSpc>
                <a:spcPct val="115000"/>
              </a:lnSpc>
              <a:buFont typeface="+mj-lt"/>
              <a:buAutoNum type="arabicPeriod" startAt="2"/>
            </a:pPr>
            <a:r>
              <a:rPr lang="en-US" sz="2000" b="1" kern="100" dirty="0">
                <a:solidFill>
                  <a:srgbClr val="F59794"/>
                </a:solidFill>
              </a:rPr>
              <a:t>V</a:t>
            </a:r>
            <a:r>
              <a:rPr lang="en-US" sz="2000" b="1" kern="100" dirty="0">
                <a:solidFill>
                  <a:srgbClr val="F59794"/>
                </a:solidFill>
                <a:effectLst/>
              </a:rPr>
              <a:t>isibility and positive view on ageing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05FDF2-EDE9-10C1-86D9-41CFE62280DE}"/>
              </a:ext>
            </a:extLst>
          </p:cNvPr>
          <p:cNvSpPr txBox="1"/>
          <p:nvPr/>
        </p:nvSpPr>
        <p:spPr>
          <a:xfrm>
            <a:off x="740780" y="5516418"/>
            <a:ext cx="3047177" cy="7820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r">
              <a:lnSpc>
                <a:spcPct val="115000"/>
              </a:lnSpc>
              <a:buFont typeface="+mj-lt"/>
              <a:buAutoNum type="arabicPeriod" startAt="3"/>
            </a:pPr>
            <a:r>
              <a:rPr lang="en-US" sz="2000" b="1" kern="100" dirty="0">
                <a:solidFill>
                  <a:srgbClr val="FF6900"/>
                </a:solidFill>
                <a:effectLst/>
              </a:rPr>
              <a:t>Active ageing and inclusive participation</a:t>
            </a:r>
            <a:endParaRPr lang="en-BE" sz="2400" b="1" kern="100" dirty="0">
              <a:solidFill>
                <a:srgbClr val="FF69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CC10CE-A429-FE33-94D7-81E3F73D3F32}"/>
              </a:ext>
            </a:extLst>
          </p:cNvPr>
          <p:cNvSpPr txBox="1"/>
          <p:nvPr/>
        </p:nvSpPr>
        <p:spPr>
          <a:xfrm>
            <a:off x="8428746" y="2719828"/>
            <a:ext cx="3047177" cy="779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 startAt="4"/>
            </a:pPr>
            <a:r>
              <a:rPr lang="nl-NL" sz="2000" b="1" kern="1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Media, digital </a:t>
            </a:r>
            <a:r>
              <a:rPr lang="nl-NL" sz="2000" b="1" kern="1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and</a:t>
            </a:r>
            <a:r>
              <a:rPr lang="nl-NL" sz="2000" b="1" kern="1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 AI </a:t>
            </a:r>
            <a:r>
              <a:rPr lang="nl-NL" sz="2000" b="1" kern="10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literacy</a:t>
            </a:r>
            <a:endParaRPr lang="nl-NL" sz="2000" b="1" kern="1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44D132-86BC-0847-48DC-8C5FF58735E7}"/>
              </a:ext>
            </a:extLst>
          </p:cNvPr>
          <p:cNvSpPr txBox="1"/>
          <p:nvPr/>
        </p:nvSpPr>
        <p:spPr>
          <a:xfrm>
            <a:off x="8428746" y="4136526"/>
            <a:ext cx="3047177" cy="1133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rabicPeriod" startAt="5"/>
            </a:pPr>
            <a:r>
              <a:rPr lang="nl-NL" sz="2000" b="1" kern="100" dirty="0" err="1">
                <a:solidFill>
                  <a:srgbClr val="18539F"/>
                </a:solidFill>
                <a:effectLst/>
              </a:rPr>
              <a:t>Intergenerational</a:t>
            </a:r>
            <a:r>
              <a:rPr lang="nl-NL" sz="2000" b="1" kern="100" dirty="0">
                <a:solidFill>
                  <a:srgbClr val="18539F"/>
                </a:solidFill>
                <a:effectLst/>
              </a:rPr>
              <a:t> </a:t>
            </a:r>
            <a:r>
              <a:rPr lang="nl-NL" sz="2000" b="1" kern="100" dirty="0" err="1">
                <a:solidFill>
                  <a:srgbClr val="18539F"/>
                </a:solidFill>
                <a:effectLst/>
              </a:rPr>
              <a:t>solidarity</a:t>
            </a:r>
            <a:r>
              <a:rPr lang="nl-NL" sz="2000" b="1" kern="100" dirty="0">
                <a:solidFill>
                  <a:srgbClr val="18539F"/>
                </a:solidFill>
                <a:effectLst/>
              </a:rPr>
              <a:t> 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rabicPeriod" startAt="5"/>
            </a:pPr>
            <a:endParaRPr lang="nl-NL" sz="2000" b="1" kern="10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15D57B-10A2-1C77-8533-5FC2680A311F}"/>
              </a:ext>
            </a:extLst>
          </p:cNvPr>
          <p:cNvSpPr txBox="1"/>
          <p:nvPr/>
        </p:nvSpPr>
        <p:spPr>
          <a:xfrm>
            <a:off x="8428746" y="5516418"/>
            <a:ext cx="2197498" cy="425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BE"/>
            </a:defPPr>
            <a:lvl1pPr marL="342900" lvl="0" indent="-342900">
              <a:lnSpc>
                <a:spcPct val="115000"/>
              </a:lnSpc>
              <a:buFont typeface="+mj-lt"/>
              <a:buAutoNum type="arabicPeriod" startAt="4"/>
              <a:defRPr b="1" kern="100">
                <a:solidFill>
                  <a:schemeClr val="tx1">
                    <a:lumMod val="50000"/>
                    <a:lumOff val="50000"/>
                  </a:schemeClr>
                </a:solidFill>
                <a:effectLst/>
              </a:defRPr>
            </a:lvl1pPr>
          </a:lstStyle>
          <a:p>
            <a:pPr>
              <a:buFont typeface="+mj-lt"/>
              <a:buAutoNum type="arabicPeriod" startAt="6"/>
            </a:pPr>
            <a:r>
              <a:rPr lang="en-US" sz="2000" dirty="0">
                <a:solidFill>
                  <a:srgbClr val="ABB8C3"/>
                </a:solidFill>
              </a:rPr>
              <a:t>Long-term care </a:t>
            </a:r>
            <a:endParaRPr lang="en-BE" sz="2000" dirty="0">
              <a:solidFill>
                <a:srgbClr val="ABB8C3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894736D8-9C13-2B0B-84EC-E8683A6D2D33}"/>
              </a:ext>
            </a:extLst>
          </p:cNvPr>
          <p:cNvGrpSpPr/>
          <p:nvPr/>
        </p:nvGrpSpPr>
        <p:grpSpPr>
          <a:xfrm>
            <a:off x="3948351" y="2309379"/>
            <a:ext cx="4320000" cy="4365000"/>
            <a:chOff x="3948351" y="2309379"/>
            <a:chExt cx="4320000" cy="4365000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31069C8-8CB3-7D13-3BE7-EE0AFBE288D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948351" y="2309379"/>
              <a:ext cx="4320000" cy="4365000"/>
              <a:chOff x="4368000" y="2399797"/>
              <a:chExt cx="3456000" cy="3492000"/>
            </a:xfrm>
          </p:grpSpPr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E3E3B828-96FD-290F-AB0F-F0DE43530A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96000" y="3515797"/>
                <a:ext cx="0" cy="1260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C8E2D4B8-3C38-AA28-CC2A-8045B16F6C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96000" y="2561797"/>
                <a:ext cx="0" cy="3168000"/>
              </a:xfrm>
              <a:prstGeom prst="line">
                <a:avLst/>
              </a:prstGeom>
              <a:ln w="28575">
                <a:solidFill>
                  <a:schemeClr val="bg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7E322EF5-9860-A4FE-5866-2EC416CEE398}"/>
                  </a:ext>
                </a:extLst>
              </p:cNvPr>
              <p:cNvCxnSpPr>
                <a:cxnSpLocks/>
              </p:cNvCxnSpPr>
              <p:nvPr/>
            </p:nvCxnSpPr>
            <p:spPr>
              <a:xfrm rot="3600000">
                <a:off x="6096000" y="2561797"/>
                <a:ext cx="0" cy="3168000"/>
              </a:xfrm>
              <a:prstGeom prst="line">
                <a:avLst/>
              </a:prstGeom>
              <a:ln w="28575">
                <a:solidFill>
                  <a:schemeClr val="bg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FC5C0EA5-FF18-988B-1626-413B6D5942F5}"/>
                  </a:ext>
                </a:extLst>
              </p:cNvPr>
              <p:cNvCxnSpPr>
                <a:cxnSpLocks/>
              </p:cNvCxnSpPr>
              <p:nvPr/>
            </p:nvCxnSpPr>
            <p:spPr>
              <a:xfrm rot="7200000">
                <a:off x="6096000" y="2561797"/>
                <a:ext cx="0" cy="3168000"/>
              </a:xfrm>
              <a:prstGeom prst="line">
                <a:avLst/>
              </a:prstGeom>
              <a:ln w="28575">
                <a:solidFill>
                  <a:schemeClr val="bg1">
                    <a:lumMod val="9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5B8723C9-CB0C-2925-C337-8E289D9BB896}"/>
                  </a:ext>
                </a:extLst>
              </p:cNvPr>
              <p:cNvSpPr/>
              <p:nvPr/>
            </p:nvSpPr>
            <p:spPr>
              <a:xfrm>
                <a:off x="4512000" y="2561797"/>
                <a:ext cx="3168000" cy="316800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BE"/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644A6D3A-0573-123D-D03C-E32D05F0D2B2}"/>
                  </a:ext>
                </a:extLst>
              </p:cNvPr>
              <p:cNvSpPr/>
              <p:nvPr/>
            </p:nvSpPr>
            <p:spPr>
              <a:xfrm>
                <a:off x="4368000" y="2399797"/>
                <a:ext cx="3456000" cy="3492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BE"/>
              </a:p>
            </p:txBody>
          </p:sp>
          <p:sp>
            <p:nvSpPr>
              <p:cNvPr id="26" name="Partial Circle 39">
                <a:extLst>
                  <a:ext uri="{FF2B5EF4-FFF2-40B4-BE49-F238E27FC236}">
                    <a16:creationId xmlns:a16="http://schemas.microsoft.com/office/drawing/2014/main" id="{D197909E-6392-0788-0EC1-F5A4658C366B}"/>
                  </a:ext>
                </a:extLst>
              </p:cNvPr>
              <p:cNvSpPr/>
              <p:nvPr/>
            </p:nvSpPr>
            <p:spPr>
              <a:xfrm>
                <a:off x="4512000" y="2561498"/>
                <a:ext cx="3168000" cy="3168599"/>
              </a:xfrm>
              <a:prstGeom prst="pie">
                <a:avLst>
                  <a:gd name="adj1" fmla="val 5409831"/>
                  <a:gd name="adj2" fmla="val 8996609"/>
                </a:avLst>
              </a:prstGeom>
              <a:solidFill>
                <a:schemeClr val="accent4"/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BE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7" name="Partial Circle 40">
                <a:extLst>
                  <a:ext uri="{FF2B5EF4-FFF2-40B4-BE49-F238E27FC236}">
                    <a16:creationId xmlns:a16="http://schemas.microsoft.com/office/drawing/2014/main" id="{97CCF286-5892-C9AE-1418-8C255D4D383E}"/>
                  </a:ext>
                </a:extLst>
              </p:cNvPr>
              <p:cNvSpPr/>
              <p:nvPr/>
            </p:nvSpPr>
            <p:spPr>
              <a:xfrm rot="3600000">
                <a:off x="4512000" y="2561498"/>
                <a:ext cx="3168000" cy="3168599"/>
              </a:xfrm>
              <a:prstGeom prst="pie">
                <a:avLst>
                  <a:gd name="adj1" fmla="val 5409831"/>
                  <a:gd name="adj2" fmla="val 8996609"/>
                </a:avLst>
              </a:prstGeom>
              <a:solidFill>
                <a:srgbClr val="F59794"/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BE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Partial Circle 41">
                <a:extLst>
                  <a:ext uri="{FF2B5EF4-FFF2-40B4-BE49-F238E27FC236}">
                    <a16:creationId xmlns:a16="http://schemas.microsoft.com/office/drawing/2014/main" id="{94AE0510-9DFE-F5E4-9199-BD3B2EF563E5}"/>
                  </a:ext>
                </a:extLst>
              </p:cNvPr>
              <p:cNvSpPr/>
              <p:nvPr/>
            </p:nvSpPr>
            <p:spPr>
              <a:xfrm rot="7200000">
                <a:off x="4512000" y="2561498"/>
                <a:ext cx="3168000" cy="3168599"/>
              </a:xfrm>
              <a:prstGeom prst="pie">
                <a:avLst>
                  <a:gd name="adj1" fmla="val 5409831"/>
                  <a:gd name="adj2" fmla="val 8996609"/>
                </a:avLst>
              </a:prstGeom>
              <a:solidFill>
                <a:schemeClr val="accent2"/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BE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Partial Circle 42">
                <a:extLst>
                  <a:ext uri="{FF2B5EF4-FFF2-40B4-BE49-F238E27FC236}">
                    <a16:creationId xmlns:a16="http://schemas.microsoft.com/office/drawing/2014/main" id="{FBC28F67-4918-E39E-B19B-EBE2487BE54A}"/>
                  </a:ext>
                </a:extLst>
              </p:cNvPr>
              <p:cNvSpPr/>
              <p:nvPr/>
            </p:nvSpPr>
            <p:spPr>
              <a:xfrm rot="10800000">
                <a:off x="4512001" y="2561498"/>
                <a:ext cx="3168000" cy="3168599"/>
              </a:xfrm>
              <a:prstGeom prst="pie">
                <a:avLst>
                  <a:gd name="adj1" fmla="val 5409831"/>
                  <a:gd name="adj2" fmla="val 8996609"/>
                </a:avLst>
              </a:prstGeom>
              <a:solidFill>
                <a:srgbClr val="EEEEEE"/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4">
                  <a:shade val="15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BE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Partial Circle 43">
                <a:extLst>
                  <a:ext uri="{FF2B5EF4-FFF2-40B4-BE49-F238E27FC236}">
                    <a16:creationId xmlns:a16="http://schemas.microsoft.com/office/drawing/2014/main" id="{0560F640-CA52-9FF5-96D1-308ED28CF1F8}"/>
                  </a:ext>
                </a:extLst>
              </p:cNvPr>
              <p:cNvSpPr/>
              <p:nvPr/>
            </p:nvSpPr>
            <p:spPr>
              <a:xfrm rot="14400000">
                <a:off x="4512000" y="2561498"/>
                <a:ext cx="3168000" cy="3168599"/>
              </a:xfrm>
              <a:prstGeom prst="pie">
                <a:avLst>
                  <a:gd name="adj1" fmla="val 5409831"/>
                  <a:gd name="adj2" fmla="val 8996609"/>
                </a:avLst>
              </a:prstGeom>
              <a:solidFill>
                <a:schemeClr val="accent1"/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6">
                  <a:shade val="15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BE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Partial Circle 44">
                <a:extLst>
                  <a:ext uri="{FF2B5EF4-FFF2-40B4-BE49-F238E27FC236}">
                    <a16:creationId xmlns:a16="http://schemas.microsoft.com/office/drawing/2014/main" id="{1397D2A9-51E6-C644-0806-8C6430A36694}"/>
                  </a:ext>
                </a:extLst>
              </p:cNvPr>
              <p:cNvSpPr/>
              <p:nvPr/>
            </p:nvSpPr>
            <p:spPr>
              <a:xfrm rot="18000000">
                <a:off x="4512000" y="2561498"/>
                <a:ext cx="3168000" cy="3168599"/>
              </a:xfrm>
              <a:prstGeom prst="pie">
                <a:avLst>
                  <a:gd name="adj1" fmla="val 5409831"/>
                  <a:gd name="adj2" fmla="val 8996609"/>
                </a:avLst>
              </a:prstGeom>
              <a:solidFill>
                <a:srgbClr val="ABB8C3"/>
              </a:soli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2">
                  <a:shade val="15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BE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F652BB94-22FF-101D-9BD6-84FC543F5A8D}"/>
                  </a:ext>
                </a:extLst>
              </p:cNvPr>
              <p:cNvSpPr/>
              <p:nvPr/>
            </p:nvSpPr>
            <p:spPr>
              <a:xfrm>
                <a:off x="5466000" y="3515797"/>
                <a:ext cx="1260000" cy="1260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BE"/>
              </a:p>
            </p:txBody>
          </p:sp>
          <p:sp>
            <p:nvSpPr>
              <p:cNvPr id="33" name="Oval 32">
                <a:extLst>
                  <a:ext uri="{FF2B5EF4-FFF2-40B4-BE49-F238E27FC236}">
                    <a16:creationId xmlns:a16="http://schemas.microsoft.com/office/drawing/2014/main" id="{BE5F0EDD-294D-0E27-C103-A4F5BA03EBE2}"/>
                  </a:ext>
                </a:extLst>
              </p:cNvPr>
              <p:cNvSpPr/>
              <p:nvPr/>
            </p:nvSpPr>
            <p:spPr>
              <a:xfrm>
                <a:off x="5574000" y="3623797"/>
                <a:ext cx="1044000" cy="1044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BE"/>
              </a:p>
            </p:txBody>
          </p:sp>
        </p:grpSp>
        <p:pic>
          <p:nvPicPr>
            <p:cNvPr id="10" name="Graphic 9" descr="Care outline">
              <a:extLst>
                <a:ext uri="{FF2B5EF4-FFF2-40B4-BE49-F238E27FC236}">
                  <a16:creationId xmlns:a16="http://schemas.microsoft.com/office/drawing/2014/main" id="{82D1C933-62F3-58BC-0BA5-CCE524B502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303651" y="5188825"/>
              <a:ext cx="914400" cy="914400"/>
            </a:xfrm>
            <a:prstGeom prst="rect">
              <a:avLst/>
            </a:prstGeom>
          </p:spPr>
        </p:pic>
        <p:pic>
          <p:nvPicPr>
            <p:cNvPr id="11" name="Graphic 10" descr="Heart with pulse with solid fill">
              <a:extLst>
                <a:ext uri="{FF2B5EF4-FFF2-40B4-BE49-F238E27FC236}">
                  <a16:creationId xmlns:a16="http://schemas.microsoft.com/office/drawing/2014/main" id="{B4BAB9CD-37E9-E3D3-7047-E2A4E0B34AC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001880" y="2823729"/>
              <a:ext cx="914400" cy="914400"/>
            </a:xfrm>
            <a:prstGeom prst="rect">
              <a:avLst/>
            </a:prstGeom>
          </p:spPr>
        </p:pic>
        <p:pic>
          <p:nvPicPr>
            <p:cNvPr id="12" name="Graphic 11" descr="Eye with solid fill">
              <a:extLst>
                <a:ext uri="{FF2B5EF4-FFF2-40B4-BE49-F238E27FC236}">
                  <a16:creationId xmlns:a16="http://schemas.microsoft.com/office/drawing/2014/main" id="{164B9AC6-E2BD-2742-8A5B-9EA6B1846EB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316451" y="3974715"/>
              <a:ext cx="914400" cy="914400"/>
            </a:xfrm>
            <a:prstGeom prst="rect">
              <a:avLst/>
            </a:prstGeom>
          </p:spPr>
        </p:pic>
        <p:pic>
          <p:nvPicPr>
            <p:cNvPr id="13" name="Graphic 12" descr="Artificial Intelligence outline">
              <a:extLst>
                <a:ext uri="{FF2B5EF4-FFF2-40B4-BE49-F238E27FC236}">
                  <a16:creationId xmlns:a16="http://schemas.microsoft.com/office/drawing/2014/main" id="{2C8F6B34-6B45-F17E-6592-DF68B271742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6303651" y="2789604"/>
              <a:ext cx="914400" cy="914400"/>
            </a:xfrm>
            <a:prstGeom prst="rect">
              <a:avLst/>
            </a:prstGeom>
          </p:spPr>
        </p:pic>
        <p:pic>
          <p:nvPicPr>
            <p:cNvPr id="14" name="Graphic 13" descr="Handshake outline">
              <a:extLst>
                <a:ext uri="{FF2B5EF4-FFF2-40B4-BE49-F238E27FC236}">
                  <a16:creationId xmlns:a16="http://schemas.microsoft.com/office/drawing/2014/main" id="{2E1F9978-7065-3F57-E0B3-C1D991807C9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030851" y="4015355"/>
              <a:ext cx="914400" cy="914400"/>
            </a:xfrm>
            <a:prstGeom prst="rect">
              <a:avLst/>
            </a:prstGeom>
          </p:spPr>
        </p:pic>
        <p:pic>
          <p:nvPicPr>
            <p:cNvPr id="15" name="Graphic 14" descr="Cheers outline">
              <a:extLst>
                <a:ext uri="{FF2B5EF4-FFF2-40B4-BE49-F238E27FC236}">
                  <a16:creationId xmlns:a16="http://schemas.microsoft.com/office/drawing/2014/main" id="{E272BC18-16C1-E2A2-96C5-9A8D1EA8BCF8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4916897" y="5256451"/>
              <a:ext cx="914400" cy="914400"/>
            </a:xfrm>
            <a:prstGeom prst="rect">
              <a:avLst/>
            </a:prstGeom>
          </p:spPr>
        </p:pic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8E18DC6-E2FA-AAE4-65F9-1017231224B4}"/>
                </a:ext>
              </a:extLst>
            </p:cNvPr>
            <p:cNvCxnSpPr>
              <a:cxnSpLocks/>
              <a:stCxn id="27" idx="1"/>
              <a:endCxn id="30" idx="1"/>
            </p:cNvCxnSpPr>
            <p:nvPr/>
          </p:nvCxnSpPr>
          <p:spPr>
            <a:xfrm flipV="1">
              <a:off x="4393296" y="3501692"/>
              <a:ext cx="3430110" cy="198037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A18792D-35C6-A58F-497B-2D56996AC966}"/>
                </a:ext>
              </a:extLst>
            </p:cNvPr>
            <p:cNvCxnSpPr>
              <a:cxnSpLocks/>
              <a:stCxn id="31" idx="1"/>
              <a:endCxn id="28" idx="1"/>
            </p:cNvCxnSpPr>
            <p:nvPr/>
          </p:nvCxnSpPr>
          <p:spPr>
            <a:xfrm flipH="1" flipV="1">
              <a:off x="4393296" y="3501692"/>
              <a:ext cx="3430110" cy="1980375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3C82519-BD3A-A8A5-724B-85879794FD7A}"/>
                </a:ext>
              </a:extLst>
            </p:cNvPr>
            <p:cNvCxnSpPr>
              <a:cxnSpLocks/>
              <a:endCxn id="29" idx="1"/>
            </p:cNvCxnSpPr>
            <p:nvPr/>
          </p:nvCxnSpPr>
          <p:spPr>
            <a:xfrm flipV="1">
              <a:off x="6108351" y="2511505"/>
              <a:ext cx="1" cy="39600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703E4A42-13E3-4242-82D0-E2397DE4F6C1}"/>
                </a:ext>
              </a:extLst>
            </p:cNvPr>
            <p:cNvSpPr txBox="1"/>
            <p:nvPr/>
          </p:nvSpPr>
          <p:spPr>
            <a:xfrm>
              <a:off x="5513992" y="4076381"/>
              <a:ext cx="118872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6 Focus </a:t>
              </a:r>
            </a:p>
            <a:p>
              <a:pPr algn="ctr"/>
              <a:r>
                <a:rPr lang="en-US" sz="2400" dirty="0"/>
                <a:t>Areas</a:t>
              </a:r>
              <a:endParaRPr lang="en-BE" sz="2400" dirty="0"/>
            </a:p>
          </p:txBody>
        </p:sp>
      </p:grpSp>
      <p:sp>
        <p:nvSpPr>
          <p:cNvPr id="34" name="Title 2">
            <a:extLst>
              <a:ext uri="{FF2B5EF4-FFF2-40B4-BE49-F238E27FC236}">
                <a16:creationId xmlns:a16="http://schemas.microsoft.com/office/drawing/2014/main" id="{EEED5750-FF6C-20AF-2910-139ADBBA3C34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5181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18539F"/>
                </a:solidFill>
              </a:rPr>
              <a:t>ESU - Strategic Action Plan/ Horizon 2030</a:t>
            </a:r>
            <a:endParaRPr lang="en-BE" dirty="0"/>
          </a:p>
        </p:txBody>
      </p:sp>
      <p:sp>
        <p:nvSpPr>
          <p:cNvPr id="35" name="Content Placeholder 3">
            <a:extLst>
              <a:ext uri="{FF2B5EF4-FFF2-40B4-BE49-F238E27FC236}">
                <a16:creationId xmlns:a16="http://schemas.microsoft.com/office/drawing/2014/main" id="{8E9EB490-651E-634D-C25C-196375CC0047}"/>
              </a:ext>
            </a:extLst>
          </p:cNvPr>
          <p:cNvSpPr txBox="1">
            <a:spLocks/>
          </p:cNvSpPr>
          <p:nvPr/>
        </p:nvSpPr>
        <p:spPr>
          <a:xfrm>
            <a:off x="838199" y="1825625"/>
            <a:ext cx="7975207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200" dirty="0"/>
              <a:t>ESU Vision and (6) Focus areas:</a:t>
            </a:r>
            <a:endParaRPr lang="en-BE" sz="2400" dirty="0"/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479FD695-8E4F-DCEF-2F0E-FEA8EDA4DC0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949378" y="276933"/>
            <a:ext cx="1765300" cy="176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473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7E7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353E9A9-7F9B-23EC-B0C3-65112448FE8A}"/>
              </a:ext>
            </a:extLst>
          </p:cNvPr>
          <p:cNvSpPr txBox="1"/>
          <p:nvPr/>
        </p:nvSpPr>
        <p:spPr>
          <a:xfrm>
            <a:off x="529680" y="482843"/>
            <a:ext cx="8345378" cy="723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100" b="1" dirty="0" err="1">
                <a:solidFill>
                  <a:srgbClr val="18539F"/>
                </a:solidFill>
                <a:effectLst/>
                <a:latin typeface="+mj-lt"/>
              </a:rPr>
              <a:t>Yearplan</a:t>
            </a:r>
            <a:r>
              <a:rPr lang="en-US" sz="4100" b="1" dirty="0">
                <a:solidFill>
                  <a:srgbClr val="18539F"/>
                </a:solidFill>
                <a:effectLst/>
                <a:latin typeface="+mj-lt"/>
              </a:rPr>
              <a:t> 2025 – 30 years ESU </a:t>
            </a:r>
            <a:endParaRPr lang="en-US" sz="4100" dirty="0">
              <a:solidFill>
                <a:srgbClr val="18539F"/>
              </a:solidFill>
              <a:effectLst/>
              <a:latin typeface="+mj-lt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30ECDD4-2EB4-A8F7-3301-5E3F6E5918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129328"/>
              </p:ext>
            </p:extLst>
          </p:nvPr>
        </p:nvGraphicFramePr>
        <p:xfrm>
          <a:off x="381762" y="1329990"/>
          <a:ext cx="9219436" cy="51681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04859">
                  <a:extLst>
                    <a:ext uri="{9D8B030D-6E8A-4147-A177-3AD203B41FA5}">
                      <a16:colId xmlns:a16="http://schemas.microsoft.com/office/drawing/2014/main" val="2128446981"/>
                    </a:ext>
                  </a:extLst>
                </a:gridCol>
                <a:gridCol w="2304859">
                  <a:extLst>
                    <a:ext uri="{9D8B030D-6E8A-4147-A177-3AD203B41FA5}">
                      <a16:colId xmlns:a16="http://schemas.microsoft.com/office/drawing/2014/main" val="416321192"/>
                    </a:ext>
                  </a:extLst>
                </a:gridCol>
                <a:gridCol w="2304859">
                  <a:extLst>
                    <a:ext uri="{9D8B030D-6E8A-4147-A177-3AD203B41FA5}">
                      <a16:colId xmlns:a16="http://schemas.microsoft.com/office/drawing/2014/main" val="1588946615"/>
                    </a:ext>
                  </a:extLst>
                </a:gridCol>
                <a:gridCol w="2304859">
                  <a:extLst>
                    <a:ext uri="{9D8B030D-6E8A-4147-A177-3AD203B41FA5}">
                      <a16:colId xmlns:a16="http://schemas.microsoft.com/office/drawing/2014/main" val="1244374314"/>
                    </a:ext>
                  </a:extLst>
                </a:gridCol>
              </a:tblGrid>
              <a:tr h="1053380">
                <a:tc>
                  <a:txBody>
                    <a:bodyPr/>
                    <a:lstStyle/>
                    <a:p>
                      <a:pPr algn="ctr"/>
                      <a:endParaRPr lang="en-US" sz="2000" b="1" kern="1200" dirty="0">
                        <a:solidFill>
                          <a:srgbClr val="18539F"/>
                        </a:solidFill>
                        <a:effectLst/>
                        <a:latin typeface="+mj-lt"/>
                      </a:endParaRPr>
                    </a:p>
                    <a:p>
                      <a:pPr algn="ctr"/>
                      <a:r>
                        <a:rPr lang="en-US" sz="2000" b="1" kern="1200" dirty="0">
                          <a:solidFill>
                            <a:srgbClr val="18539F"/>
                          </a:solidFill>
                          <a:effectLst/>
                          <a:latin typeface="+mj-lt"/>
                        </a:rPr>
                        <a:t>Spring conference</a:t>
                      </a:r>
                      <a:endParaRPr lang="en-BE" sz="2000" b="1" dirty="0">
                        <a:solidFill>
                          <a:srgbClr val="18539F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CB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kern="1200" dirty="0">
                        <a:solidFill>
                          <a:srgbClr val="18539F"/>
                        </a:solidFill>
                        <a:effectLst/>
                        <a:latin typeface="+mj-lt"/>
                      </a:endParaRPr>
                    </a:p>
                    <a:p>
                      <a:pPr algn="ctr"/>
                      <a:r>
                        <a:rPr lang="en-US" sz="2000" b="1" kern="1200" dirty="0">
                          <a:solidFill>
                            <a:srgbClr val="18539F"/>
                          </a:solidFill>
                          <a:effectLst/>
                          <a:latin typeface="+mj-lt"/>
                        </a:rPr>
                        <a:t>Side event Congress EPP</a:t>
                      </a:r>
                      <a:endParaRPr lang="en-BE" sz="2000" b="1" dirty="0">
                        <a:solidFill>
                          <a:srgbClr val="18539F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CB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br>
                        <a:rPr lang="en-US" sz="2000" b="1" kern="1200" dirty="0">
                          <a:solidFill>
                            <a:srgbClr val="18539F"/>
                          </a:solidFill>
                          <a:effectLst/>
                          <a:latin typeface="+mj-lt"/>
                        </a:rPr>
                      </a:br>
                      <a:r>
                        <a:rPr lang="en-US" sz="2000" b="1" kern="1200" dirty="0">
                          <a:solidFill>
                            <a:srgbClr val="18539F"/>
                          </a:solidFill>
                          <a:effectLst/>
                          <a:latin typeface="+mj-lt"/>
                        </a:rPr>
                        <a:t>Summer Academy </a:t>
                      </a:r>
                      <a:endParaRPr lang="en-US" sz="2000" b="1" kern="1200" dirty="0">
                        <a:solidFill>
                          <a:srgbClr val="18539F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CB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br>
                        <a:rPr lang="en-US" sz="2000" b="1" kern="1200" dirty="0">
                          <a:solidFill>
                            <a:srgbClr val="18539F"/>
                          </a:solidFill>
                          <a:effectLst/>
                          <a:latin typeface="+mj-lt"/>
                        </a:rPr>
                      </a:br>
                      <a:r>
                        <a:rPr lang="en-US" sz="2000" b="1" kern="1200" dirty="0">
                          <a:solidFill>
                            <a:srgbClr val="18539F"/>
                          </a:solidFill>
                          <a:effectLst/>
                          <a:latin typeface="+mj-lt"/>
                        </a:rPr>
                        <a:t>Autumn conference</a:t>
                      </a:r>
                      <a:endParaRPr lang="en-BE" sz="2000" b="1" dirty="0">
                        <a:solidFill>
                          <a:srgbClr val="18539F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FCB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5277667"/>
                  </a:ext>
                </a:extLst>
              </a:tr>
              <a:tr h="1175460">
                <a:tc>
                  <a:txBody>
                    <a:bodyPr/>
                    <a:lstStyle/>
                    <a:p>
                      <a:pPr algn="ctr"/>
                      <a:r>
                        <a:rPr lang="en-BE" sz="1800" dirty="0">
                          <a:solidFill>
                            <a:srgbClr val="18539F"/>
                          </a:solidFill>
                          <a:latin typeface="+mj-lt"/>
                        </a:rPr>
                        <a:t>19-20.03.2025 Bratislava (SK)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E" sz="1800" dirty="0">
                          <a:solidFill>
                            <a:srgbClr val="18539F"/>
                          </a:solidFill>
                          <a:latin typeface="+mj-lt"/>
                        </a:rPr>
                        <a:t>28-30.04.2025</a:t>
                      </a:r>
                    </a:p>
                    <a:p>
                      <a:pPr algn="ctr"/>
                      <a:r>
                        <a:rPr lang="en-BE" sz="1800" dirty="0">
                          <a:solidFill>
                            <a:srgbClr val="18539F"/>
                          </a:solidFill>
                          <a:latin typeface="+mj-lt"/>
                        </a:rPr>
                        <a:t>Valencia (SP)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BE" sz="1800" dirty="0">
                          <a:solidFill>
                            <a:srgbClr val="18539F"/>
                          </a:solidFill>
                          <a:latin typeface="+mj-lt"/>
                        </a:rPr>
                        <a:t>27-29.06.2025 </a:t>
                      </a:r>
                    </a:p>
                    <a:p>
                      <a:pPr algn="ctr"/>
                      <a:r>
                        <a:rPr lang="en-BE" sz="1800" dirty="0">
                          <a:solidFill>
                            <a:srgbClr val="18539F"/>
                          </a:solidFill>
                          <a:latin typeface="+mj-lt"/>
                        </a:rPr>
                        <a:t>Veldhoven (NL)</a:t>
                      </a:r>
                    </a:p>
                    <a:p>
                      <a:pPr algn="ctr"/>
                      <a:r>
                        <a:rPr lang="en-US" sz="1800" kern="1200" dirty="0">
                          <a:solidFill>
                            <a:srgbClr val="18539F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+ Martens Centre </a:t>
                      </a:r>
                    </a:p>
                    <a:p>
                      <a:pPr algn="ctr"/>
                      <a:endParaRPr lang="en-BE" sz="1800" dirty="0">
                        <a:solidFill>
                          <a:srgbClr val="18539F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rgbClr val="18539F"/>
                          </a:solidFill>
                          <a:latin typeface="+mj-lt"/>
                        </a:rPr>
                        <a:t>A</a:t>
                      </a:r>
                      <a:r>
                        <a:rPr lang="en-BE" sz="1800" dirty="0">
                          <a:solidFill>
                            <a:srgbClr val="18539F"/>
                          </a:solidFill>
                          <a:latin typeface="+mj-lt"/>
                        </a:rPr>
                        <a:t>round 07.11.2025</a:t>
                      </a:r>
                    </a:p>
                    <a:p>
                      <a:pPr algn="ctr"/>
                      <a:r>
                        <a:rPr lang="en-BE" sz="1800" dirty="0">
                          <a:solidFill>
                            <a:srgbClr val="18539F"/>
                          </a:solidFill>
                          <a:latin typeface="+mj-lt"/>
                        </a:rPr>
                        <a:t>Spain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1984426"/>
                  </a:ext>
                </a:extLst>
              </a:tr>
              <a:tr h="1564499">
                <a:tc>
                  <a:txBody>
                    <a:bodyPr/>
                    <a:lstStyle/>
                    <a:p>
                      <a:pPr algn="ctr"/>
                      <a:endParaRPr lang="en-US" sz="1800" b="1" kern="1200" dirty="0">
                        <a:solidFill>
                          <a:srgbClr val="18539F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b="1" kern="1200" dirty="0">
                          <a:solidFill>
                            <a:srgbClr val="18539F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 years ESU</a:t>
                      </a:r>
                    </a:p>
                    <a:p>
                      <a:pPr algn="ctr"/>
                      <a:endParaRPr lang="en-US" sz="1800" b="1" kern="1200" dirty="0">
                        <a:solidFill>
                          <a:srgbClr val="18539F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b="1" kern="1200" dirty="0">
                          <a:solidFill>
                            <a:srgbClr val="18539F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Active citizenship: a life-long engagement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18539F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en-US" sz="1800" b="1" dirty="0">
                          <a:solidFill>
                            <a:srgbClr val="18539F"/>
                          </a:solidFill>
                          <a:latin typeface="+mj-lt"/>
                        </a:rPr>
                        <a:t> TBD, in line with political priorities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18539F"/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en-US" sz="1800" b="1" dirty="0">
                          <a:solidFill>
                            <a:srgbClr val="18539F"/>
                          </a:solidFill>
                          <a:latin typeface="+mj-lt"/>
                        </a:rPr>
                        <a:t>Demographic change in Europe – challenges for European governance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800" b="1" kern="1200" dirty="0">
                          <a:solidFill>
                            <a:srgbClr val="18539F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</a:br>
                      <a:r>
                        <a:rPr lang="en-US" sz="1800" b="1" kern="1200" dirty="0">
                          <a:solidFill>
                            <a:srgbClr val="18539F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30 years ESU</a:t>
                      </a:r>
                    </a:p>
                    <a:p>
                      <a:pPr algn="ctr"/>
                      <a:endParaRPr lang="en-US" sz="1800" b="1" kern="1200" dirty="0">
                        <a:solidFill>
                          <a:srgbClr val="18539F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b="1" kern="1200" dirty="0">
                          <a:solidFill>
                            <a:srgbClr val="18539F"/>
                          </a:solidFill>
                          <a:latin typeface="+mj-lt"/>
                          <a:ea typeface="+mn-ea"/>
                          <a:cs typeface="+mn-cs"/>
                        </a:rPr>
                        <a:t>TBD, Intergenerational dialogue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196762"/>
                  </a:ext>
                </a:extLst>
              </a:tr>
              <a:tr h="1175460">
                <a:tc>
                  <a:txBody>
                    <a:bodyPr/>
                    <a:lstStyle/>
                    <a:p>
                      <a:pPr algn="ctr"/>
                      <a:endParaRPr lang="en-BE" dirty="0">
                        <a:solidFill>
                          <a:srgbClr val="18539F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BE" dirty="0">
                        <a:solidFill>
                          <a:srgbClr val="18539F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BE" dirty="0">
                        <a:solidFill>
                          <a:srgbClr val="18539F"/>
                        </a:solidFill>
                        <a:latin typeface="+mj-lt"/>
                      </a:endParaRPr>
                    </a:p>
                    <a:p>
                      <a:pPr algn="ctr"/>
                      <a:endParaRPr lang="en-BE" dirty="0">
                        <a:solidFill>
                          <a:srgbClr val="18539F"/>
                        </a:solidFill>
                        <a:latin typeface="+mj-lt"/>
                      </a:endParaRPr>
                    </a:p>
                    <a:p>
                      <a:pPr algn="ctr"/>
                      <a:endParaRPr lang="en-BE" dirty="0">
                        <a:solidFill>
                          <a:srgbClr val="18539F"/>
                        </a:solidFill>
                        <a:latin typeface="+mj-lt"/>
                      </a:endParaRPr>
                    </a:p>
                    <a:p>
                      <a:pPr algn="ctr"/>
                      <a:endParaRPr lang="en-BE" dirty="0">
                        <a:solidFill>
                          <a:srgbClr val="18539F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BE" dirty="0">
                        <a:solidFill>
                          <a:srgbClr val="18539F"/>
                        </a:solidFill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8644017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AE72C101-2544-F794-E99F-1E4DB09CC0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49378" y="276933"/>
            <a:ext cx="1765300" cy="1765300"/>
          </a:xfrm>
          <a:prstGeom prst="rect">
            <a:avLst/>
          </a:prstGeom>
        </p:spPr>
      </p:pic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05E789D8-EFD4-87D2-747E-7B2E9480F8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241661"/>
              </p:ext>
            </p:extLst>
          </p:nvPr>
        </p:nvGraphicFramePr>
        <p:xfrm>
          <a:off x="9640184" y="4311034"/>
          <a:ext cx="2495936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016">
                  <a:extLst>
                    <a:ext uri="{9D8B030D-6E8A-4147-A177-3AD203B41FA5}">
                      <a16:colId xmlns:a16="http://schemas.microsoft.com/office/drawing/2014/main" val="2886015688"/>
                    </a:ext>
                  </a:extLst>
                </a:gridCol>
                <a:gridCol w="1772920">
                  <a:extLst>
                    <a:ext uri="{9D8B030D-6E8A-4147-A177-3AD203B41FA5}">
                      <a16:colId xmlns:a16="http://schemas.microsoft.com/office/drawing/2014/main" val="1116243255"/>
                    </a:ext>
                  </a:extLst>
                </a:gridCol>
              </a:tblGrid>
              <a:tr h="345986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nl-NL" sz="11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18539F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Active senior </a:t>
                      </a:r>
                      <a:r>
                        <a:rPr kumimoji="0" lang="nl-NL" sz="1100" b="1" i="0" u="none" strike="noStrike" kern="100" cap="none" spc="0" normalizeH="0" baseline="0" noProof="0" dirty="0" err="1">
                          <a:ln>
                            <a:noFill/>
                          </a:ln>
                          <a:solidFill>
                            <a:srgbClr val="18539F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citizenship</a:t>
                      </a:r>
                      <a:endParaRPr kumimoji="0" lang="en-BE" sz="1100" b="1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18539F"/>
                        </a:solidFill>
                        <a:effectLst/>
                        <a:uLnTx/>
                        <a:uFillTx/>
                        <a:latin typeface="+mj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704236"/>
                  </a:ext>
                </a:extLst>
              </a:tr>
              <a:tr h="345986">
                <a:tc>
                  <a:txBody>
                    <a:bodyPr/>
                    <a:lstStyle/>
                    <a:p>
                      <a:endParaRPr lang="en-BE"/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18539F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Positive view on ageing</a:t>
                      </a:r>
                      <a:endParaRPr lang="en-BE" dirty="0">
                        <a:solidFill>
                          <a:srgbClr val="18539F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042515"/>
                  </a:ext>
                </a:extLst>
              </a:tr>
              <a:tr h="345986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18539F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Active ageing, inclusion</a:t>
                      </a:r>
                      <a:endParaRPr lang="en-BE" dirty="0">
                        <a:solidFill>
                          <a:srgbClr val="18539F"/>
                        </a:solidFill>
                        <a:latin typeface="+mj-lt"/>
                      </a:endParaRPr>
                    </a:p>
                  </a:txBody>
                  <a:tcP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790151"/>
                  </a:ext>
                </a:extLst>
              </a:tr>
              <a:tr h="345986">
                <a:tc>
                  <a:txBody>
                    <a:bodyPr/>
                    <a:lstStyle/>
                    <a:p>
                      <a:endParaRPr lang="en-BE"/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nl-BE" sz="11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srgbClr val="18539F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Media, digital &amp; AI literacy</a:t>
                      </a:r>
                      <a:endParaRPr kumimoji="0" lang="en-BE" sz="1100" b="1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srgbClr val="18539F"/>
                        </a:solidFill>
                        <a:effectLst/>
                        <a:uLnTx/>
                        <a:uFillTx/>
                        <a:latin typeface="+mj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4490839"/>
                  </a:ext>
                </a:extLst>
              </a:tr>
              <a:tr h="345986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00" cap="none" spc="0" normalizeH="0" baseline="0" dirty="0">
                          <a:ln>
                            <a:noFill/>
                          </a:ln>
                          <a:solidFill>
                            <a:srgbClr val="18539F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Intergenerational</a:t>
                      </a:r>
                      <a:r>
                        <a:rPr kumimoji="0" lang="en-US" sz="1050" b="1" i="0" u="none" strike="noStrike" kern="100" cap="none" spc="0" normalizeH="0" baseline="0" dirty="0">
                          <a:ln>
                            <a:noFill/>
                          </a:ln>
                          <a:solidFill>
                            <a:srgbClr val="18539F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 solidarity </a:t>
                      </a:r>
                      <a:endParaRPr kumimoji="0" lang="en-BE" sz="1050" b="1" i="0" u="none" strike="noStrike" kern="100" cap="none" spc="0" normalizeH="0" baseline="0" dirty="0">
                        <a:ln>
                          <a:noFill/>
                        </a:ln>
                        <a:solidFill>
                          <a:srgbClr val="18539F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766886"/>
                  </a:ext>
                </a:extLst>
              </a:tr>
              <a:tr h="267696">
                <a:tc>
                  <a:txBody>
                    <a:bodyPr/>
                    <a:lstStyle/>
                    <a:p>
                      <a:endParaRPr lang="en-BE" dirty="0"/>
                    </a:p>
                  </a:txBody>
                  <a:tcP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00" cap="none" spc="0" normalizeH="0" baseline="0" dirty="0">
                          <a:ln>
                            <a:noFill/>
                          </a:ln>
                          <a:solidFill>
                            <a:srgbClr val="18539F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Long-term</a:t>
                      </a:r>
                      <a:r>
                        <a:rPr lang="en-US" sz="1800" b="1" kern="100" dirty="0">
                          <a:solidFill>
                            <a:srgbClr val="18539F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en-US" sz="1100" b="1" i="0" u="none" strike="noStrike" kern="100" cap="none" spc="0" normalizeH="0" baseline="0" dirty="0">
                          <a:ln>
                            <a:noFill/>
                          </a:ln>
                          <a:solidFill>
                            <a:srgbClr val="18539F"/>
                          </a:solidFill>
                          <a:effectLst/>
                          <a:uLnTx/>
                          <a:uFillTx/>
                          <a:latin typeface="+mj-lt"/>
                          <a:ea typeface="+mn-ea"/>
                          <a:cs typeface="+mn-cs"/>
                        </a:rPr>
                        <a:t>care</a:t>
                      </a:r>
                      <a:r>
                        <a:rPr lang="en-US" sz="1800" b="1" kern="100" dirty="0">
                          <a:solidFill>
                            <a:srgbClr val="18539F"/>
                          </a:solidFill>
                          <a:effectLst/>
                          <a:latin typeface="+mj-lt"/>
                        </a:rPr>
                        <a:t> </a:t>
                      </a:r>
                      <a:endParaRPr lang="en-BE" sz="1800" b="1" kern="100" dirty="0">
                        <a:solidFill>
                          <a:srgbClr val="18539F"/>
                        </a:solidFill>
                        <a:effectLst/>
                        <a:latin typeface="+mj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E7E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540726"/>
                  </a:ext>
                </a:extLst>
              </a:tr>
            </a:tbl>
          </a:graphicData>
        </a:graphic>
      </p:graphicFrame>
      <p:pic>
        <p:nvPicPr>
          <p:cNvPr id="22" name="Graphic 21" descr="Heart with pulse with solid fill">
            <a:extLst>
              <a:ext uri="{FF2B5EF4-FFF2-40B4-BE49-F238E27FC236}">
                <a16:creationId xmlns:a16="http://schemas.microsoft.com/office/drawing/2014/main" id="{AC6D0D0D-DF1D-FDEA-D110-8FE424867A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853241" y="4282684"/>
            <a:ext cx="407820" cy="407820"/>
          </a:xfrm>
          <a:prstGeom prst="rect">
            <a:avLst/>
          </a:prstGeom>
        </p:spPr>
      </p:pic>
      <p:pic>
        <p:nvPicPr>
          <p:cNvPr id="23" name="Graphic 22" descr="Eye with solid fill">
            <a:extLst>
              <a:ext uri="{FF2B5EF4-FFF2-40B4-BE49-F238E27FC236}">
                <a16:creationId xmlns:a16="http://schemas.microsoft.com/office/drawing/2014/main" id="{0535B906-DF83-E8C4-83B3-D7B1BC5C26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796314" y="4611730"/>
            <a:ext cx="521673" cy="521673"/>
          </a:xfrm>
          <a:prstGeom prst="rect">
            <a:avLst/>
          </a:prstGeom>
        </p:spPr>
      </p:pic>
      <p:pic>
        <p:nvPicPr>
          <p:cNvPr id="24" name="Graphic 23" descr="Cheers outline">
            <a:extLst>
              <a:ext uri="{FF2B5EF4-FFF2-40B4-BE49-F238E27FC236}">
                <a16:creationId xmlns:a16="http://schemas.microsoft.com/office/drawing/2014/main" id="{15E7A6EA-B8A4-E6AC-3DD8-B939FB24DE5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879745" y="5033598"/>
            <a:ext cx="348634" cy="348634"/>
          </a:xfrm>
          <a:prstGeom prst="rect">
            <a:avLst/>
          </a:prstGeom>
        </p:spPr>
      </p:pic>
      <p:pic>
        <p:nvPicPr>
          <p:cNvPr id="25" name="Graphic 24" descr="Artificial Intelligence outline">
            <a:extLst>
              <a:ext uri="{FF2B5EF4-FFF2-40B4-BE49-F238E27FC236}">
                <a16:creationId xmlns:a16="http://schemas.microsoft.com/office/drawing/2014/main" id="{18708845-9BF5-EAD6-323C-7FC780A5054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911340" y="5412234"/>
            <a:ext cx="318124" cy="318124"/>
          </a:xfrm>
          <a:prstGeom prst="rect">
            <a:avLst/>
          </a:prstGeom>
        </p:spPr>
      </p:pic>
      <p:pic>
        <p:nvPicPr>
          <p:cNvPr id="26" name="Graphic 25" descr="Care outline">
            <a:extLst>
              <a:ext uri="{FF2B5EF4-FFF2-40B4-BE49-F238E27FC236}">
                <a16:creationId xmlns:a16="http://schemas.microsoft.com/office/drawing/2014/main" id="{3B563DDC-45BA-B26C-146C-0234875898E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217050" y="5617291"/>
            <a:ext cx="596337" cy="596337"/>
          </a:xfrm>
          <a:prstGeom prst="rect">
            <a:avLst/>
          </a:prstGeom>
        </p:spPr>
      </p:pic>
      <p:pic>
        <p:nvPicPr>
          <p:cNvPr id="27" name="Graphic 26" descr="Handshake outline">
            <a:extLst>
              <a:ext uri="{FF2B5EF4-FFF2-40B4-BE49-F238E27FC236}">
                <a16:creationId xmlns:a16="http://schemas.microsoft.com/office/drawing/2014/main" id="{48E83175-07C7-4781-2FC9-9FF2C705D6F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9859343" y="5759248"/>
            <a:ext cx="428222" cy="428222"/>
          </a:xfrm>
          <a:prstGeom prst="rect">
            <a:avLst/>
          </a:prstGeom>
        </p:spPr>
      </p:pic>
      <p:pic>
        <p:nvPicPr>
          <p:cNvPr id="28" name="Graphic 27" descr="Heart with pulse with solid fill">
            <a:extLst>
              <a:ext uri="{FF2B5EF4-FFF2-40B4-BE49-F238E27FC236}">
                <a16:creationId xmlns:a16="http://schemas.microsoft.com/office/drawing/2014/main" id="{88E00544-0C99-4311-FA96-C22C58F747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9679" y="5380515"/>
            <a:ext cx="553753" cy="553753"/>
          </a:xfrm>
          <a:prstGeom prst="rect">
            <a:avLst/>
          </a:prstGeom>
        </p:spPr>
      </p:pic>
      <p:pic>
        <p:nvPicPr>
          <p:cNvPr id="29" name="Graphic 28" descr="Cheers outline">
            <a:extLst>
              <a:ext uri="{FF2B5EF4-FFF2-40B4-BE49-F238E27FC236}">
                <a16:creationId xmlns:a16="http://schemas.microsoft.com/office/drawing/2014/main" id="{E10A5DE0-A39A-73D5-905E-440FD338E9B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514753" y="5804638"/>
            <a:ext cx="553752" cy="553752"/>
          </a:xfrm>
          <a:prstGeom prst="rect">
            <a:avLst/>
          </a:prstGeom>
        </p:spPr>
      </p:pic>
      <p:pic>
        <p:nvPicPr>
          <p:cNvPr id="32" name="Graphic 31" descr="Artificial Intelligence outline">
            <a:extLst>
              <a:ext uri="{FF2B5EF4-FFF2-40B4-BE49-F238E27FC236}">
                <a16:creationId xmlns:a16="http://schemas.microsoft.com/office/drawing/2014/main" id="{854B9E54-6A4D-40B8-B004-4E9F52C4977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742719" y="5400866"/>
            <a:ext cx="428222" cy="428222"/>
          </a:xfrm>
          <a:prstGeom prst="rect">
            <a:avLst/>
          </a:prstGeom>
        </p:spPr>
      </p:pic>
      <p:pic>
        <p:nvPicPr>
          <p:cNvPr id="35" name="Graphic 34" descr="Care outline">
            <a:extLst>
              <a:ext uri="{FF2B5EF4-FFF2-40B4-BE49-F238E27FC236}">
                <a16:creationId xmlns:a16="http://schemas.microsoft.com/office/drawing/2014/main" id="{3286DEC9-5DA7-A5AF-001F-A0BD6465F36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823466" y="6098433"/>
            <a:ext cx="428221" cy="428221"/>
          </a:xfrm>
          <a:prstGeom prst="rect">
            <a:avLst/>
          </a:prstGeom>
        </p:spPr>
      </p:pic>
      <p:pic>
        <p:nvPicPr>
          <p:cNvPr id="36" name="Graphic 35" descr="Eye with solid fill">
            <a:extLst>
              <a:ext uri="{FF2B5EF4-FFF2-40B4-BE49-F238E27FC236}">
                <a16:creationId xmlns:a16="http://schemas.microsoft.com/office/drawing/2014/main" id="{FBD36B78-7261-1CF0-E37C-3F6C7A75A1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454974" y="5854395"/>
            <a:ext cx="521673" cy="521673"/>
          </a:xfrm>
          <a:prstGeom prst="rect">
            <a:avLst/>
          </a:prstGeom>
        </p:spPr>
      </p:pic>
      <p:pic>
        <p:nvPicPr>
          <p:cNvPr id="37" name="Graphic 36" descr="Eye with solid fill">
            <a:extLst>
              <a:ext uri="{FF2B5EF4-FFF2-40B4-BE49-F238E27FC236}">
                <a16:creationId xmlns:a16="http://schemas.microsoft.com/office/drawing/2014/main" id="{F971E726-A8D5-3A5A-8411-860C5C0F4C7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785397" y="5857055"/>
            <a:ext cx="521673" cy="521673"/>
          </a:xfrm>
          <a:prstGeom prst="rect">
            <a:avLst/>
          </a:prstGeom>
        </p:spPr>
      </p:pic>
      <p:pic>
        <p:nvPicPr>
          <p:cNvPr id="38" name="Graphic 37" descr="Cheers outline">
            <a:extLst>
              <a:ext uri="{FF2B5EF4-FFF2-40B4-BE49-F238E27FC236}">
                <a16:creationId xmlns:a16="http://schemas.microsoft.com/office/drawing/2014/main" id="{77128651-B733-42DF-87C2-E5BC108F975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235833" y="5872310"/>
            <a:ext cx="553752" cy="553752"/>
          </a:xfrm>
          <a:prstGeom prst="rect">
            <a:avLst/>
          </a:prstGeom>
        </p:spPr>
      </p:pic>
      <p:pic>
        <p:nvPicPr>
          <p:cNvPr id="39" name="Graphic 38" descr="Handshake outline">
            <a:extLst>
              <a:ext uri="{FF2B5EF4-FFF2-40B4-BE49-F238E27FC236}">
                <a16:creationId xmlns:a16="http://schemas.microsoft.com/office/drawing/2014/main" id="{CA06F930-1C1F-5F52-F493-FE59988B0AA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270085" y="5380515"/>
            <a:ext cx="553753" cy="553753"/>
          </a:xfrm>
          <a:prstGeom prst="rect">
            <a:avLst/>
          </a:prstGeom>
        </p:spPr>
      </p:pic>
      <p:pic>
        <p:nvPicPr>
          <p:cNvPr id="40" name="Graphic 39" descr="Handshake outline">
            <a:extLst>
              <a:ext uri="{FF2B5EF4-FFF2-40B4-BE49-F238E27FC236}">
                <a16:creationId xmlns:a16="http://schemas.microsoft.com/office/drawing/2014/main" id="{49A46060-4F7D-3DFC-39F5-713FF67E6A8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970964" y="5393549"/>
            <a:ext cx="553753" cy="553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109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D4478-9D2C-DA22-A4AC-540EAE271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ANNEX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1011479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B4CE3C-29A6-0409-3875-E200F6F548A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/>
              <a:t>(5) ESU Values:</a:t>
            </a:r>
          </a:p>
          <a:p>
            <a:r>
              <a:rPr lang="en-US" dirty="0"/>
              <a:t>Respect</a:t>
            </a:r>
          </a:p>
          <a:p>
            <a:r>
              <a:rPr lang="en-US" dirty="0"/>
              <a:t>Fairness</a:t>
            </a:r>
          </a:p>
          <a:p>
            <a:r>
              <a:rPr lang="en-US" dirty="0"/>
              <a:t>Dignity</a:t>
            </a:r>
          </a:p>
          <a:p>
            <a:r>
              <a:rPr lang="en-US" dirty="0"/>
              <a:t>Solidarity</a:t>
            </a:r>
          </a:p>
          <a:p>
            <a:r>
              <a:rPr lang="en-US" dirty="0"/>
              <a:t>Equal rights</a:t>
            </a:r>
            <a:endParaRPr lang="en-BE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6739BA-6F8E-32FC-426C-8377C72FD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dirty="0">
                <a:solidFill>
                  <a:srgbClr val="18539F"/>
                </a:solidFill>
                <a:latin typeface="+mj-lt"/>
              </a:rPr>
              <a:t>ESU - Strategic Action Plan/ Horizon 2030</a:t>
            </a:r>
            <a:endParaRPr lang="en-BE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79D4FF-2DEB-C45E-0C11-8B38E58D7A2D}"/>
              </a:ext>
            </a:extLst>
          </p:cNvPr>
          <p:cNvSpPr txBox="1"/>
          <p:nvPr/>
        </p:nvSpPr>
        <p:spPr>
          <a:xfrm>
            <a:off x="7199454" y="2939970"/>
            <a:ext cx="464144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ESU Mission statement:</a:t>
            </a:r>
          </a:p>
          <a:p>
            <a:pPr algn="ctr"/>
            <a:endParaRPr lang="en-US" sz="2000" dirty="0">
              <a:solidFill>
                <a:schemeClr val="bg1"/>
              </a:solidFill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“Being a part of a Europe with peace, prosperity, solidarity, and care for both seniors and future generations”</a:t>
            </a:r>
            <a:endParaRPr lang="en-B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673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D5DD2BE-C5DB-2BEC-2F63-E6CE2993E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487154"/>
              </p:ext>
            </p:extLst>
          </p:nvPr>
        </p:nvGraphicFramePr>
        <p:xfrm>
          <a:off x="838200" y="1905043"/>
          <a:ext cx="10576585" cy="4690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384">
                  <a:extLst>
                    <a:ext uri="{9D8B030D-6E8A-4147-A177-3AD203B41FA5}">
                      <a16:colId xmlns:a16="http://schemas.microsoft.com/office/drawing/2014/main" val="1021169355"/>
                    </a:ext>
                  </a:extLst>
                </a:gridCol>
                <a:gridCol w="1603182">
                  <a:extLst>
                    <a:ext uri="{9D8B030D-6E8A-4147-A177-3AD203B41FA5}">
                      <a16:colId xmlns:a16="http://schemas.microsoft.com/office/drawing/2014/main" val="865369340"/>
                    </a:ext>
                  </a:extLst>
                </a:gridCol>
                <a:gridCol w="5596707">
                  <a:extLst>
                    <a:ext uri="{9D8B030D-6E8A-4147-A177-3AD203B41FA5}">
                      <a16:colId xmlns:a16="http://schemas.microsoft.com/office/drawing/2014/main" val="2816014084"/>
                    </a:ext>
                  </a:extLst>
                </a:gridCol>
                <a:gridCol w="2365040">
                  <a:extLst>
                    <a:ext uri="{9D8B030D-6E8A-4147-A177-3AD203B41FA5}">
                      <a16:colId xmlns:a16="http://schemas.microsoft.com/office/drawing/2014/main" val="3767276330"/>
                    </a:ext>
                  </a:extLst>
                </a:gridCol>
                <a:gridCol w="762272">
                  <a:extLst>
                    <a:ext uri="{9D8B030D-6E8A-4147-A177-3AD203B41FA5}">
                      <a16:colId xmlns:a16="http://schemas.microsoft.com/office/drawing/2014/main" val="4147611232"/>
                    </a:ext>
                  </a:extLst>
                </a:gridCol>
              </a:tblGrid>
              <a:tr h="210399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l-BE" sz="1050" kern="100" dirty="0">
                          <a:effectLst/>
                        </a:rPr>
                        <a:t>FOCUS</a:t>
                      </a:r>
                      <a:endParaRPr lang="en-BE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tc hMerge="1">
                  <a:txBody>
                    <a:bodyPr/>
                    <a:lstStyle/>
                    <a:p>
                      <a:endParaRPr lang="en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050" kern="100" dirty="0">
                          <a:effectLst/>
                        </a:rPr>
                        <a:t>ACTIONS: to complete what and how</a:t>
                      </a:r>
                      <a:endParaRPr lang="en-BE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l-BE" sz="1050" kern="100">
                          <a:effectLst/>
                        </a:rPr>
                        <a:t>WHO and with WHOM</a:t>
                      </a:r>
                      <a:endParaRPr lang="en-BE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l-BE" sz="1050" kern="100" dirty="0">
                          <a:effectLst/>
                        </a:rPr>
                        <a:t>TIMING</a:t>
                      </a:r>
                      <a:endParaRPr lang="en-BE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extLst>
                  <a:ext uri="{0D108BD9-81ED-4DB2-BD59-A6C34878D82A}">
                    <a16:rowId xmlns:a16="http://schemas.microsoft.com/office/drawing/2014/main" val="502672178"/>
                  </a:ext>
                </a:extLst>
              </a:tr>
              <a:tr h="102849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BE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nl-NL" sz="1100" b="1" kern="100" dirty="0">
                          <a:solidFill>
                            <a:schemeClr val="bg1"/>
                          </a:solidFill>
                          <a:effectLst/>
                        </a:rPr>
                        <a:t>Active senior </a:t>
                      </a:r>
                      <a:r>
                        <a:rPr lang="nl-NL" sz="1100" b="1" kern="100" dirty="0" err="1">
                          <a:solidFill>
                            <a:schemeClr val="bg1"/>
                          </a:solidFill>
                          <a:effectLst/>
                        </a:rPr>
                        <a:t>citizenship</a:t>
                      </a:r>
                      <a:endParaRPr lang="en-BE" sz="11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>
                    <a:solidFill>
                      <a:srgbClr val="18539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Wingdings" pitchFamily="2" charset="2"/>
                        <a:buChar char=""/>
                      </a:pPr>
                      <a:r>
                        <a:rPr lang="en-US" sz="1050" kern="100" dirty="0">
                          <a:effectLst/>
                        </a:rPr>
                        <a:t>Influencing EU- policy seniors following political, economic, social and cultural developments with an impact on seniors (in an ageing EU-continent / demographic change) and strengthen visibility of seniors' concerns.</a:t>
                      </a:r>
                      <a:endParaRPr lang="en-BE" sz="1100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Wingdings" pitchFamily="2" charset="2"/>
                        <a:buChar char=""/>
                      </a:pPr>
                      <a:r>
                        <a:rPr lang="en-US" sz="1050" kern="100" dirty="0">
                          <a:effectLst/>
                        </a:rPr>
                        <a:t>Safeguarding the rights of older persons.</a:t>
                      </a:r>
                      <a:endParaRPr lang="en-BE" sz="1100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Wingdings" pitchFamily="2" charset="2"/>
                        <a:buChar char=""/>
                      </a:pPr>
                      <a:r>
                        <a:rPr lang="en-US" sz="1050" kern="100" dirty="0">
                          <a:effectLst/>
                        </a:rPr>
                        <a:t>Enhancing participation in civil society and playing an active role in civil society from the ‘wisdom’ and experience of seniors. </a:t>
                      </a:r>
                      <a:endParaRPr lang="en-BE" sz="1100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Wingdings" pitchFamily="2" charset="2"/>
                        <a:buChar char=""/>
                      </a:pPr>
                      <a:r>
                        <a:rPr lang="en-US" sz="1050" kern="100" dirty="0">
                          <a:effectLst/>
                        </a:rPr>
                        <a:t>…</a:t>
                      </a:r>
                      <a:endParaRPr lang="en-BE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l-BE" sz="1050" kern="100" dirty="0">
                          <a:effectLst/>
                        </a:rPr>
                        <a:t>Presidency, President and Secretary General</a:t>
                      </a:r>
                      <a:endParaRPr lang="en-BE" sz="1100" kern="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050" kern="100" dirty="0">
                          <a:effectLst/>
                        </a:rPr>
                        <a:t>With EPP and its associations.</a:t>
                      </a:r>
                      <a:endParaRPr lang="en-BE" sz="1100" kern="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050" kern="100" dirty="0">
                          <a:effectLst/>
                        </a:rPr>
                        <a:t>With representative seniors’ </a:t>
                      </a:r>
                      <a:r>
                        <a:rPr lang="en-US" sz="1050" kern="100" dirty="0" err="1">
                          <a:effectLst/>
                        </a:rPr>
                        <a:t>organisations</a:t>
                      </a:r>
                      <a:r>
                        <a:rPr lang="en-US" sz="1050" kern="100" dirty="0">
                          <a:effectLst/>
                        </a:rPr>
                        <a:t> (AGE and other)</a:t>
                      </a:r>
                      <a:endParaRPr lang="en-BE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nl-BE" sz="1050" kern="100" dirty="0">
                          <a:effectLst/>
                        </a:rPr>
                        <a:t>2025 - 2030</a:t>
                      </a:r>
                      <a:endParaRPr lang="en-BE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extLst>
                  <a:ext uri="{0D108BD9-81ED-4DB2-BD59-A6C34878D82A}">
                    <a16:rowId xmlns:a16="http://schemas.microsoft.com/office/drawing/2014/main" val="2517701621"/>
                  </a:ext>
                </a:extLst>
              </a:tr>
              <a:tr h="70371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BE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US" sz="1100" b="1" kern="100" dirty="0">
                          <a:solidFill>
                            <a:schemeClr val="bg1"/>
                          </a:solidFill>
                          <a:effectLst/>
                        </a:rPr>
                        <a:t>Visibility and positive view on ageing</a:t>
                      </a:r>
                      <a:endParaRPr lang="en-BE" sz="11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>
                    <a:solidFill>
                      <a:srgbClr val="18539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Wingdings" pitchFamily="2" charset="2"/>
                        <a:buChar char=""/>
                      </a:pPr>
                      <a:r>
                        <a:rPr lang="en-US" sz="1050" kern="100" dirty="0">
                          <a:effectLst/>
                        </a:rPr>
                        <a:t>Looking at ageing as an aspect of life cycle.</a:t>
                      </a:r>
                      <a:endParaRPr lang="en-BE" sz="1100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Wingdings" pitchFamily="2" charset="2"/>
                        <a:buChar char=""/>
                      </a:pPr>
                      <a:r>
                        <a:rPr lang="en-US" sz="1050" kern="100" dirty="0">
                          <a:effectLst/>
                        </a:rPr>
                        <a:t>Building a positive attitude to ageing. </a:t>
                      </a:r>
                      <a:endParaRPr lang="en-BE" sz="1100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Wingdings" pitchFamily="2" charset="2"/>
                        <a:buChar char=""/>
                      </a:pPr>
                      <a:r>
                        <a:rPr lang="en-US" sz="1050" kern="100" dirty="0">
                          <a:effectLst/>
                        </a:rPr>
                        <a:t>Developing services and structures accessible to all.</a:t>
                      </a:r>
                      <a:endParaRPr lang="en-BE" sz="1100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Wingdings" pitchFamily="2" charset="2"/>
                        <a:buChar char=""/>
                      </a:pPr>
                      <a:r>
                        <a:rPr lang="en-US" sz="1050" kern="100" dirty="0">
                          <a:effectLst/>
                        </a:rPr>
                        <a:t> </a:t>
                      </a:r>
                      <a:endParaRPr lang="en-BE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Presidency and Executive Committee</a:t>
                      </a:r>
                      <a:endParaRPr lang="en-BE" sz="1100" kern="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With EPP and representative organisations</a:t>
                      </a:r>
                      <a:endParaRPr lang="en-BE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2025 - 2030</a:t>
                      </a:r>
                      <a:endParaRPr lang="en-BE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extLst>
                  <a:ext uri="{0D108BD9-81ED-4DB2-BD59-A6C34878D82A}">
                    <a16:rowId xmlns:a16="http://schemas.microsoft.com/office/drawing/2014/main" val="4131169664"/>
                  </a:ext>
                </a:extLst>
              </a:tr>
              <a:tr h="37897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BE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US" sz="1100" b="1" kern="100" dirty="0">
                          <a:solidFill>
                            <a:schemeClr val="bg1"/>
                          </a:solidFill>
                          <a:effectLst/>
                        </a:rPr>
                        <a:t>Active ageing and inclusive participation</a:t>
                      </a:r>
                      <a:endParaRPr lang="en-BE" sz="11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>
                    <a:solidFill>
                      <a:srgbClr val="18539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Wingdings" pitchFamily="2" charset="2"/>
                        <a:buChar char=""/>
                      </a:pPr>
                      <a:r>
                        <a:rPr lang="en-US" sz="1050" kern="100" dirty="0">
                          <a:effectLst/>
                        </a:rPr>
                        <a:t>Inclusive </a:t>
                      </a:r>
                      <a:r>
                        <a:rPr lang="en-US" sz="1050" kern="100" dirty="0" err="1">
                          <a:effectLst/>
                        </a:rPr>
                        <a:t>labour</a:t>
                      </a:r>
                      <a:r>
                        <a:rPr lang="en-US" sz="1050" kern="100" dirty="0">
                          <a:effectLst/>
                        </a:rPr>
                        <a:t> market using the competencies of senior workers.</a:t>
                      </a:r>
                      <a:endParaRPr lang="en-BE" sz="1100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Wingdings" pitchFamily="2" charset="2"/>
                        <a:buChar char=""/>
                      </a:pPr>
                      <a:r>
                        <a:rPr lang="en-US" sz="1050" kern="100" dirty="0">
                          <a:effectLst/>
                        </a:rPr>
                        <a:t>Using and promoting age diversity and intergenerational learning (learning from each other).</a:t>
                      </a:r>
                      <a:endParaRPr lang="en-BE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Presidency</a:t>
                      </a:r>
                      <a:endParaRPr lang="en-BE" sz="1100" kern="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With EPP, EZA and AGE</a:t>
                      </a:r>
                      <a:endParaRPr lang="en-BE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050" kern="100" dirty="0">
                          <a:effectLst/>
                        </a:rPr>
                        <a:t>2025 - 2030</a:t>
                      </a:r>
                      <a:endParaRPr lang="en-BE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extLst>
                  <a:ext uri="{0D108BD9-81ED-4DB2-BD59-A6C34878D82A}">
                    <a16:rowId xmlns:a16="http://schemas.microsoft.com/office/drawing/2014/main" val="1452917526"/>
                  </a:ext>
                </a:extLst>
              </a:tr>
              <a:tr h="50812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BE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nl-BE" sz="1100" b="1" kern="100" dirty="0">
                          <a:solidFill>
                            <a:schemeClr val="bg1"/>
                          </a:solidFill>
                          <a:effectLst/>
                        </a:rPr>
                        <a:t>Media, digital </a:t>
                      </a:r>
                      <a:r>
                        <a:rPr lang="nl-BE" sz="1100" b="1" kern="100" dirty="0" err="1">
                          <a:solidFill>
                            <a:schemeClr val="bg1"/>
                          </a:solidFill>
                          <a:effectLst/>
                        </a:rPr>
                        <a:t>and</a:t>
                      </a:r>
                      <a:r>
                        <a:rPr lang="nl-BE" sz="1100" b="1" kern="100" dirty="0">
                          <a:solidFill>
                            <a:schemeClr val="bg1"/>
                          </a:solidFill>
                          <a:effectLst/>
                        </a:rPr>
                        <a:t> AI </a:t>
                      </a:r>
                      <a:r>
                        <a:rPr lang="nl-BE" sz="1100" b="1" kern="100" dirty="0" err="1">
                          <a:solidFill>
                            <a:schemeClr val="bg1"/>
                          </a:solidFill>
                          <a:effectLst/>
                        </a:rPr>
                        <a:t>literacy</a:t>
                      </a:r>
                      <a:endParaRPr lang="en-BE" sz="11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>
                    <a:solidFill>
                      <a:srgbClr val="18539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Wingdings" pitchFamily="2" charset="2"/>
                        <a:buChar char=""/>
                      </a:pPr>
                      <a:r>
                        <a:rPr lang="en-US" sz="1050" kern="100" dirty="0">
                          <a:effectLst/>
                        </a:rPr>
                        <a:t>Helping seniors to improve their digital skills (digital empowerment).</a:t>
                      </a:r>
                      <a:endParaRPr lang="en-BE" sz="1100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Wingdings" pitchFamily="2" charset="2"/>
                        <a:buChar char=""/>
                      </a:pPr>
                      <a:r>
                        <a:rPr lang="en-US" sz="1050" kern="100" dirty="0">
                          <a:effectLst/>
                        </a:rPr>
                        <a:t>Protecting seniors in online environment against fraud and abuse. </a:t>
                      </a:r>
                      <a:endParaRPr lang="en-BE" sz="1100" kern="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Wingdings" pitchFamily="2" charset="2"/>
                        <a:buChar char=""/>
                      </a:pPr>
                      <a:r>
                        <a:rPr lang="en-US" sz="1050" kern="100" dirty="0">
                          <a:effectLst/>
                        </a:rPr>
                        <a:t>…</a:t>
                      </a:r>
                      <a:endParaRPr lang="en-BE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Presidency</a:t>
                      </a:r>
                      <a:endParaRPr lang="en-BE" sz="1100" kern="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With EPP in Council of Europe and EU</a:t>
                      </a:r>
                      <a:endParaRPr lang="en-BE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2025 - 2030</a:t>
                      </a:r>
                      <a:endParaRPr lang="en-BE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extLst>
                  <a:ext uri="{0D108BD9-81ED-4DB2-BD59-A6C34878D82A}">
                    <a16:rowId xmlns:a16="http://schemas.microsoft.com/office/drawing/2014/main" val="989238690"/>
                  </a:ext>
                </a:extLst>
              </a:tr>
              <a:tr h="608372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BE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US" sz="1100" b="1" kern="100" dirty="0">
                          <a:solidFill>
                            <a:schemeClr val="bg1"/>
                          </a:solidFill>
                          <a:effectLst/>
                        </a:rPr>
                        <a:t>Intergenerational solidarity </a:t>
                      </a:r>
                      <a:endParaRPr lang="en-BE" sz="11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>
                    <a:solidFill>
                      <a:srgbClr val="18539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Wingdings" pitchFamily="2" charset="2"/>
                        <a:buChar char=""/>
                      </a:pPr>
                      <a:r>
                        <a:rPr lang="en-US" sz="1050" kern="100">
                          <a:effectLst/>
                        </a:rPr>
                        <a:t>Fair and sustainable social protection systems (health care, long term care, pensions).</a:t>
                      </a:r>
                      <a:endParaRPr lang="en-BE" sz="1100" kern="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Wingdings" pitchFamily="2" charset="2"/>
                        <a:buChar char=""/>
                      </a:pPr>
                      <a:r>
                        <a:rPr lang="en-US" sz="1050" kern="100">
                          <a:effectLst/>
                        </a:rPr>
                        <a:t>Intergenerational Dialogue</a:t>
                      </a:r>
                      <a:endParaRPr lang="en-BE" sz="1100" kern="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en-BE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Executive Committee</a:t>
                      </a:r>
                      <a:endParaRPr lang="en-BE" sz="1100" kern="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With EPP and YEPP</a:t>
                      </a:r>
                      <a:endParaRPr lang="en-BE" sz="1100" kern="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Council of Europe and EU</a:t>
                      </a:r>
                      <a:endParaRPr lang="en-BE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2025 - 2030</a:t>
                      </a:r>
                      <a:endParaRPr lang="en-BE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extLst>
                  <a:ext uri="{0D108BD9-81ED-4DB2-BD59-A6C34878D82A}">
                    <a16:rowId xmlns:a16="http://schemas.microsoft.com/office/drawing/2014/main" val="2634391256"/>
                  </a:ext>
                </a:extLst>
              </a:tr>
              <a:tr h="546219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US" sz="1100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BE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buFont typeface="+mj-lt"/>
                        <a:buNone/>
                      </a:pPr>
                      <a:r>
                        <a:rPr lang="en-US" sz="1100" b="1" kern="100" dirty="0">
                          <a:solidFill>
                            <a:schemeClr val="bg1"/>
                          </a:solidFill>
                          <a:effectLst/>
                        </a:rPr>
                        <a:t>Long-term care </a:t>
                      </a:r>
                      <a:endParaRPr lang="en-BE" sz="1100" b="1" kern="100" dirty="0">
                        <a:solidFill>
                          <a:schemeClr val="bg1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>
                    <a:solidFill>
                      <a:srgbClr val="18539F"/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buFont typeface="Wingdings" pitchFamily="2" charset="2"/>
                        <a:buChar char=""/>
                      </a:pPr>
                      <a:r>
                        <a:rPr lang="en-US" sz="1050" kern="100">
                          <a:effectLst/>
                        </a:rPr>
                        <a:t>Paying attention to age-friendly living environments.</a:t>
                      </a:r>
                      <a:endParaRPr lang="en-BE" sz="1100" kern="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Wingdings" pitchFamily="2" charset="2"/>
                        <a:buChar char=""/>
                      </a:pPr>
                      <a:r>
                        <a:rPr lang="en-US" sz="1050" kern="100">
                          <a:effectLst/>
                        </a:rPr>
                        <a:t>Human dignity for the most vulnerable.</a:t>
                      </a:r>
                      <a:endParaRPr lang="en-BE" sz="1100" kern="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buFont typeface="Wingdings" pitchFamily="2" charset="2"/>
                        <a:buChar char=""/>
                      </a:pPr>
                      <a:r>
                        <a:rPr lang="en-US" sz="1050" kern="100">
                          <a:effectLst/>
                        </a:rPr>
                        <a:t>Developing an EU Care Strategy.</a:t>
                      </a:r>
                      <a:endParaRPr lang="en-BE" sz="1100" kern="1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800"/>
                        </a:spcAft>
                        <a:buFont typeface="Wingdings" pitchFamily="2" charset="2"/>
                        <a:buChar char=""/>
                      </a:pPr>
                      <a:r>
                        <a:rPr lang="en-US" sz="1050" kern="100">
                          <a:effectLst/>
                        </a:rPr>
                        <a:t>…</a:t>
                      </a:r>
                      <a:endParaRPr lang="en-BE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Presidency/ Executive Committee</a:t>
                      </a:r>
                      <a:endParaRPr lang="en-BE" sz="1100" kern="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With EPP, AGE and EC</a:t>
                      </a:r>
                      <a:endParaRPr lang="en-BE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050" kern="100" dirty="0">
                          <a:effectLst/>
                        </a:rPr>
                        <a:t>2025 2030</a:t>
                      </a:r>
                      <a:endParaRPr lang="en-BE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491" marR="52491" marT="0" marB="0"/>
                </a:tc>
                <a:extLst>
                  <a:ext uri="{0D108BD9-81ED-4DB2-BD59-A6C34878D82A}">
                    <a16:rowId xmlns:a16="http://schemas.microsoft.com/office/drawing/2014/main" val="2043660229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DB6BCEEC-1778-4859-5C5F-D7784A57F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214" y="1629123"/>
            <a:ext cx="92672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BE" sz="1200" b="0" i="0" u="none" strike="noStrike" cap="none" normalizeH="0" baseline="0" dirty="0">
                <a:ln>
                  <a:noFill/>
                </a:ln>
                <a:solidFill>
                  <a:srgbClr val="215E99"/>
                </a:solidFill>
                <a:effectLst/>
                <a:latin typeface="Calibri Light" panose="020F03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Detailed overview actions: for 2025 these actions are translated in a year plan with Conferences, Summer Academy, Workshops and Seminars</a:t>
            </a:r>
            <a:endParaRPr kumimoji="0" lang="en-US" altLang="en-BE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6" name="Picture 15" descr="A logo with blue text and yellow stars&#10;&#10;Description automatically generated">
            <a:extLst>
              <a:ext uri="{FF2B5EF4-FFF2-40B4-BE49-F238E27FC236}">
                <a16:creationId xmlns:a16="http://schemas.microsoft.com/office/drawing/2014/main" id="{2AB45C96-216D-83EE-B359-5C45FC4A0A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5488" y="179233"/>
            <a:ext cx="2171700" cy="1079500"/>
          </a:xfrm>
          <a:prstGeom prst="rect">
            <a:avLst/>
          </a:prstGeom>
        </p:spPr>
      </p:pic>
      <p:sp>
        <p:nvSpPr>
          <p:cNvPr id="5" name="Title 2">
            <a:extLst>
              <a:ext uri="{FF2B5EF4-FFF2-40B4-BE49-F238E27FC236}">
                <a16:creationId xmlns:a16="http://schemas.microsoft.com/office/drawing/2014/main" id="{F9B80466-2D75-309D-9784-5B7BA35B36A2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5181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solidFill>
                  <a:srgbClr val="18539F"/>
                </a:solidFill>
              </a:rPr>
              <a:t>ESU - Strategic Action Plan/ Horizon 2030</a:t>
            </a:r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402813699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2">
      <a:dk1>
        <a:sysClr val="windowText" lastClr="000000"/>
      </a:dk1>
      <a:lt1>
        <a:sysClr val="window" lastClr="FFFFFF"/>
      </a:lt1>
      <a:dk2>
        <a:srgbClr val="003268"/>
      </a:dk2>
      <a:lt2>
        <a:srgbClr val="E7E6E6"/>
      </a:lt2>
      <a:accent1>
        <a:srgbClr val="18539F"/>
      </a:accent1>
      <a:accent2>
        <a:srgbClr val="FCB900"/>
      </a:accent2>
      <a:accent3>
        <a:srgbClr val="ABB8C3"/>
      </a:accent3>
      <a:accent4>
        <a:srgbClr val="FF6900"/>
      </a:accent4>
      <a:accent5>
        <a:srgbClr val="000000"/>
      </a:accent5>
      <a:accent6>
        <a:srgbClr val="003268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ESU_v2024_06" id="{7032037C-51B2-E047-BE2C-00EFF8B4E3E6}" vid="{E68AA5E2-1CB6-4C4A-B0A0-7F163D00D7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552</Words>
  <Application>Microsoft Macintosh PowerPoint</Application>
  <PresentationFormat>Widescreen</PresentationFormat>
  <Paragraphs>117</Paragraphs>
  <Slides>6</Slides>
  <Notes>0</Notes>
  <HiddenSlides>3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Arial</vt:lpstr>
      <vt:lpstr>Calibri</vt:lpstr>
      <vt:lpstr>Calibri Light</vt:lpstr>
      <vt:lpstr>Wingdings</vt:lpstr>
      <vt:lpstr>Custom Design</vt:lpstr>
      <vt:lpstr>PowerPoint Presentation</vt:lpstr>
      <vt:lpstr>PowerPoint Presentation</vt:lpstr>
      <vt:lpstr>PowerPoint Presentation</vt:lpstr>
      <vt:lpstr>ANNEX</vt:lpstr>
      <vt:lpstr>ESU - Strategic Action Plan/ Horizon 2030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Vervaeke</dc:creator>
  <cp:lastModifiedBy>Michelle Vervaeke</cp:lastModifiedBy>
  <cp:revision>9</cp:revision>
  <dcterms:created xsi:type="dcterms:W3CDTF">2024-06-10T12:00:16Z</dcterms:created>
  <dcterms:modified xsi:type="dcterms:W3CDTF">2025-01-07T11:18:45Z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e8e85c4-7eb1-4bd1-9dfb-a2503e4b8094_Enabled">
    <vt:lpwstr>true</vt:lpwstr>
  </property>
  <property fmtid="{D5CDD505-2E9C-101B-9397-08002B2CF9AE}" pid="3" name="MSIP_Label_0e8e85c4-7eb1-4bd1-9dfb-a2503e4b8094_SetDate">
    <vt:lpwstr>2024-06-10T16:53:25Z</vt:lpwstr>
  </property>
  <property fmtid="{D5CDD505-2E9C-101B-9397-08002B2CF9AE}" pid="4" name="MSIP_Label_0e8e85c4-7eb1-4bd1-9dfb-a2503e4b8094_Method">
    <vt:lpwstr>Standard</vt:lpwstr>
  </property>
  <property fmtid="{D5CDD505-2E9C-101B-9397-08002B2CF9AE}" pid="5" name="MSIP_Label_0e8e85c4-7eb1-4bd1-9dfb-a2503e4b8094_Name">
    <vt:lpwstr>Strictly confidential</vt:lpwstr>
  </property>
  <property fmtid="{D5CDD505-2E9C-101B-9397-08002B2CF9AE}" pid="6" name="MSIP_Label_0e8e85c4-7eb1-4bd1-9dfb-a2503e4b8094_SiteId">
    <vt:lpwstr>7919ea65-4c52-4980-bfcd-ce7ffd32f1ea</vt:lpwstr>
  </property>
  <property fmtid="{D5CDD505-2E9C-101B-9397-08002B2CF9AE}" pid="7" name="MSIP_Label_0e8e85c4-7eb1-4bd1-9dfb-a2503e4b8094_ActionId">
    <vt:lpwstr>27468786-3655-4b5d-acb7-e2d435219307</vt:lpwstr>
  </property>
  <property fmtid="{D5CDD505-2E9C-101B-9397-08002B2CF9AE}" pid="8" name="MSIP_Label_0e8e85c4-7eb1-4bd1-9dfb-a2503e4b8094_ContentBits">
    <vt:lpwstr>0</vt:lpwstr>
  </property>
</Properties>
</file>