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81" r:id="rId3"/>
    <p:sldId id="282" r:id="rId4"/>
    <p:sldId id="279" r:id="rId5"/>
    <p:sldId id="278" r:id="rId6"/>
    <p:sldId id="273" r:id="rId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ABB8C3"/>
    <a:srgbClr val="18539F"/>
    <a:srgbClr val="FF6900"/>
    <a:srgbClr val="A9B8C3"/>
    <a:srgbClr val="F59794"/>
    <a:srgbClr val="FCB900"/>
    <a:srgbClr val="E7E9F0"/>
    <a:srgbClr val="EEEEEE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D2212-7702-4ADB-8E0D-374270CD37BB}" v="2" dt="2025-01-06T21:51:40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582"/>
  </p:normalViewPr>
  <p:slideViewPr>
    <p:cSldViewPr snapToGrid="0">
      <p:cViewPr>
        <p:scale>
          <a:sx n="109" d="100"/>
          <a:sy n="109" d="100"/>
        </p:scale>
        <p:origin x="-47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7C33F-88B0-494D-97E3-8340878FB09F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ECD-3D85-4558-B532-087A4FA833A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4849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07436FF6-BDE1-D2D5-B79C-4626EFF05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F73AA6D-577C-3815-AFEA-DF8C50BBE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E47F697-D48F-B61E-2F1E-520341673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0594A33-DDAF-3BA3-77CF-C5C8165B57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07021"/>
            <a:ext cx="2271713" cy="36512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836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1C65D-EB82-D5FF-D377-F8FB8A92D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9DACF-960C-D3B7-889A-BBA36C405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EC995-41C2-45A2-A9D0-FDC97933B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E4C51-D2D1-C420-60B1-555C4E527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B26B77-C6BB-49BE-5B08-1D219D7B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11180-94D2-D82E-F333-8F7BC286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7BFAF-C53D-7BC5-7F3B-F825C54B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C9BE23-1B5E-A17B-B0B4-915434DC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6665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8295C75-68F0-B23E-C214-263452294F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BAAE-0FA7-C8B5-C58B-AF6C3ABB3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D0030-0353-54D4-8919-B4B3CD04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BB1E8-9A62-D793-EC29-6C3211DED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58A5B-67A0-7F00-57F5-F64B76FDA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2BE67-E5C2-F9EB-2A95-AD73C57B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77366-A3F5-1AC1-562C-B55DCE5A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980F2D0-75C4-1ABF-941A-4F74421900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7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C4D69-A0EC-0C2F-80C0-67BEA754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C239F-F064-9052-9E83-9F647D466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72FE-84A0-8007-B5ED-B2A4E05C6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2BF2D-0474-65AD-25EA-0E04C375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7A00C-077A-0F78-D23A-AE66DEFC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5FC16-4C1E-4288-CB72-D1B5A726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A5F0D96-6A6F-EBB2-F6F4-6E483C877E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83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E58E83-0E4E-1F79-8B66-984A1D10E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BE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F07D1B8-7171-E3AA-CFFD-4AD524B23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DE58E83-0E4E-1F79-8B66-984A1D10ED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Section Title</a:t>
            </a:r>
            <a:endParaRPr lang="en-BE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F07D1B8-7171-E3AA-CFFD-4AD524B239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7ABF47-782D-3AD8-AA83-36696237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C5E04-5B7B-968F-40D5-F3C152CC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F12D8-FC56-0B73-D30A-6A6FD3E1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12614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DE14-7CFF-DAD9-75BD-558B448BD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28B99-93AB-6F3F-979F-E6C0BE37F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CFB79-3F2C-642B-A0A4-457C00F9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CFB1-9AB8-3C4B-ADBD-276458E4EF54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63765-9ED9-154A-0F95-22DEB347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1D9C1-0024-BF00-C5FB-640F5840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DD066-7726-3A4F-B9EB-1CBD5449803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8544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 ESU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0"/>
            <a:ext cx="6172200" cy="6857999"/>
          </a:xfrm>
          <a:prstGeom prst="rect">
            <a:avLst/>
          </a:prstGeom>
          <a:solidFill>
            <a:srgbClr val="0054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18514-CFE7-7456-9B6E-46A91B68B8C1}"/>
              </a:ext>
            </a:extLst>
          </p:cNvPr>
          <p:cNvSpPr txBox="1"/>
          <p:nvPr userDrawn="1"/>
        </p:nvSpPr>
        <p:spPr>
          <a:xfrm>
            <a:off x="838200" y="375378"/>
            <a:ext cx="5181600" cy="13255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Table of Content</a:t>
            </a:r>
            <a:endParaRPr lang="en-B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0DBB29A-D86B-D61A-1AFB-3553C9FF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6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ble of Content ESU MI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8E1BEE-44CB-11AA-A8C6-71277C6F1F41}"/>
              </a:ext>
            </a:extLst>
          </p:cNvPr>
          <p:cNvSpPr/>
          <p:nvPr userDrawn="1"/>
        </p:nvSpPr>
        <p:spPr>
          <a:xfrm>
            <a:off x="6019800" y="1"/>
            <a:ext cx="6172200" cy="6857999"/>
          </a:xfrm>
          <a:prstGeom prst="rect">
            <a:avLst/>
          </a:prstGeom>
          <a:solidFill>
            <a:srgbClr val="0054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rgbClr val="FBBD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18514-CFE7-7456-9B6E-46A91B68B8C1}"/>
              </a:ext>
            </a:extLst>
          </p:cNvPr>
          <p:cNvSpPr txBox="1"/>
          <p:nvPr userDrawn="1"/>
        </p:nvSpPr>
        <p:spPr>
          <a:xfrm>
            <a:off x="838200" y="375378"/>
            <a:ext cx="5181600" cy="13255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 of Content</a:t>
            </a:r>
            <a:endParaRPr lang="en-BE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1CC5858-2294-C37B-AC29-5AAE75F4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5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 ESU MI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8E1BEE-44CB-11AA-A8C6-71277C6F1F41}"/>
              </a:ext>
            </a:extLst>
          </p:cNvPr>
          <p:cNvSpPr/>
          <p:nvPr userDrawn="1"/>
        </p:nvSpPr>
        <p:spPr>
          <a:xfrm>
            <a:off x="6019800" y="1"/>
            <a:ext cx="6172200" cy="6857999"/>
          </a:xfrm>
          <a:prstGeom prst="rect">
            <a:avLst/>
          </a:prstGeom>
          <a:solidFill>
            <a:srgbClr val="0054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-1"/>
            <a:ext cx="6172200" cy="6857999"/>
          </a:xfrm>
          <a:prstGeom prst="rect">
            <a:avLst/>
          </a:prstGeom>
          <a:solidFill>
            <a:srgbClr val="EFF4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18514-CFE7-7456-9B6E-46A91B68B8C1}"/>
              </a:ext>
            </a:extLst>
          </p:cNvPr>
          <p:cNvSpPr txBox="1"/>
          <p:nvPr userDrawn="1"/>
        </p:nvSpPr>
        <p:spPr>
          <a:xfrm>
            <a:off x="838200" y="375378"/>
            <a:ext cx="5181600" cy="13255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 of Content</a:t>
            </a:r>
            <a:endParaRPr lang="en-BE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1CC5858-2294-C37B-AC29-5AAE75F4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lit-pan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8E1BEE-44CB-11AA-A8C6-71277C6F1F41}"/>
              </a:ext>
            </a:extLst>
          </p:cNvPr>
          <p:cNvSpPr/>
          <p:nvPr userDrawn="1"/>
        </p:nvSpPr>
        <p:spPr>
          <a:xfrm>
            <a:off x="6019800" y="1"/>
            <a:ext cx="6172200" cy="6857999"/>
          </a:xfrm>
          <a:prstGeom prst="rect">
            <a:avLst/>
          </a:prstGeom>
          <a:solidFill>
            <a:srgbClr val="0054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-1"/>
            <a:ext cx="6172200" cy="6857999"/>
          </a:xfrm>
          <a:prstGeom prst="rect">
            <a:avLst/>
          </a:prstGeom>
          <a:solidFill>
            <a:srgbClr val="EFF4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1CC5858-2294-C37B-AC29-5AAE75F4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5726" y="461168"/>
            <a:ext cx="2552700" cy="1143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0B01AA8-1EFA-29D6-2731-9289153F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286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 ESU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rgbClr val="FBBD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18514-CFE7-7456-9B6E-46A91B68B8C1}"/>
              </a:ext>
            </a:extLst>
          </p:cNvPr>
          <p:cNvSpPr txBox="1"/>
          <p:nvPr userDrawn="1"/>
        </p:nvSpPr>
        <p:spPr>
          <a:xfrm>
            <a:off x="838200" y="375378"/>
            <a:ext cx="5181600" cy="13255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 of Content</a:t>
            </a:r>
            <a:endParaRPr lang="en-BE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0DBB29A-D86B-D61A-1AFB-3553C9FF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5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 ESU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7CBD98-4F55-D299-F193-248C6F31E547}"/>
              </a:ext>
            </a:extLst>
          </p:cNvPr>
          <p:cNvSpPr/>
          <p:nvPr userDrawn="1"/>
        </p:nvSpPr>
        <p:spPr>
          <a:xfrm>
            <a:off x="0" y="0"/>
            <a:ext cx="6172200" cy="6857999"/>
          </a:xfrm>
          <a:prstGeom prst="rect">
            <a:avLst/>
          </a:prstGeom>
          <a:solidFill>
            <a:srgbClr val="EFF4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18514-CFE7-7456-9B6E-46A91B68B8C1}"/>
              </a:ext>
            </a:extLst>
          </p:cNvPr>
          <p:cNvSpPr txBox="1"/>
          <p:nvPr userDrawn="1"/>
        </p:nvSpPr>
        <p:spPr>
          <a:xfrm>
            <a:off x="838200" y="375378"/>
            <a:ext cx="5181600" cy="132556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Table of Content</a:t>
            </a:r>
            <a:endParaRPr lang="en-BE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0DBB29A-D86B-D61A-1AFB-3553C9FF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C87F-0883-1F52-BD5C-4FF59582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6665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5D70-60D0-2F88-53D6-9C6DCB72A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B184-DE50-4EB2-B989-E5552C83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F0771-0D0E-3C72-358C-68540995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B6C5C-D8EF-AAEC-03CC-BB9F65FE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0DBB29A-D86B-D61A-1AFB-3553C9FF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1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2F7B4-6FB1-A3B5-262B-8E9A108C5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508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A4127-F27A-16F8-96FB-C46B5A21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2AFB3-0B5D-0F80-DAF6-4F2F96CF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944C6-236E-7DE7-CB53-694224035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D254696-FEF3-E4DF-80CE-32B104FB41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8720" y="1825625"/>
            <a:ext cx="508508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1667DCB-2175-0827-A962-D6CAF791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6665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E9BE4FA-6007-AD3F-C500-39BD89766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6201" y="451643"/>
            <a:ext cx="25622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5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703EE-3571-D50E-8B54-734C9808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8471-418C-1DF5-AD4C-1E9630C8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AD4A3-6232-5FF6-D59D-25AEDD551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A074-F320-4D8D-94CF-B1FB05289A69}" type="datetimeFigureOut">
              <a:rPr lang="en-BE" smtClean="0"/>
              <a:t>07/01/2025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CC02D-563D-F712-86B1-B4E7DBD9B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38A99-A015-E22D-E86B-46CA8E77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49D0-ACB3-4981-B7BC-C7E8D5CEF61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3099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6" r:id="rId3"/>
    <p:sldLayoutId id="2147483675" r:id="rId4"/>
    <p:sldLayoutId id="2147483680" r:id="rId5"/>
    <p:sldLayoutId id="2147483673" r:id="rId6"/>
    <p:sldLayoutId id="2147483664" r:id="rId7"/>
    <p:sldLayoutId id="2147483672" r:id="rId8"/>
    <p:sldLayoutId id="2147483662" r:id="rId9"/>
    <p:sldLayoutId id="2147483665" r:id="rId10"/>
    <p:sldLayoutId id="2147483668" r:id="rId11"/>
    <p:sldLayoutId id="2147483669" r:id="rId12"/>
    <p:sldLayoutId id="2147483677" r:id="rId13"/>
    <p:sldLayoutId id="2147483681" r:id="rId14"/>
    <p:sldLayoutId id="2147483667" r:id="rId15"/>
    <p:sldLayoutId id="214748367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FE403-B546-81A5-89AE-C3FEE0E19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69276" y="2376277"/>
            <a:ext cx="5307778" cy="39174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18539F"/>
                </a:solidFill>
                <a:latin typeface="+mj-lt"/>
              </a:rPr>
              <a:t>The ESU is a member association of the EPP</a:t>
            </a:r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691CF162-5680-174B-7606-3CFF51AA1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201" y="649197"/>
            <a:ext cx="1970755" cy="93118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A429A7AE-0A39-53FB-82B7-87DADDE6B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966" y="380475"/>
            <a:ext cx="4203327" cy="18820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75FEF2-8C27-6385-DA88-7C1A18CEBACE}"/>
              </a:ext>
            </a:extLst>
          </p:cNvPr>
          <p:cNvSpPr txBox="1"/>
          <p:nvPr/>
        </p:nvSpPr>
        <p:spPr>
          <a:xfrm>
            <a:off x="3848104" y="4879179"/>
            <a:ext cx="47098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BE" sz="2000" dirty="0">
                <a:solidFill>
                  <a:srgbClr val="18539F"/>
                </a:solidFill>
                <a:latin typeface="+mj-lt"/>
              </a:rPr>
              <a:t>14.01.2025 – EPP Political Assembly</a:t>
            </a:r>
          </a:p>
          <a:p>
            <a:r>
              <a:rPr lang="en-US" sz="2000" dirty="0">
                <a:solidFill>
                  <a:srgbClr val="18539F"/>
                </a:solidFill>
                <a:latin typeface="+mj-lt"/>
              </a:rPr>
              <a:t>Patrick </a:t>
            </a:r>
            <a:r>
              <a:rPr lang="en-US" sz="2000" dirty="0" err="1">
                <a:solidFill>
                  <a:srgbClr val="18539F"/>
                </a:solidFill>
                <a:latin typeface="+mj-lt"/>
              </a:rPr>
              <a:t>Penninckx</a:t>
            </a:r>
            <a:r>
              <a:rPr lang="en-US" sz="2000" dirty="0">
                <a:solidFill>
                  <a:srgbClr val="18539F"/>
                </a:solidFill>
                <a:latin typeface="+mj-lt"/>
              </a:rPr>
              <a:t> - ESU Secretary General </a:t>
            </a:r>
            <a:endParaRPr lang="en-BE" sz="2000" dirty="0">
              <a:solidFill>
                <a:srgbClr val="18539F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3CE03-3546-07A1-0150-1BE4021BCD95}"/>
              </a:ext>
            </a:extLst>
          </p:cNvPr>
          <p:cNvSpPr txBox="1"/>
          <p:nvPr/>
        </p:nvSpPr>
        <p:spPr>
          <a:xfrm>
            <a:off x="2799687" y="3531210"/>
            <a:ext cx="7052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18539F"/>
                </a:solidFill>
              </a:rPr>
              <a:t>ESU - Strategic Action Plan/ Horizon 2030</a:t>
            </a:r>
          </a:p>
        </p:txBody>
      </p:sp>
    </p:spTree>
    <p:extLst>
      <p:ext uri="{BB962C8B-B14F-4D97-AF65-F5344CB8AC3E}">
        <p14:creationId xmlns:p14="http://schemas.microsoft.com/office/powerpoint/2010/main" val="145046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524360-DABA-0D3C-EDA2-6580850455E5}"/>
              </a:ext>
            </a:extLst>
          </p:cNvPr>
          <p:cNvSpPr txBox="1"/>
          <p:nvPr/>
        </p:nvSpPr>
        <p:spPr>
          <a:xfrm>
            <a:off x="740780" y="2719828"/>
            <a:ext cx="3047177" cy="77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>
              <a:lnSpc>
                <a:spcPct val="115000"/>
              </a:lnSpc>
              <a:buFont typeface="+mj-lt"/>
              <a:buAutoNum type="arabicPeriod"/>
            </a:pPr>
            <a:r>
              <a:rPr lang="nl-NL" sz="2000" b="1" kern="100" dirty="0">
                <a:solidFill>
                  <a:srgbClr val="FCB900"/>
                </a:solidFill>
                <a:effectLst/>
              </a:rPr>
              <a:t>Active senior </a:t>
            </a:r>
            <a:r>
              <a:rPr lang="nl-NL" sz="2000" b="1" kern="100" dirty="0" err="1">
                <a:solidFill>
                  <a:srgbClr val="FCB900"/>
                </a:solidFill>
                <a:effectLst/>
              </a:rPr>
              <a:t>citizenship</a:t>
            </a:r>
            <a:endParaRPr lang="nl-NL" sz="2000" b="1" kern="100" dirty="0">
              <a:solidFill>
                <a:srgbClr val="FCB9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BA0DDB-056F-16EC-5A51-F1B11E42C74F}"/>
              </a:ext>
            </a:extLst>
          </p:cNvPr>
          <p:cNvSpPr txBox="1"/>
          <p:nvPr/>
        </p:nvSpPr>
        <p:spPr>
          <a:xfrm>
            <a:off x="740780" y="4136526"/>
            <a:ext cx="3047177" cy="77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>
              <a:lnSpc>
                <a:spcPct val="115000"/>
              </a:lnSpc>
              <a:buFont typeface="+mj-lt"/>
              <a:buAutoNum type="arabicPeriod" startAt="2"/>
            </a:pPr>
            <a:r>
              <a:rPr lang="en-US" sz="2000" b="1" kern="100" dirty="0">
                <a:solidFill>
                  <a:srgbClr val="F59794"/>
                </a:solidFill>
              </a:rPr>
              <a:t>V</a:t>
            </a:r>
            <a:r>
              <a:rPr lang="en-US" sz="2000" b="1" kern="100" dirty="0">
                <a:solidFill>
                  <a:srgbClr val="F59794"/>
                </a:solidFill>
                <a:effectLst/>
              </a:rPr>
              <a:t>isibility and positive view on ageing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05FDF2-EDE9-10C1-86D9-41CFE62280DE}"/>
              </a:ext>
            </a:extLst>
          </p:cNvPr>
          <p:cNvSpPr txBox="1"/>
          <p:nvPr/>
        </p:nvSpPr>
        <p:spPr>
          <a:xfrm>
            <a:off x="740780" y="5516418"/>
            <a:ext cx="3047177" cy="782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>
              <a:lnSpc>
                <a:spcPct val="115000"/>
              </a:lnSpc>
              <a:buFont typeface="+mj-lt"/>
              <a:buAutoNum type="arabicPeriod" startAt="3"/>
            </a:pPr>
            <a:r>
              <a:rPr lang="en-US" sz="2000" b="1" kern="100" dirty="0">
                <a:solidFill>
                  <a:srgbClr val="FF6900"/>
                </a:solidFill>
                <a:effectLst/>
              </a:rPr>
              <a:t>Active ageing and inclusive participation</a:t>
            </a:r>
            <a:endParaRPr lang="en-BE" sz="2400" b="1" kern="100" dirty="0">
              <a:solidFill>
                <a:srgbClr val="FF69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C10CE-A429-FE33-94D7-81E3F73D3F32}"/>
              </a:ext>
            </a:extLst>
          </p:cNvPr>
          <p:cNvSpPr txBox="1"/>
          <p:nvPr/>
        </p:nvSpPr>
        <p:spPr>
          <a:xfrm>
            <a:off x="8428746" y="2719828"/>
            <a:ext cx="3047177" cy="77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4"/>
            </a:pPr>
            <a:r>
              <a:rPr lang="nl-NL" sz="2000" b="1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Media, digital </a:t>
            </a:r>
            <a:r>
              <a:rPr lang="nl-NL" sz="2000" b="1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and</a:t>
            </a:r>
            <a:r>
              <a:rPr lang="nl-NL" sz="2000" b="1" kern="1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AI </a:t>
            </a:r>
            <a:r>
              <a:rPr lang="nl-NL" sz="2000" b="1" kern="10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literacy</a:t>
            </a:r>
            <a:endParaRPr lang="nl-NL" sz="2000" b="1" kern="1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4D132-86BC-0847-48DC-8C5FF58735E7}"/>
              </a:ext>
            </a:extLst>
          </p:cNvPr>
          <p:cNvSpPr txBox="1"/>
          <p:nvPr/>
        </p:nvSpPr>
        <p:spPr>
          <a:xfrm>
            <a:off x="8428746" y="4136526"/>
            <a:ext cx="3047177" cy="113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5"/>
            </a:pPr>
            <a:r>
              <a:rPr lang="nl-NL" sz="2000" b="1" kern="100" dirty="0" err="1">
                <a:solidFill>
                  <a:srgbClr val="18539F"/>
                </a:solidFill>
                <a:effectLst/>
              </a:rPr>
              <a:t>Intergenerational</a:t>
            </a:r>
            <a:r>
              <a:rPr lang="nl-NL" sz="2000" b="1" kern="100" dirty="0">
                <a:solidFill>
                  <a:srgbClr val="18539F"/>
                </a:solidFill>
                <a:effectLst/>
              </a:rPr>
              <a:t> </a:t>
            </a:r>
            <a:r>
              <a:rPr lang="nl-NL" sz="2000" b="1" kern="100" dirty="0" err="1">
                <a:solidFill>
                  <a:srgbClr val="18539F"/>
                </a:solidFill>
                <a:effectLst/>
              </a:rPr>
              <a:t>solidarity</a:t>
            </a:r>
            <a:r>
              <a:rPr lang="nl-NL" sz="2000" b="1" kern="100" dirty="0">
                <a:solidFill>
                  <a:srgbClr val="18539F"/>
                </a:solidFill>
                <a:effectLst/>
              </a:rPr>
              <a:t>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5"/>
            </a:pPr>
            <a:endParaRPr lang="nl-NL" sz="2000" b="1" kern="1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15D57B-10A2-1C77-8533-5FC2680A311F}"/>
              </a:ext>
            </a:extLst>
          </p:cNvPr>
          <p:cNvSpPr txBox="1"/>
          <p:nvPr/>
        </p:nvSpPr>
        <p:spPr>
          <a:xfrm>
            <a:off x="8428746" y="5516418"/>
            <a:ext cx="2197498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BE"/>
            </a:defPPr>
            <a:lvl1pPr marL="342900" lvl="0" indent="-342900">
              <a:lnSpc>
                <a:spcPct val="115000"/>
              </a:lnSpc>
              <a:buFont typeface="+mj-lt"/>
              <a:buAutoNum type="arabicPeriod" startAt="4"/>
              <a:defRPr b="1" kern="10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>
              <a:buFont typeface="+mj-lt"/>
              <a:buAutoNum type="arabicPeriod" startAt="6"/>
            </a:pPr>
            <a:r>
              <a:rPr lang="en-US" sz="2000" dirty="0">
                <a:solidFill>
                  <a:srgbClr val="ABB8C3"/>
                </a:solidFill>
              </a:rPr>
              <a:t>Long-term care </a:t>
            </a:r>
            <a:endParaRPr lang="en-BE" sz="2000" dirty="0">
              <a:solidFill>
                <a:srgbClr val="ABB8C3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94736D8-9C13-2B0B-84EC-E8683A6D2D33}"/>
              </a:ext>
            </a:extLst>
          </p:cNvPr>
          <p:cNvGrpSpPr/>
          <p:nvPr/>
        </p:nvGrpSpPr>
        <p:grpSpPr>
          <a:xfrm>
            <a:off x="3948351" y="2309379"/>
            <a:ext cx="4320000" cy="4365000"/>
            <a:chOff x="3948351" y="2309379"/>
            <a:chExt cx="4320000" cy="43650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31069C8-8CB3-7D13-3BE7-EE0AFBE288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948351" y="2309379"/>
              <a:ext cx="4320000" cy="4365000"/>
              <a:chOff x="4368000" y="2399797"/>
              <a:chExt cx="3456000" cy="349200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3E3B828-96FD-290F-AB0F-F0DE43530A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3515797"/>
                <a:ext cx="0" cy="126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C8E2D4B8-3C38-AA28-CC2A-8045B16F6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561797"/>
                <a:ext cx="0" cy="316800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E322EF5-9860-A4FE-5866-2EC416CEE398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>
                <a:off x="6096000" y="2561797"/>
                <a:ext cx="0" cy="316800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C5C0EA5-FF18-988B-1626-413B6D5942F5}"/>
                  </a:ext>
                </a:extLst>
              </p:cNvPr>
              <p:cNvCxnSpPr>
                <a:cxnSpLocks/>
              </p:cNvCxnSpPr>
              <p:nvPr/>
            </p:nvCxnSpPr>
            <p:spPr>
              <a:xfrm rot="7200000">
                <a:off x="6096000" y="2561797"/>
                <a:ext cx="0" cy="3168000"/>
              </a:xfrm>
              <a:prstGeom prst="line">
                <a:avLst/>
              </a:prstGeom>
              <a:ln w="2857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B8723C9-CB0C-2925-C337-8E289D9BB896}"/>
                  </a:ext>
                </a:extLst>
              </p:cNvPr>
              <p:cNvSpPr/>
              <p:nvPr/>
            </p:nvSpPr>
            <p:spPr>
              <a:xfrm>
                <a:off x="4512000" y="2561797"/>
                <a:ext cx="3168000" cy="31680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44A6D3A-0573-123D-D03C-E32D05F0D2B2}"/>
                  </a:ext>
                </a:extLst>
              </p:cNvPr>
              <p:cNvSpPr/>
              <p:nvPr/>
            </p:nvSpPr>
            <p:spPr>
              <a:xfrm>
                <a:off x="4368000" y="2399797"/>
                <a:ext cx="3456000" cy="3492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/>
              </a:p>
            </p:txBody>
          </p:sp>
          <p:sp>
            <p:nvSpPr>
              <p:cNvPr id="26" name="Partial Circle 39">
                <a:extLst>
                  <a:ext uri="{FF2B5EF4-FFF2-40B4-BE49-F238E27FC236}">
                    <a16:creationId xmlns:a16="http://schemas.microsoft.com/office/drawing/2014/main" id="{D197909E-6392-0788-0EC1-F5A4658C366B}"/>
                  </a:ext>
                </a:extLst>
              </p:cNvPr>
              <p:cNvSpPr/>
              <p:nvPr/>
            </p:nvSpPr>
            <p:spPr>
              <a:xfrm>
                <a:off x="4512000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chemeClr val="accent4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Partial Circle 40">
                <a:extLst>
                  <a:ext uri="{FF2B5EF4-FFF2-40B4-BE49-F238E27FC236}">
                    <a16:creationId xmlns:a16="http://schemas.microsoft.com/office/drawing/2014/main" id="{97CCF286-5892-C9AE-1418-8C255D4D383E}"/>
                  </a:ext>
                </a:extLst>
              </p:cNvPr>
              <p:cNvSpPr/>
              <p:nvPr/>
            </p:nvSpPr>
            <p:spPr>
              <a:xfrm rot="3600000">
                <a:off x="4512000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rgbClr val="F59794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Partial Circle 41">
                <a:extLst>
                  <a:ext uri="{FF2B5EF4-FFF2-40B4-BE49-F238E27FC236}">
                    <a16:creationId xmlns:a16="http://schemas.microsoft.com/office/drawing/2014/main" id="{94AE0510-9DFE-F5E4-9199-BD3B2EF563E5}"/>
                  </a:ext>
                </a:extLst>
              </p:cNvPr>
              <p:cNvSpPr/>
              <p:nvPr/>
            </p:nvSpPr>
            <p:spPr>
              <a:xfrm rot="7200000">
                <a:off x="4512000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chemeClr val="accent2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Partial Circle 42">
                <a:extLst>
                  <a:ext uri="{FF2B5EF4-FFF2-40B4-BE49-F238E27FC236}">
                    <a16:creationId xmlns:a16="http://schemas.microsoft.com/office/drawing/2014/main" id="{FBC28F67-4918-E39E-B19B-EBE2487BE54A}"/>
                  </a:ext>
                </a:extLst>
              </p:cNvPr>
              <p:cNvSpPr/>
              <p:nvPr/>
            </p:nvSpPr>
            <p:spPr>
              <a:xfrm rot="10800000">
                <a:off x="4512001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rgbClr val="EEEEEE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Partial Circle 43">
                <a:extLst>
                  <a:ext uri="{FF2B5EF4-FFF2-40B4-BE49-F238E27FC236}">
                    <a16:creationId xmlns:a16="http://schemas.microsoft.com/office/drawing/2014/main" id="{0560F640-CA52-9FF5-96D1-308ED28CF1F8}"/>
                  </a:ext>
                </a:extLst>
              </p:cNvPr>
              <p:cNvSpPr/>
              <p:nvPr/>
            </p:nvSpPr>
            <p:spPr>
              <a:xfrm rot="14400000">
                <a:off x="4512000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chemeClr val="accent1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Partial Circle 44">
                <a:extLst>
                  <a:ext uri="{FF2B5EF4-FFF2-40B4-BE49-F238E27FC236}">
                    <a16:creationId xmlns:a16="http://schemas.microsoft.com/office/drawing/2014/main" id="{1397D2A9-51E6-C644-0806-8C6430A36694}"/>
                  </a:ext>
                </a:extLst>
              </p:cNvPr>
              <p:cNvSpPr/>
              <p:nvPr/>
            </p:nvSpPr>
            <p:spPr>
              <a:xfrm rot="18000000">
                <a:off x="4512000" y="2561498"/>
                <a:ext cx="3168000" cy="3168599"/>
              </a:xfrm>
              <a:prstGeom prst="pie">
                <a:avLst>
                  <a:gd name="adj1" fmla="val 5409831"/>
                  <a:gd name="adj2" fmla="val 8996609"/>
                </a:avLst>
              </a:prstGeom>
              <a:solidFill>
                <a:srgbClr val="ABB8C3"/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652BB94-22FF-101D-9BD6-84FC543F5A8D}"/>
                  </a:ext>
                </a:extLst>
              </p:cNvPr>
              <p:cNvSpPr/>
              <p:nvPr/>
            </p:nvSpPr>
            <p:spPr>
              <a:xfrm>
                <a:off x="5466000" y="3515797"/>
                <a:ext cx="1260000" cy="12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BE5F0EDD-294D-0E27-C103-A4F5BA03EBE2}"/>
                  </a:ext>
                </a:extLst>
              </p:cNvPr>
              <p:cNvSpPr/>
              <p:nvPr/>
            </p:nvSpPr>
            <p:spPr>
              <a:xfrm>
                <a:off x="5574000" y="3623797"/>
                <a:ext cx="1044000" cy="10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BE"/>
              </a:p>
            </p:txBody>
          </p:sp>
        </p:grpSp>
        <p:pic>
          <p:nvPicPr>
            <p:cNvPr id="10" name="Graphic 9" descr="Care outline">
              <a:extLst>
                <a:ext uri="{FF2B5EF4-FFF2-40B4-BE49-F238E27FC236}">
                  <a16:creationId xmlns:a16="http://schemas.microsoft.com/office/drawing/2014/main" id="{82D1C933-62F3-58BC-0BA5-CCE524B50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03651" y="5188825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Heart with pulse with solid fill">
              <a:extLst>
                <a:ext uri="{FF2B5EF4-FFF2-40B4-BE49-F238E27FC236}">
                  <a16:creationId xmlns:a16="http://schemas.microsoft.com/office/drawing/2014/main" id="{B4BAB9CD-37E9-E3D3-7047-E2A4E0B34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01880" y="2823729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Eye with solid fill">
              <a:extLst>
                <a:ext uri="{FF2B5EF4-FFF2-40B4-BE49-F238E27FC236}">
                  <a16:creationId xmlns:a16="http://schemas.microsoft.com/office/drawing/2014/main" id="{164B9AC6-E2BD-2742-8A5B-9EA6B1846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316451" y="3974715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Artificial Intelligence outline">
              <a:extLst>
                <a:ext uri="{FF2B5EF4-FFF2-40B4-BE49-F238E27FC236}">
                  <a16:creationId xmlns:a16="http://schemas.microsoft.com/office/drawing/2014/main" id="{2C8F6B34-6B45-F17E-6592-DF68B2717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03651" y="2789604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Handshake outline">
              <a:extLst>
                <a:ext uri="{FF2B5EF4-FFF2-40B4-BE49-F238E27FC236}">
                  <a16:creationId xmlns:a16="http://schemas.microsoft.com/office/drawing/2014/main" id="{2E1F9978-7065-3F57-E0B3-C1D991807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030851" y="4015355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Cheers outline">
              <a:extLst>
                <a:ext uri="{FF2B5EF4-FFF2-40B4-BE49-F238E27FC236}">
                  <a16:creationId xmlns:a16="http://schemas.microsoft.com/office/drawing/2014/main" id="{E272BC18-16C1-E2A2-96C5-9A8D1EA8B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916897" y="5256451"/>
              <a:ext cx="914400" cy="914400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8E18DC6-E2FA-AAE4-65F9-1017231224B4}"/>
                </a:ext>
              </a:extLst>
            </p:cNvPr>
            <p:cNvCxnSpPr>
              <a:cxnSpLocks/>
              <a:stCxn id="27" idx="1"/>
              <a:endCxn id="30" idx="1"/>
            </p:cNvCxnSpPr>
            <p:nvPr/>
          </p:nvCxnSpPr>
          <p:spPr>
            <a:xfrm flipV="1">
              <a:off x="4393296" y="3501692"/>
              <a:ext cx="3430110" cy="19803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18792D-35C6-A58F-497B-2D56996AC966}"/>
                </a:ext>
              </a:extLst>
            </p:cNvPr>
            <p:cNvCxnSpPr>
              <a:cxnSpLocks/>
              <a:stCxn id="31" idx="1"/>
              <a:endCxn id="28" idx="1"/>
            </p:cNvCxnSpPr>
            <p:nvPr/>
          </p:nvCxnSpPr>
          <p:spPr>
            <a:xfrm flipH="1" flipV="1">
              <a:off x="4393296" y="3501692"/>
              <a:ext cx="3430110" cy="19803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3C82519-BD3A-A8A5-724B-85879794FD7A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 flipV="1">
              <a:off x="6108351" y="2511505"/>
              <a:ext cx="1" cy="3960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03E4A42-13E3-4242-82D0-E2397DE4F6C1}"/>
                </a:ext>
              </a:extLst>
            </p:cNvPr>
            <p:cNvSpPr txBox="1"/>
            <p:nvPr/>
          </p:nvSpPr>
          <p:spPr>
            <a:xfrm>
              <a:off x="5513992" y="4076381"/>
              <a:ext cx="11887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6 Focus </a:t>
              </a:r>
            </a:p>
            <a:p>
              <a:pPr algn="ctr"/>
              <a:r>
                <a:rPr lang="en-US" sz="2400" dirty="0"/>
                <a:t>Areas</a:t>
              </a:r>
              <a:endParaRPr lang="en-BE" sz="2400" dirty="0"/>
            </a:p>
          </p:txBody>
        </p:sp>
      </p:grpSp>
      <p:sp>
        <p:nvSpPr>
          <p:cNvPr id="34" name="Title 2">
            <a:extLst>
              <a:ext uri="{FF2B5EF4-FFF2-40B4-BE49-F238E27FC236}">
                <a16:creationId xmlns:a16="http://schemas.microsoft.com/office/drawing/2014/main" id="{EEED5750-FF6C-20AF-2910-139ADBBA3C3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8539F"/>
                </a:solidFill>
              </a:rPr>
              <a:t>ESU - Strategic Action Plan/ Horizon 2030</a:t>
            </a:r>
            <a:endParaRPr lang="en-BE" dirty="0"/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8E9EB490-651E-634D-C25C-196375CC0047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797520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ESU Vision and (6) Focus areas:</a:t>
            </a:r>
            <a:endParaRPr lang="en-BE" sz="2400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79FD695-8E4F-DCEF-2F0E-FEA8EDA4DC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49378" y="276933"/>
            <a:ext cx="17653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7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53E9A9-7F9B-23EC-B0C3-65112448FE8A}"/>
              </a:ext>
            </a:extLst>
          </p:cNvPr>
          <p:cNvSpPr txBox="1"/>
          <p:nvPr/>
        </p:nvSpPr>
        <p:spPr>
          <a:xfrm>
            <a:off x="529680" y="482843"/>
            <a:ext cx="8345378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100" b="1" dirty="0" err="1">
                <a:solidFill>
                  <a:srgbClr val="18539F"/>
                </a:solidFill>
                <a:effectLst/>
                <a:latin typeface="+mj-lt"/>
              </a:rPr>
              <a:t>Yearplan</a:t>
            </a:r>
            <a:r>
              <a:rPr lang="en-US" sz="4100" b="1" dirty="0">
                <a:solidFill>
                  <a:srgbClr val="18539F"/>
                </a:solidFill>
                <a:effectLst/>
                <a:latin typeface="+mj-lt"/>
              </a:rPr>
              <a:t> 2025 – 30 years ESU </a:t>
            </a:r>
            <a:endParaRPr lang="en-US" sz="4100" dirty="0">
              <a:solidFill>
                <a:srgbClr val="18539F"/>
              </a:solidFill>
              <a:effectLst/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0ECDD4-2EB4-A8F7-3301-5E3F6E591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29328"/>
              </p:ext>
            </p:extLst>
          </p:nvPr>
        </p:nvGraphicFramePr>
        <p:xfrm>
          <a:off x="381762" y="1329990"/>
          <a:ext cx="9219436" cy="51681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4859">
                  <a:extLst>
                    <a:ext uri="{9D8B030D-6E8A-4147-A177-3AD203B41FA5}">
                      <a16:colId xmlns:a16="http://schemas.microsoft.com/office/drawing/2014/main" val="2128446981"/>
                    </a:ext>
                  </a:extLst>
                </a:gridCol>
                <a:gridCol w="2304859">
                  <a:extLst>
                    <a:ext uri="{9D8B030D-6E8A-4147-A177-3AD203B41FA5}">
                      <a16:colId xmlns:a16="http://schemas.microsoft.com/office/drawing/2014/main" val="416321192"/>
                    </a:ext>
                  </a:extLst>
                </a:gridCol>
                <a:gridCol w="2304859">
                  <a:extLst>
                    <a:ext uri="{9D8B030D-6E8A-4147-A177-3AD203B41FA5}">
                      <a16:colId xmlns:a16="http://schemas.microsoft.com/office/drawing/2014/main" val="1588946615"/>
                    </a:ext>
                  </a:extLst>
                </a:gridCol>
                <a:gridCol w="2304859">
                  <a:extLst>
                    <a:ext uri="{9D8B030D-6E8A-4147-A177-3AD203B41FA5}">
                      <a16:colId xmlns:a16="http://schemas.microsoft.com/office/drawing/2014/main" val="1244374314"/>
                    </a:ext>
                  </a:extLst>
                </a:gridCol>
              </a:tblGrid>
              <a:tr h="1053380">
                <a:tc>
                  <a:txBody>
                    <a:bodyPr/>
                    <a:lstStyle/>
                    <a:p>
                      <a:pPr algn="ctr"/>
                      <a:endParaRPr lang="en-US" sz="2000" b="1" kern="1200" dirty="0">
                        <a:solidFill>
                          <a:srgbClr val="18539F"/>
                        </a:solidFill>
                        <a:effectLst/>
                        <a:latin typeface="+mj-lt"/>
                      </a:endParaRP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Spring conference</a:t>
                      </a:r>
                      <a:endParaRPr lang="en-BE" sz="2000" b="1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CB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kern="1200" dirty="0">
                        <a:solidFill>
                          <a:srgbClr val="18539F"/>
                        </a:solidFill>
                        <a:effectLst/>
                        <a:latin typeface="+mj-lt"/>
                      </a:endParaRP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Side event Congress EPP</a:t>
                      </a:r>
                      <a:endParaRPr lang="en-BE" sz="2000" b="1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CB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Summer Academy </a:t>
                      </a:r>
                      <a:endParaRPr lang="en-US" sz="2000" b="1" kern="1200" dirty="0">
                        <a:solidFill>
                          <a:srgbClr val="18539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B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20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Autumn conference</a:t>
                      </a:r>
                      <a:endParaRPr lang="en-BE" sz="2000" b="1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CB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77667"/>
                  </a:ext>
                </a:extLst>
              </a:tr>
              <a:tr h="1175460">
                <a:tc>
                  <a:txBody>
                    <a:bodyPr/>
                    <a:lstStyle/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19-20.03.2025 Bratislava (SK)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28-30.04.2025</a:t>
                      </a:r>
                    </a:p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Valencia (SP)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27-29.06.2025 </a:t>
                      </a:r>
                    </a:p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Veldhoven (NL)</a:t>
                      </a:r>
                    </a:p>
                    <a:p>
                      <a:pPr algn="ctr"/>
                      <a:r>
                        <a:rPr lang="en-US" sz="1800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 Martens Centre </a:t>
                      </a:r>
                    </a:p>
                    <a:p>
                      <a:pPr algn="ctr"/>
                      <a:endParaRPr lang="en-BE" sz="1800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18539F"/>
                          </a:solidFill>
                          <a:latin typeface="+mj-lt"/>
                        </a:rPr>
                        <a:t>A</a:t>
                      </a:r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round 07.11.2025</a:t>
                      </a:r>
                    </a:p>
                    <a:p>
                      <a:pPr algn="ctr"/>
                      <a:r>
                        <a:rPr lang="en-BE" sz="1800" dirty="0">
                          <a:solidFill>
                            <a:srgbClr val="18539F"/>
                          </a:solidFill>
                          <a:latin typeface="+mj-lt"/>
                        </a:rPr>
                        <a:t>Spain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984426"/>
                  </a:ext>
                </a:extLst>
              </a:tr>
              <a:tr h="1564499"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rgbClr val="18539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 years ESU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rgbClr val="18539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Active citizenship: a life-long engagement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18539F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18539F"/>
                          </a:solidFill>
                          <a:latin typeface="+mj-lt"/>
                        </a:rPr>
                        <a:t> TBD, in line with political priorities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18539F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rgbClr val="18539F"/>
                          </a:solidFill>
                          <a:latin typeface="+mj-lt"/>
                        </a:rPr>
                        <a:t>Demographic change in Europe – challenges for European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8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rgbClr val="18539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 years ESU</a:t>
                      </a:r>
                    </a:p>
                    <a:p>
                      <a:pPr algn="ctr"/>
                      <a:endParaRPr lang="en-US" sz="1800" b="1" kern="1200" dirty="0">
                        <a:solidFill>
                          <a:srgbClr val="18539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rgbClr val="18539F"/>
                          </a:solidFill>
                          <a:latin typeface="+mj-lt"/>
                          <a:ea typeface="+mn-ea"/>
                          <a:cs typeface="+mn-cs"/>
                        </a:rPr>
                        <a:t>TBD, Intergenerational dialogue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196762"/>
                  </a:ext>
                </a:extLst>
              </a:tr>
              <a:tr h="1175460">
                <a:tc>
                  <a:txBody>
                    <a:bodyPr/>
                    <a:lstStyle/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4401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72C101-2544-F794-E99F-1E4DB09CC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378" y="276933"/>
            <a:ext cx="1765300" cy="1765300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5E789D8-EFD4-87D2-747E-7B2E9480F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241661"/>
              </p:ext>
            </p:extLst>
          </p:nvPr>
        </p:nvGraphicFramePr>
        <p:xfrm>
          <a:off x="9640184" y="4311034"/>
          <a:ext cx="249593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016">
                  <a:extLst>
                    <a:ext uri="{9D8B030D-6E8A-4147-A177-3AD203B41FA5}">
                      <a16:colId xmlns:a16="http://schemas.microsoft.com/office/drawing/2014/main" val="2886015688"/>
                    </a:ext>
                  </a:extLst>
                </a:gridCol>
                <a:gridCol w="1772920">
                  <a:extLst>
                    <a:ext uri="{9D8B030D-6E8A-4147-A177-3AD203B41FA5}">
                      <a16:colId xmlns:a16="http://schemas.microsoft.com/office/drawing/2014/main" val="1116243255"/>
                    </a:ext>
                  </a:extLst>
                </a:gridCol>
              </a:tblGrid>
              <a:tr h="345986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Active senior </a:t>
                      </a:r>
                      <a:r>
                        <a:rPr kumimoji="0" lang="nl-NL" sz="1100" b="1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citizenship</a:t>
                      </a:r>
                      <a:endParaRPr kumimoji="0" lang="en-BE" sz="11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18539F"/>
                        </a:solidFill>
                        <a:effectLst/>
                        <a:uLnTx/>
                        <a:uFillTx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04236"/>
                  </a:ext>
                </a:extLst>
              </a:tr>
              <a:tr h="345986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Positive view on ageing</a:t>
                      </a:r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042515"/>
                  </a:ext>
                </a:extLst>
              </a:tr>
              <a:tr h="345986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Active ageing, inclusion</a:t>
                      </a:r>
                      <a:endParaRPr lang="en-BE" dirty="0">
                        <a:solidFill>
                          <a:srgbClr val="18539F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90151"/>
                  </a:ext>
                </a:extLst>
              </a:tr>
              <a:tr h="345986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nl-BE" sz="11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Media, digital &amp; AI literacy</a:t>
                      </a:r>
                      <a:endParaRPr kumimoji="0" lang="en-BE" sz="11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18539F"/>
                        </a:solidFill>
                        <a:effectLst/>
                        <a:uLnTx/>
                        <a:uFillTx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490839"/>
                  </a:ext>
                </a:extLst>
              </a:tr>
              <a:tr h="345986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Intergenerational</a:t>
                      </a:r>
                      <a:r>
                        <a:rPr kumimoji="0" lang="en-US" sz="105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solidarity </a:t>
                      </a:r>
                      <a:endParaRPr kumimoji="0" lang="en-BE" sz="1050" b="1" i="0" u="none" strike="noStrike" kern="100" cap="none" spc="0" normalizeH="0" baseline="0" dirty="0">
                        <a:ln>
                          <a:noFill/>
                        </a:ln>
                        <a:solidFill>
                          <a:srgbClr val="18539F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66886"/>
                  </a:ext>
                </a:extLst>
              </a:tr>
              <a:tr h="267696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Long-term</a:t>
                      </a:r>
                      <a:r>
                        <a:rPr lang="en-US" sz="1800" b="1" kern="1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n-US" sz="1100" b="1" i="0" u="none" strike="noStrike" kern="100" cap="none" spc="0" normalizeH="0" baseline="0" dirty="0">
                          <a:ln>
                            <a:noFill/>
                          </a:ln>
                          <a:solidFill>
                            <a:srgbClr val="18539F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care</a:t>
                      </a:r>
                      <a:r>
                        <a:rPr lang="en-US" sz="1800" b="1" kern="100" dirty="0">
                          <a:solidFill>
                            <a:srgbClr val="18539F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BE" sz="1800" b="1" kern="100" dirty="0">
                        <a:solidFill>
                          <a:srgbClr val="18539F"/>
                        </a:solidFill>
                        <a:effectLst/>
                        <a:latin typeface="+mj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40726"/>
                  </a:ext>
                </a:extLst>
              </a:tr>
            </a:tbl>
          </a:graphicData>
        </a:graphic>
      </p:graphicFrame>
      <p:pic>
        <p:nvPicPr>
          <p:cNvPr id="22" name="Graphic 21" descr="Heart with pulse with solid fill">
            <a:extLst>
              <a:ext uri="{FF2B5EF4-FFF2-40B4-BE49-F238E27FC236}">
                <a16:creationId xmlns:a16="http://schemas.microsoft.com/office/drawing/2014/main" id="{AC6D0D0D-DF1D-FDEA-D110-8FE424867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3241" y="4282684"/>
            <a:ext cx="407820" cy="407820"/>
          </a:xfrm>
          <a:prstGeom prst="rect">
            <a:avLst/>
          </a:prstGeom>
        </p:spPr>
      </p:pic>
      <p:pic>
        <p:nvPicPr>
          <p:cNvPr id="23" name="Graphic 22" descr="Eye with solid fill">
            <a:extLst>
              <a:ext uri="{FF2B5EF4-FFF2-40B4-BE49-F238E27FC236}">
                <a16:creationId xmlns:a16="http://schemas.microsoft.com/office/drawing/2014/main" id="{0535B906-DF83-E8C4-83B3-D7B1BC5C2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96314" y="4611730"/>
            <a:ext cx="521673" cy="521673"/>
          </a:xfrm>
          <a:prstGeom prst="rect">
            <a:avLst/>
          </a:prstGeom>
        </p:spPr>
      </p:pic>
      <p:pic>
        <p:nvPicPr>
          <p:cNvPr id="24" name="Graphic 23" descr="Cheers outline">
            <a:extLst>
              <a:ext uri="{FF2B5EF4-FFF2-40B4-BE49-F238E27FC236}">
                <a16:creationId xmlns:a16="http://schemas.microsoft.com/office/drawing/2014/main" id="{15E7A6EA-B8A4-E6AC-3DD8-B939FB24DE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79745" y="5033598"/>
            <a:ext cx="348634" cy="348634"/>
          </a:xfrm>
          <a:prstGeom prst="rect">
            <a:avLst/>
          </a:prstGeom>
        </p:spPr>
      </p:pic>
      <p:pic>
        <p:nvPicPr>
          <p:cNvPr id="25" name="Graphic 24" descr="Artificial Intelligence outline">
            <a:extLst>
              <a:ext uri="{FF2B5EF4-FFF2-40B4-BE49-F238E27FC236}">
                <a16:creationId xmlns:a16="http://schemas.microsoft.com/office/drawing/2014/main" id="{18708845-9BF5-EAD6-323C-7FC780A505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11340" y="5412234"/>
            <a:ext cx="318124" cy="318124"/>
          </a:xfrm>
          <a:prstGeom prst="rect">
            <a:avLst/>
          </a:prstGeom>
        </p:spPr>
      </p:pic>
      <p:pic>
        <p:nvPicPr>
          <p:cNvPr id="26" name="Graphic 25" descr="Care outline">
            <a:extLst>
              <a:ext uri="{FF2B5EF4-FFF2-40B4-BE49-F238E27FC236}">
                <a16:creationId xmlns:a16="http://schemas.microsoft.com/office/drawing/2014/main" id="{3B563DDC-45BA-B26C-146C-0234875898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17050" y="5617291"/>
            <a:ext cx="596337" cy="596337"/>
          </a:xfrm>
          <a:prstGeom prst="rect">
            <a:avLst/>
          </a:prstGeom>
        </p:spPr>
      </p:pic>
      <p:pic>
        <p:nvPicPr>
          <p:cNvPr id="27" name="Graphic 26" descr="Handshake outline">
            <a:extLst>
              <a:ext uri="{FF2B5EF4-FFF2-40B4-BE49-F238E27FC236}">
                <a16:creationId xmlns:a16="http://schemas.microsoft.com/office/drawing/2014/main" id="{48E83175-07C7-4781-2FC9-9FF2C705D6F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859343" y="5759248"/>
            <a:ext cx="428222" cy="428222"/>
          </a:xfrm>
          <a:prstGeom prst="rect">
            <a:avLst/>
          </a:prstGeom>
        </p:spPr>
      </p:pic>
      <p:pic>
        <p:nvPicPr>
          <p:cNvPr id="28" name="Graphic 27" descr="Heart with pulse with solid fill">
            <a:extLst>
              <a:ext uri="{FF2B5EF4-FFF2-40B4-BE49-F238E27FC236}">
                <a16:creationId xmlns:a16="http://schemas.microsoft.com/office/drawing/2014/main" id="{88E00544-0C99-4311-FA96-C22C58F74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679" y="5380515"/>
            <a:ext cx="553753" cy="553753"/>
          </a:xfrm>
          <a:prstGeom prst="rect">
            <a:avLst/>
          </a:prstGeom>
        </p:spPr>
      </p:pic>
      <p:pic>
        <p:nvPicPr>
          <p:cNvPr id="29" name="Graphic 28" descr="Cheers outline">
            <a:extLst>
              <a:ext uri="{FF2B5EF4-FFF2-40B4-BE49-F238E27FC236}">
                <a16:creationId xmlns:a16="http://schemas.microsoft.com/office/drawing/2014/main" id="{E10A5DE0-A39A-73D5-905E-440FD338E9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14753" y="5804638"/>
            <a:ext cx="553752" cy="553752"/>
          </a:xfrm>
          <a:prstGeom prst="rect">
            <a:avLst/>
          </a:prstGeom>
        </p:spPr>
      </p:pic>
      <p:pic>
        <p:nvPicPr>
          <p:cNvPr id="32" name="Graphic 31" descr="Artificial Intelligence outline">
            <a:extLst>
              <a:ext uri="{FF2B5EF4-FFF2-40B4-BE49-F238E27FC236}">
                <a16:creationId xmlns:a16="http://schemas.microsoft.com/office/drawing/2014/main" id="{854B9E54-6A4D-40B8-B004-4E9F52C497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2719" y="5400866"/>
            <a:ext cx="428222" cy="428222"/>
          </a:xfrm>
          <a:prstGeom prst="rect">
            <a:avLst/>
          </a:prstGeom>
        </p:spPr>
      </p:pic>
      <p:pic>
        <p:nvPicPr>
          <p:cNvPr id="35" name="Graphic 34" descr="Care outline">
            <a:extLst>
              <a:ext uri="{FF2B5EF4-FFF2-40B4-BE49-F238E27FC236}">
                <a16:creationId xmlns:a16="http://schemas.microsoft.com/office/drawing/2014/main" id="{3286DEC9-5DA7-A5AF-001F-A0BD6465F3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23466" y="6098433"/>
            <a:ext cx="428221" cy="428221"/>
          </a:xfrm>
          <a:prstGeom prst="rect">
            <a:avLst/>
          </a:prstGeom>
        </p:spPr>
      </p:pic>
      <p:pic>
        <p:nvPicPr>
          <p:cNvPr id="36" name="Graphic 35" descr="Eye with solid fill">
            <a:extLst>
              <a:ext uri="{FF2B5EF4-FFF2-40B4-BE49-F238E27FC236}">
                <a16:creationId xmlns:a16="http://schemas.microsoft.com/office/drawing/2014/main" id="{FBD36B78-7261-1CF0-E37C-3F6C7A75A1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54974" y="5854395"/>
            <a:ext cx="521673" cy="521673"/>
          </a:xfrm>
          <a:prstGeom prst="rect">
            <a:avLst/>
          </a:prstGeom>
        </p:spPr>
      </p:pic>
      <p:pic>
        <p:nvPicPr>
          <p:cNvPr id="37" name="Graphic 36" descr="Eye with solid fill">
            <a:extLst>
              <a:ext uri="{FF2B5EF4-FFF2-40B4-BE49-F238E27FC236}">
                <a16:creationId xmlns:a16="http://schemas.microsoft.com/office/drawing/2014/main" id="{F971E726-A8D5-3A5A-8411-860C5C0F4C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85397" y="5857055"/>
            <a:ext cx="521673" cy="521673"/>
          </a:xfrm>
          <a:prstGeom prst="rect">
            <a:avLst/>
          </a:prstGeom>
        </p:spPr>
      </p:pic>
      <p:pic>
        <p:nvPicPr>
          <p:cNvPr id="38" name="Graphic 37" descr="Cheers outline">
            <a:extLst>
              <a:ext uri="{FF2B5EF4-FFF2-40B4-BE49-F238E27FC236}">
                <a16:creationId xmlns:a16="http://schemas.microsoft.com/office/drawing/2014/main" id="{77128651-B733-42DF-87C2-E5BC108F97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5833" y="5872310"/>
            <a:ext cx="553752" cy="553752"/>
          </a:xfrm>
          <a:prstGeom prst="rect">
            <a:avLst/>
          </a:prstGeom>
        </p:spPr>
      </p:pic>
      <p:pic>
        <p:nvPicPr>
          <p:cNvPr id="39" name="Graphic 38" descr="Handshake outline">
            <a:extLst>
              <a:ext uri="{FF2B5EF4-FFF2-40B4-BE49-F238E27FC236}">
                <a16:creationId xmlns:a16="http://schemas.microsoft.com/office/drawing/2014/main" id="{CA06F930-1C1F-5F52-F493-FE59988B0A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270085" y="5380515"/>
            <a:ext cx="553753" cy="553753"/>
          </a:xfrm>
          <a:prstGeom prst="rect">
            <a:avLst/>
          </a:prstGeom>
        </p:spPr>
      </p:pic>
      <p:pic>
        <p:nvPicPr>
          <p:cNvPr id="40" name="Graphic 39" descr="Handshake outline">
            <a:extLst>
              <a:ext uri="{FF2B5EF4-FFF2-40B4-BE49-F238E27FC236}">
                <a16:creationId xmlns:a16="http://schemas.microsoft.com/office/drawing/2014/main" id="{49A46060-4F7D-3DFC-39F5-713FF67E6A8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70964" y="5393549"/>
            <a:ext cx="553753" cy="55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0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4478-9D2C-DA22-A4AC-540EAE27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01147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4CE3C-29A6-0409-3875-E200F6F548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(5) ESU Values:</a:t>
            </a:r>
          </a:p>
          <a:p>
            <a:r>
              <a:rPr lang="en-US" dirty="0"/>
              <a:t>Respect</a:t>
            </a:r>
          </a:p>
          <a:p>
            <a:r>
              <a:rPr lang="en-US" dirty="0"/>
              <a:t>Fairness</a:t>
            </a:r>
          </a:p>
          <a:p>
            <a:r>
              <a:rPr lang="en-US" dirty="0"/>
              <a:t>Dignity</a:t>
            </a:r>
          </a:p>
          <a:p>
            <a:r>
              <a:rPr lang="en-US" dirty="0"/>
              <a:t>Solidarity</a:t>
            </a:r>
          </a:p>
          <a:p>
            <a:r>
              <a:rPr lang="en-US" dirty="0"/>
              <a:t>Equal rights</a:t>
            </a:r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6739BA-6F8E-32FC-426C-8377C72F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18539F"/>
                </a:solidFill>
                <a:latin typeface="+mj-lt"/>
              </a:rPr>
              <a:t>ESU - Strategic Action Plan/ Horizon 2030</a:t>
            </a:r>
            <a:endParaRPr lang="en-B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79D4FF-2DEB-C45E-0C11-8B38E58D7A2D}"/>
              </a:ext>
            </a:extLst>
          </p:cNvPr>
          <p:cNvSpPr txBox="1"/>
          <p:nvPr/>
        </p:nvSpPr>
        <p:spPr>
          <a:xfrm>
            <a:off x="7199454" y="2939970"/>
            <a:ext cx="46414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ESU Mission statement: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“Being a part of a Europe with peace, prosperity, solidarity, and care for both seniors and future generations”</a:t>
            </a:r>
            <a:endParaRPr lang="en-B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7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5DD2BE-C5DB-2BEC-2F63-E6CE2993E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87154"/>
              </p:ext>
            </p:extLst>
          </p:nvPr>
        </p:nvGraphicFramePr>
        <p:xfrm>
          <a:off x="838200" y="1905043"/>
          <a:ext cx="10576585" cy="4690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84">
                  <a:extLst>
                    <a:ext uri="{9D8B030D-6E8A-4147-A177-3AD203B41FA5}">
                      <a16:colId xmlns:a16="http://schemas.microsoft.com/office/drawing/2014/main" val="1021169355"/>
                    </a:ext>
                  </a:extLst>
                </a:gridCol>
                <a:gridCol w="1603182">
                  <a:extLst>
                    <a:ext uri="{9D8B030D-6E8A-4147-A177-3AD203B41FA5}">
                      <a16:colId xmlns:a16="http://schemas.microsoft.com/office/drawing/2014/main" val="865369340"/>
                    </a:ext>
                  </a:extLst>
                </a:gridCol>
                <a:gridCol w="5596707">
                  <a:extLst>
                    <a:ext uri="{9D8B030D-6E8A-4147-A177-3AD203B41FA5}">
                      <a16:colId xmlns:a16="http://schemas.microsoft.com/office/drawing/2014/main" val="2816014084"/>
                    </a:ext>
                  </a:extLst>
                </a:gridCol>
                <a:gridCol w="2365040">
                  <a:extLst>
                    <a:ext uri="{9D8B030D-6E8A-4147-A177-3AD203B41FA5}">
                      <a16:colId xmlns:a16="http://schemas.microsoft.com/office/drawing/2014/main" val="3767276330"/>
                    </a:ext>
                  </a:extLst>
                </a:gridCol>
                <a:gridCol w="762272">
                  <a:extLst>
                    <a:ext uri="{9D8B030D-6E8A-4147-A177-3AD203B41FA5}">
                      <a16:colId xmlns:a16="http://schemas.microsoft.com/office/drawing/2014/main" val="4147611232"/>
                    </a:ext>
                  </a:extLst>
                </a:gridCol>
              </a:tblGrid>
              <a:tr h="2103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BE" sz="1050" kern="100" dirty="0">
                          <a:effectLst/>
                        </a:rPr>
                        <a:t>FOCUS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 hMerge="1"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 dirty="0">
                          <a:effectLst/>
                        </a:rPr>
                        <a:t>ACTIONS: to complete what and how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BE" sz="1050" kern="100">
                          <a:effectLst/>
                        </a:rPr>
                        <a:t>WHO and with WHOM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BE" sz="1050" kern="100" dirty="0">
                          <a:effectLst/>
                        </a:rPr>
                        <a:t>TIMING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502672178"/>
                  </a:ext>
                </a:extLst>
              </a:tr>
              <a:tr h="10284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nl-NL" sz="1100" b="1" kern="100" dirty="0">
                          <a:solidFill>
                            <a:schemeClr val="bg1"/>
                          </a:solidFill>
                          <a:effectLst/>
                        </a:rPr>
                        <a:t>Active senior </a:t>
                      </a:r>
                      <a:r>
                        <a:rPr lang="nl-NL" sz="1100" b="1" kern="100" dirty="0" err="1">
                          <a:solidFill>
                            <a:schemeClr val="bg1"/>
                          </a:solidFill>
                          <a:effectLst/>
                        </a:rPr>
                        <a:t>citizenship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Influencing EU- policy seniors following political, economic, social and cultural developments with an impact on seniors (in an ageing EU-continent / demographic change) and strengthen visibility of seniors' concerns.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Safeguarding the rights of older persons.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Enhancing participation in civil society and playing an active role in civil society from the ‘wisdom’ and experience of seniors. 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…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BE" sz="1050" kern="100" dirty="0">
                          <a:effectLst/>
                        </a:rPr>
                        <a:t>Presidency, President and Secretary General</a:t>
                      </a:r>
                      <a:endParaRPr lang="en-BE" sz="11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 dirty="0">
                          <a:effectLst/>
                        </a:rPr>
                        <a:t>With EPP and its associations.</a:t>
                      </a:r>
                      <a:endParaRPr lang="en-BE" sz="11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 dirty="0">
                          <a:effectLst/>
                        </a:rPr>
                        <a:t>With representative seniors’ </a:t>
                      </a:r>
                      <a:r>
                        <a:rPr lang="en-US" sz="1050" kern="100" dirty="0" err="1">
                          <a:effectLst/>
                        </a:rPr>
                        <a:t>organisations</a:t>
                      </a:r>
                      <a:r>
                        <a:rPr lang="en-US" sz="1050" kern="100" dirty="0">
                          <a:effectLst/>
                        </a:rPr>
                        <a:t> (AGE and other)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nl-BE" sz="1050" kern="100" dirty="0">
                          <a:effectLst/>
                        </a:rPr>
                        <a:t>2025 - 2030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2517701621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</a:rPr>
                        <a:t>Visibility and positive view on ageing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Looking at ageing as an aspect of life cycle.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Building a positive attitude to ageing. 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Developing services and structures accessible to all.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Presidency and Executive Committee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With EPP and representative organisations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2025 - 2030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4131169664"/>
                  </a:ext>
                </a:extLst>
              </a:tr>
              <a:tr h="3789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</a:rPr>
                        <a:t>Active ageing and inclusive participation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Inclusive </a:t>
                      </a:r>
                      <a:r>
                        <a:rPr lang="en-US" sz="1050" kern="100" dirty="0" err="1">
                          <a:effectLst/>
                        </a:rPr>
                        <a:t>labour</a:t>
                      </a:r>
                      <a:r>
                        <a:rPr lang="en-US" sz="1050" kern="100" dirty="0">
                          <a:effectLst/>
                        </a:rPr>
                        <a:t> market using the competencies of senior workers.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Using and promoting age diversity and intergenerational learning (learning from each other).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Presidency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With EPP, EZA and AGE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2025 - 2030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1452917526"/>
                  </a:ext>
                </a:extLst>
              </a:tr>
              <a:tr h="5081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nl-BE" sz="1100" b="1" kern="100" dirty="0">
                          <a:solidFill>
                            <a:schemeClr val="bg1"/>
                          </a:solidFill>
                          <a:effectLst/>
                        </a:rPr>
                        <a:t>Media, digital </a:t>
                      </a:r>
                      <a:r>
                        <a:rPr lang="nl-BE" sz="1100" b="1" kern="100" dirty="0" err="1">
                          <a:solidFill>
                            <a:schemeClr val="bg1"/>
                          </a:solidFill>
                          <a:effectLst/>
                        </a:rPr>
                        <a:t>and</a:t>
                      </a:r>
                      <a:r>
                        <a:rPr lang="nl-BE" sz="1100" b="1" kern="100" dirty="0">
                          <a:solidFill>
                            <a:schemeClr val="bg1"/>
                          </a:solidFill>
                          <a:effectLst/>
                        </a:rPr>
                        <a:t> AI </a:t>
                      </a:r>
                      <a:r>
                        <a:rPr lang="nl-BE" sz="1100" b="1" kern="100" dirty="0" err="1">
                          <a:solidFill>
                            <a:schemeClr val="bg1"/>
                          </a:solidFill>
                          <a:effectLst/>
                        </a:rPr>
                        <a:t>literacy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Helping seniors to improve their digital skills (digital empowerment).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Protecting seniors in online environment against fraud and abuse. </a:t>
                      </a:r>
                      <a:endParaRPr lang="en-BE" sz="11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 dirty="0">
                          <a:effectLst/>
                        </a:rPr>
                        <a:t>…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Presidency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With EPP in Council of Europe and EU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2025 - 2030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989238690"/>
                  </a:ext>
                </a:extLst>
              </a:tr>
              <a:tr h="6083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</a:rPr>
                        <a:t>Intergenerational solidarity 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Fair and sustainable social protection systems (health care, long term care, pensions).</a:t>
                      </a:r>
                      <a:endParaRPr lang="en-BE" sz="11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Intergenerational Dialogue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Executive Committee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With EPP and YEPP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Council of Europe and EU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2025 - 2030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2634391256"/>
                  </a:ext>
                </a:extLst>
              </a:tr>
              <a:tr h="5462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</a:rPr>
                        <a:t>Long-term care </a:t>
                      </a:r>
                      <a:endParaRPr lang="en-BE" sz="11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>
                    <a:solidFill>
                      <a:srgbClr val="1853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Paying attention to age-friendly living environments.</a:t>
                      </a:r>
                      <a:endParaRPr lang="en-BE" sz="11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Human dignity for the most vulnerable.</a:t>
                      </a:r>
                      <a:endParaRPr lang="en-BE" sz="11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Developing an EU Care Strategy.</a:t>
                      </a:r>
                      <a:endParaRPr lang="en-BE" sz="1100" kern="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en-US" sz="1050" kern="100">
                          <a:effectLst/>
                        </a:rPr>
                        <a:t>…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Presidency/ Executive Committee</a:t>
                      </a:r>
                      <a:endParaRPr lang="en-BE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>
                          <a:effectLst/>
                        </a:rPr>
                        <a:t>With EPP, AGE and EC</a:t>
                      </a:r>
                      <a:endParaRPr lang="en-B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2025 2030</a:t>
                      </a:r>
                      <a:endParaRPr lang="en-B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491" marR="52491" marT="0" marB="0"/>
                </a:tc>
                <a:extLst>
                  <a:ext uri="{0D108BD9-81ED-4DB2-BD59-A6C34878D82A}">
                    <a16:rowId xmlns:a16="http://schemas.microsoft.com/office/drawing/2014/main" val="204366022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DB6BCEEC-1778-4859-5C5F-D7784A57F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14" y="1629123"/>
            <a:ext cx="92672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BE" sz="1200" b="0" i="0" u="none" strike="noStrike" cap="none" normalizeH="0" baseline="0" dirty="0">
                <a:ln>
                  <a:noFill/>
                </a:ln>
                <a:solidFill>
                  <a:srgbClr val="215E99"/>
                </a:solidFill>
                <a:effectLst/>
                <a:latin typeface="Calibri Light" panose="020F03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Detailed overview actions: for 2025 these actions are translated in a year plan with Conferences, Summer Academy, Workshops and Seminars</a:t>
            </a:r>
            <a:endParaRPr kumimoji="0" lang="en-US" altLang="en-B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15" descr="A logo with blue text and yellow stars&#10;&#10;Description automatically generated">
            <a:extLst>
              <a:ext uri="{FF2B5EF4-FFF2-40B4-BE49-F238E27FC236}">
                <a16:creationId xmlns:a16="http://schemas.microsoft.com/office/drawing/2014/main" id="{2AB45C96-216D-83EE-B359-5C45FC4A0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5488" y="179233"/>
            <a:ext cx="2171700" cy="1079500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9B80466-2D75-309D-9784-5B7BA35B36A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5181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8539F"/>
                </a:solidFill>
              </a:rPr>
              <a:t>ESU - Strategic Action Plan/ Horizon 2030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0281369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003268"/>
      </a:dk2>
      <a:lt2>
        <a:srgbClr val="E7E6E6"/>
      </a:lt2>
      <a:accent1>
        <a:srgbClr val="18539F"/>
      </a:accent1>
      <a:accent2>
        <a:srgbClr val="FCB900"/>
      </a:accent2>
      <a:accent3>
        <a:srgbClr val="ABB8C3"/>
      </a:accent3>
      <a:accent4>
        <a:srgbClr val="FF6900"/>
      </a:accent4>
      <a:accent5>
        <a:srgbClr val="000000"/>
      </a:accent5>
      <a:accent6>
        <a:srgbClr val="00326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ESU_v2024_06" id="{7032037C-51B2-E047-BE2C-00EFF8B4E3E6}" vid="{E68AA5E2-1CB6-4C4A-B0A0-7F163D00D7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552</Words>
  <Application>Microsoft Macintosh PowerPoint</Application>
  <PresentationFormat>Widescreen</PresentationFormat>
  <Paragraphs>117</Paragraphs>
  <Slides>6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Wingdings</vt:lpstr>
      <vt:lpstr>Custom Design</vt:lpstr>
      <vt:lpstr>PowerPoint Presentation</vt:lpstr>
      <vt:lpstr>PowerPoint Presentation</vt:lpstr>
      <vt:lpstr>PowerPoint Presentation</vt:lpstr>
      <vt:lpstr>ANNEX</vt:lpstr>
      <vt:lpstr>ESU - Strategic Action Plan/ Horizon 2030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Vervaeke</dc:creator>
  <cp:lastModifiedBy>Michelle Vervaeke</cp:lastModifiedBy>
  <cp:revision>9</cp:revision>
  <dcterms:created xsi:type="dcterms:W3CDTF">2024-06-10T12:00:16Z</dcterms:created>
  <dcterms:modified xsi:type="dcterms:W3CDTF">2025-01-07T11:18:45Z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8e85c4-7eb1-4bd1-9dfb-a2503e4b8094_Enabled">
    <vt:lpwstr>true</vt:lpwstr>
  </property>
  <property fmtid="{D5CDD505-2E9C-101B-9397-08002B2CF9AE}" pid="3" name="MSIP_Label_0e8e85c4-7eb1-4bd1-9dfb-a2503e4b8094_SetDate">
    <vt:lpwstr>2024-06-10T16:53:25Z</vt:lpwstr>
  </property>
  <property fmtid="{D5CDD505-2E9C-101B-9397-08002B2CF9AE}" pid="4" name="MSIP_Label_0e8e85c4-7eb1-4bd1-9dfb-a2503e4b8094_Method">
    <vt:lpwstr>Standard</vt:lpwstr>
  </property>
  <property fmtid="{D5CDD505-2E9C-101B-9397-08002B2CF9AE}" pid="5" name="MSIP_Label_0e8e85c4-7eb1-4bd1-9dfb-a2503e4b8094_Name">
    <vt:lpwstr>Strictly confidential</vt:lpwstr>
  </property>
  <property fmtid="{D5CDD505-2E9C-101B-9397-08002B2CF9AE}" pid="6" name="MSIP_Label_0e8e85c4-7eb1-4bd1-9dfb-a2503e4b8094_SiteId">
    <vt:lpwstr>7919ea65-4c52-4980-bfcd-ce7ffd32f1ea</vt:lpwstr>
  </property>
  <property fmtid="{D5CDD505-2E9C-101B-9397-08002B2CF9AE}" pid="7" name="MSIP_Label_0e8e85c4-7eb1-4bd1-9dfb-a2503e4b8094_ActionId">
    <vt:lpwstr>27468786-3655-4b5d-acb7-e2d435219307</vt:lpwstr>
  </property>
  <property fmtid="{D5CDD505-2E9C-101B-9397-08002B2CF9AE}" pid="8" name="MSIP_Label_0e8e85c4-7eb1-4bd1-9dfb-a2503e4b8094_ContentBits">
    <vt:lpwstr>0</vt:lpwstr>
  </property>
</Properties>
</file>